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media/image21.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15"/>
  </p:notesMasterIdLst>
  <p:sldIdLst>
    <p:sldId id="358" r:id="rId3"/>
    <p:sldId id="355" r:id="rId4"/>
    <p:sldId id="259" r:id="rId5"/>
    <p:sldId id="356" r:id="rId6"/>
    <p:sldId id="260" r:id="rId7"/>
    <p:sldId id="261" r:id="rId8"/>
    <p:sldId id="359" r:id="rId9"/>
    <p:sldId id="262" r:id="rId10"/>
    <p:sldId id="357" r:id="rId11"/>
    <p:sldId id="264" r:id="rId12"/>
    <p:sldId id="265" r:id="rId13"/>
    <p:sldId id="266"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66" y="2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E8075D8-B43E-4C5A-8072-94F566D03AF6}" type="datetimeFigureOut">
              <a:rPr lang="en-GB" smtClean="0"/>
              <a:t>07/06/2023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62E391A-CC02-42FE-A554-2A9FE5A19F32}" type="slidenum">
              <a:rPr lang="en-GB" smtClean="0"/>
              <a:t>‹#›</a:t>
            </a:fld>
            <a:endParaRPr lang="en-GB"/>
          </a:p>
        </p:txBody>
      </p:sp>
    </p:spTree>
    <p:extLst>
      <p:ext uri="{BB962C8B-B14F-4D97-AF65-F5344CB8AC3E}">
        <p14:creationId xmlns:p14="http://schemas.microsoft.com/office/powerpoint/2010/main" val="58723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loyds Turquoise Divider">
    <p:bg>
      <p:bgPr>
        <a:solidFill>
          <a:schemeClr val="accent5"/>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D2B497-5E65-402C-8816-F2EEA2327E6A}"/>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11" name="Date Placeholder 6">
            <a:extLst>
              <a:ext uri="{FF2B5EF4-FFF2-40B4-BE49-F238E27FC236}">
                <a16:creationId xmlns:a16="http://schemas.microsoft.com/office/drawing/2014/main" id="{A96C0EAD-14E5-4CFB-BE3A-A1D88A14CA35}"/>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82D1D251-8D2E-45C2-8721-0FBCCEDBF4DA}" type="datetimeyyyy">
              <a:rPr lang="en-US" smtClean="0"/>
              <a:t>2023</a:t>
            </a:fld>
            <a:endParaRPr lang="en-US" dirty="0"/>
          </a:p>
        </p:txBody>
      </p:sp>
    </p:spTree>
    <p:extLst>
      <p:ext uri="{BB962C8B-B14F-4D97-AF65-F5344CB8AC3E}">
        <p14:creationId xmlns:p14="http://schemas.microsoft.com/office/powerpoint/2010/main" val="157762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loyds Rust Divider">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D2B497-5E65-402C-8816-F2EEA2327E6A}"/>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11" name="Date Placeholder 6">
            <a:extLst>
              <a:ext uri="{FF2B5EF4-FFF2-40B4-BE49-F238E27FC236}">
                <a16:creationId xmlns:a16="http://schemas.microsoft.com/office/drawing/2014/main" id="{F8DFB627-28EF-4E1B-9543-C449A3B19223}"/>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665887C7-FE0D-42CF-A0FF-A4595805ACC7}" type="datetimeyyyy">
              <a:rPr lang="en-US" smtClean="0"/>
              <a:t>2023</a:t>
            </a:fld>
            <a:endParaRPr lang="en-US" dirty="0"/>
          </a:p>
        </p:txBody>
      </p:sp>
    </p:spTree>
    <p:extLst>
      <p:ext uri="{BB962C8B-B14F-4D97-AF65-F5344CB8AC3E}">
        <p14:creationId xmlns:p14="http://schemas.microsoft.com/office/powerpoint/2010/main" val="411919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loyds Blue Divider">
    <p:bg>
      <p:bgPr>
        <a:solidFill>
          <a:srgbClr val="02AFF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D2B497-5E65-402C-8816-F2EEA2327E6A}"/>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11" name="Date Placeholder 6">
            <a:extLst>
              <a:ext uri="{FF2B5EF4-FFF2-40B4-BE49-F238E27FC236}">
                <a16:creationId xmlns:a16="http://schemas.microsoft.com/office/drawing/2014/main" id="{6EB681CC-A6CF-4DCA-97F5-501C70572881}"/>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908F0B41-D44F-404F-BF62-C22977C7B83A}" type="datetimeyyyy">
              <a:rPr lang="en-US" smtClean="0"/>
              <a:t>2023</a:t>
            </a:fld>
            <a:endParaRPr lang="en-US" dirty="0"/>
          </a:p>
        </p:txBody>
      </p:sp>
    </p:spTree>
    <p:extLst>
      <p:ext uri="{BB962C8B-B14F-4D97-AF65-F5344CB8AC3E}">
        <p14:creationId xmlns:p14="http://schemas.microsoft.com/office/powerpoint/2010/main" val="16664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loyds Yellow Divider">
    <p:bg>
      <p:bgPr>
        <a:solidFill>
          <a:srgbClr val="FFC629"/>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D2B497-5E65-402C-8816-F2EEA2327E6A}"/>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11" name="Date Placeholder 6">
            <a:extLst>
              <a:ext uri="{FF2B5EF4-FFF2-40B4-BE49-F238E27FC236}">
                <a16:creationId xmlns:a16="http://schemas.microsoft.com/office/drawing/2014/main" id="{B29046F1-F48B-427D-8E0A-233849EE9F92}"/>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09A3B0A6-D255-4D89-92C7-65CD46AF022D}" type="datetimeyyyy">
              <a:rPr lang="en-US" smtClean="0"/>
              <a:t>2023</a:t>
            </a:fld>
            <a:endParaRPr lang="en-US" dirty="0"/>
          </a:p>
        </p:txBody>
      </p:sp>
    </p:spTree>
    <p:extLst>
      <p:ext uri="{BB962C8B-B14F-4D97-AF65-F5344CB8AC3E}">
        <p14:creationId xmlns:p14="http://schemas.microsoft.com/office/powerpoint/2010/main" val="297438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b-brand Divider 1">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bg1"/>
                </a:solidFill>
              </a:defRPr>
            </a:lvl1pPr>
            <a:lvl2pPr>
              <a:spcBef>
                <a:spcPts val="0"/>
              </a:spcBef>
              <a:defRPr sz="4000">
                <a:solidFill>
                  <a:schemeClr val="bg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bg1"/>
                </a:solidFill>
              </a:defRPr>
            </a:lvl1pPr>
            <a:lvl2pPr>
              <a:spcBef>
                <a:spcPts val="1800"/>
              </a:spcBef>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CA64EF8-30F1-4101-91C8-714A92B1B7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pic>
        <p:nvPicPr>
          <p:cNvPr id="9" name="Picture 8">
            <a:extLst>
              <a:ext uri="{FF2B5EF4-FFF2-40B4-BE49-F238E27FC236}">
                <a16:creationId xmlns:a16="http://schemas.microsoft.com/office/drawing/2014/main" id="{3CC19AA7-A2D4-470F-8E29-CB83A5D82CDD}"/>
              </a:ext>
            </a:extLst>
          </p:cNvPr>
          <p:cNvPicPr>
            <a:picLocks noChangeAspect="1"/>
          </p:cNvPicPr>
          <p:nvPr userDrawn="1"/>
        </p:nvPicPr>
        <p:blipFill>
          <a:blip r:embed="rId3"/>
          <a:stretch>
            <a:fillRect/>
          </a:stretch>
        </p:blipFill>
        <p:spPr>
          <a:xfrm>
            <a:off x="9428830" y="3961345"/>
            <a:ext cx="2235200" cy="2376311"/>
          </a:xfrm>
          <a:prstGeom prst="rect">
            <a:avLst/>
          </a:prstGeom>
        </p:spPr>
      </p:pic>
      <p:sp>
        <p:nvSpPr>
          <p:cNvPr id="12" name="Date Placeholder 6">
            <a:extLst>
              <a:ext uri="{FF2B5EF4-FFF2-40B4-BE49-F238E27FC236}">
                <a16:creationId xmlns:a16="http://schemas.microsoft.com/office/drawing/2014/main" id="{89AC9806-7D94-4819-8C10-14273319A653}"/>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E0B87202-C7D8-4B3C-816F-626058AE1C1B}" type="datetimeyyyy">
              <a:rPr lang="en-US" smtClean="0"/>
              <a:t>2023</a:t>
            </a:fld>
            <a:endParaRPr lang="en-US" dirty="0"/>
          </a:p>
        </p:txBody>
      </p:sp>
    </p:spTree>
    <p:extLst>
      <p:ext uri="{BB962C8B-B14F-4D97-AF65-F5344CB8AC3E}">
        <p14:creationId xmlns:p14="http://schemas.microsoft.com/office/powerpoint/2010/main" val="161727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ub-brand Divider 2">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bg1"/>
                </a:solidFill>
              </a:defRPr>
            </a:lvl1pPr>
            <a:lvl2pPr>
              <a:spcBef>
                <a:spcPts val="0"/>
              </a:spcBef>
              <a:defRPr sz="4000">
                <a:solidFill>
                  <a:schemeClr val="bg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bg1"/>
                </a:solidFill>
              </a:defRPr>
            </a:lvl1pPr>
            <a:lvl2pPr>
              <a:spcBef>
                <a:spcPts val="1800"/>
              </a:spcBef>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5A47E30-48FD-473E-A307-0BD286182751}"/>
              </a:ext>
            </a:extLst>
          </p:cNvPr>
          <p:cNvPicPr>
            <a:picLocks noChangeAspect="1"/>
          </p:cNvPicPr>
          <p:nvPr userDrawn="1"/>
        </p:nvPicPr>
        <p:blipFill>
          <a:blip r:embed="rId2"/>
          <a:stretch>
            <a:fillRect/>
          </a:stretch>
        </p:blipFill>
        <p:spPr>
          <a:xfrm>
            <a:off x="539399" y="0"/>
            <a:ext cx="1345376" cy="540711"/>
          </a:xfrm>
          <a:prstGeom prst="rect">
            <a:avLst/>
          </a:prstGeom>
        </p:spPr>
      </p:pic>
      <p:pic>
        <p:nvPicPr>
          <p:cNvPr id="13" name="Picture 12">
            <a:extLst>
              <a:ext uri="{FF2B5EF4-FFF2-40B4-BE49-F238E27FC236}">
                <a16:creationId xmlns:a16="http://schemas.microsoft.com/office/drawing/2014/main" id="{9B9E854E-60E9-4576-9BFD-348B598EB2AA}"/>
              </a:ext>
            </a:extLst>
          </p:cNvPr>
          <p:cNvPicPr>
            <a:picLocks noChangeAspect="1"/>
          </p:cNvPicPr>
          <p:nvPr userDrawn="1"/>
        </p:nvPicPr>
        <p:blipFill>
          <a:blip r:embed="rId3"/>
          <a:stretch>
            <a:fillRect/>
          </a:stretch>
        </p:blipFill>
        <p:spPr>
          <a:xfrm>
            <a:off x="8503920" y="5382546"/>
            <a:ext cx="3193431" cy="909802"/>
          </a:xfrm>
          <a:prstGeom prst="rect">
            <a:avLst/>
          </a:prstGeom>
        </p:spPr>
      </p:pic>
      <p:grpSp>
        <p:nvGrpSpPr>
          <p:cNvPr id="14" name="Group 13">
            <a:extLst>
              <a:ext uri="{FF2B5EF4-FFF2-40B4-BE49-F238E27FC236}">
                <a16:creationId xmlns:a16="http://schemas.microsoft.com/office/drawing/2014/main" id="{995AC1C1-601A-4439-9BC2-6E1B0D0B7001}"/>
              </a:ext>
            </a:extLst>
          </p:cNvPr>
          <p:cNvGrpSpPr/>
          <p:nvPr userDrawn="1"/>
        </p:nvGrpSpPr>
        <p:grpSpPr>
          <a:xfrm>
            <a:off x="6396834" y="0"/>
            <a:ext cx="5792210" cy="3262126"/>
            <a:chOff x="6396834" y="0"/>
            <a:chExt cx="5792210" cy="3262126"/>
          </a:xfrm>
        </p:grpSpPr>
        <p:sp>
          <p:nvSpPr>
            <p:cNvPr id="15" name="Freeform 5">
              <a:extLst>
                <a:ext uri="{FF2B5EF4-FFF2-40B4-BE49-F238E27FC236}">
                  <a16:creationId xmlns:a16="http://schemas.microsoft.com/office/drawing/2014/main" id="{1C36EE0E-38E3-4740-827D-2A6A68B35A51}"/>
                </a:ext>
              </a:extLst>
            </p:cNvPr>
            <p:cNvSpPr/>
            <p:nvPr/>
          </p:nvSpPr>
          <p:spPr>
            <a:xfrm>
              <a:off x="6396834" y="0"/>
              <a:ext cx="853980" cy="1892102"/>
            </a:xfrm>
            <a:custGeom>
              <a:avLst/>
              <a:gdLst>
                <a:gd name="connsiteX0" fmla="*/ 0 w 853980"/>
                <a:gd name="connsiteY0" fmla="*/ 0 h 1892102"/>
                <a:gd name="connsiteX1" fmla="*/ 0 w 853980"/>
                <a:gd name="connsiteY1" fmla="*/ 298054 h 1892102"/>
                <a:gd name="connsiteX2" fmla="*/ 155966 w 853980"/>
                <a:gd name="connsiteY2" fmla="*/ 454020 h 1892102"/>
                <a:gd name="connsiteX3" fmla="*/ 693550 w 853980"/>
                <a:gd name="connsiteY3" fmla="*/ 454020 h 1892102"/>
                <a:gd name="connsiteX4" fmla="*/ 853980 w 853980"/>
                <a:gd name="connsiteY4" fmla="*/ 614451 h 1892102"/>
                <a:gd name="connsiteX5" fmla="*/ 853980 w 853980"/>
                <a:gd name="connsiteY5" fmla="*/ 1892103 h 189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980" h="1892102">
                  <a:moveTo>
                    <a:pt x="0" y="0"/>
                  </a:moveTo>
                  <a:lnTo>
                    <a:pt x="0" y="298054"/>
                  </a:lnTo>
                  <a:cubicBezTo>
                    <a:pt x="0" y="384213"/>
                    <a:pt x="69807" y="454020"/>
                    <a:pt x="155966" y="454020"/>
                  </a:cubicBezTo>
                  <a:lnTo>
                    <a:pt x="693550" y="454020"/>
                  </a:lnTo>
                  <a:cubicBezTo>
                    <a:pt x="782182" y="454020"/>
                    <a:pt x="853980" y="525879"/>
                    <a:pt x="853980" y="614451"/>
                  </a:cubicBezTo>
                  <a:lnTo>
                    <a:pt x="853980" y="1892103"/>
                  </a:lnTo>
                </a:path>
              </a:pathLst>
            </a:custGeom>
            <a:noFill/>
            <a:ln w="30204" cap="flat">
              <a:solidFill>
                <a:srgbClr val="5CC8B6"/>
              </a:solidFill>
              <a:prstDash val="solid"/>
              <a:miter/>
            </a:ln>
          </p:spPr>
          <p:txBody>
            <a:bodyPr rtlCol="0" anchor="ctr"/>
            <a:lstStyle/>
            <a:p>
              <a:endParaRPr lang="en-US" dirty="0"/>
            </a:p>
          </p:txBody>
        </p:sp>
        <p:sp>
          <p:nvSpPr>
            <p:cNvPr id="16" name="Freeform 9">
              <a:extLst>
                <a:ext uri="{FF2B5EF4-FFF2-40B4-BE49-F238E27FC236}">
                  <a16:creationId xmlns:a16="http://schemas.microsoft.com/office/drawing/2014/main" id="{EA3F7290-BE42-4272-A552-68B49ECB4595}"/>
                </a:ext>
              </a:extLst>
            </p:cNvPr>
            <p:cNvSpPr/>
            <p:nvPr/>
          </p:nvSpPr>
          <p:spPr>
            <a:xfrm>
              <a:off x="7187342" y="1828569"/>
              <a:ext cx="127065" cy="127065"/>
            </a:xfrm>
            <a:custGeom>
              <a:avLst/>
              <a:gdLst>
                <a:gd name="connsiteX0" fmla="*/ 0 w 127065"/>
                <a:gd name="connsiteY0" fmla="*/ 63533 h 127065"/>
                <a:gd name="connsiteX1" fmla="*/ 63533 w 127065"/>
                <a:gd name="connsiteY1" fmla="*/ 127065 h 127065"/>
                <a:gd name="connsiteX2" fmla="*/ 127065 w 127065"/>
                <a:gd name="connsiteY2" fmla="*/ 63533 h 127065"/>
                <a:gd name="connsiteX3" fmla="*/ 63533 w 127065"/>
                <a:gd name="connsiteY3" fmla="*/ 0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98648"/>
                    <a:pt x="28418" y="127065"/>
                    <a:pt x="63533" y="127065"/>
                  </a:cubicBezTo>
                  <a:cubicBezTo>
                    <a:pt x="98587" y="127065"/>
                    <a:pt x="127065" y="98648"/>
                    <a:pt x="127065" y="63533"/>
                  </a:cubicBezTo>
                  <a:cubicBezTo>
                    <a:pt x="127065" y="28478"/>
                    <a:pt x="98647" y="0"/>
                    <a:pt x="63533" y="0"/>
                  </a:cubicBezTo>
                  <a:cubicBezTo>
                    <a:pt x="28418" y="0"/>
                    <a:pt x="0" y="28418"/>
                    <a:pt x="0" y="63533"/>
                  </a:cubicBezTo>
                </a:path>
              </a:pathLst>
            </a:custGeom>
            <a:solidFill>
              <a:srgbClr val="5CC8B6"/>
            </a:solidFill>
            <a:ln w="6033" cap="flat">
              <a:noFill/>
              <a:prstDash val="solid"/>
              <a:miter/>
            </a:ln>
          </p:spPr>
          <p:txBody>
            <a:bodyPr rtlCol="0" anchor="ctr"/>
            <a:lstStyle/>
            <a:p>
              <a:endParaRPr lang="en-US" dirty="0"/>
            </a:p>
          </p:txBody>
        </p:sp>
        <p:sp>
          <p:nvSpPr>
            <p:cNvPr id="17" name="Freeform 11">
              <a:extLst>
                <a:ext uri="{FF2B5EF4-FFF2-40B4-BE49-F238E27FC236}">
                  <a16:creationId xmlns:a16="http://schemas.microsoft.com/office/drawing/2014/main" id="{F0EA7B11-AA29-4EFB-A40A-BFA130668634}"/>
                </a:ext>
              </a:extLst>
            </p:cNvPr>
            <p:cNvSpPr/>
            <p:nvPr/>
          </p:nvSpPr>
          <p:spPr>
            <a:xfrm>
              <a:off x="8626510" y="242063"/>
              <a:ext cx="584886" cy="704530"/>
            </a:xfrm>
            <a:custGeom>
              <a:avLst/>
              <a:gdLst>
                <a:gd name="connsiteX0" fmla="*/ 0 w 584886"/>
                <a:gd name="connsiteY0" fmla="*/ 704531 h 704530"/>
                <a:gd name="connsiteX1" fmla="*/ 0 w 584886"/>
                <a:gd name="connsiteY1" fmla="*/ 153673 h 704530"/>
                <a:gd name="connsiteX2" fmla="*/ 153673 w 584886"/>
                <a:gd name="connsiteY2" fmla="*/ 0 h 704530"/>
                <a:gd name="connsiteX3" fmla="*/ 584886 w 584886"/>
                <a:gd name="connsiteY3" fmla="*/ 0 h 704530"/>
              </a:gdLst>
              <a:ahLst/>
              <a:cxnLst>
                <a:cxn ang="0">
                  <a:pos x="connsiteX0" y="connsiteY0"/>
                </a:cxn>
                <a:cxn ang="0">
                  <a:pos x="connsiteX1" y="connsiteY1"/>
                </a:cxn>
                <a:cxn ang="0">
                  <a:pos x="connsiteX2" y="connsiteY2"/>
                </a:cxn>
                <a:cxn ang="0">
                  <a:pos x="connsiteX3" y="connsiteY3"/>
                </a:cxn>
              </a:cxnLst>
              <a:rect l="l" t="t" r="r" b="b"/>
              <a:pathLst>
                <a:path w="584886" h="704530">
                  <a:moveTo>
                    <a:pt x="0" y="704531"/>
                  </a:moveTo>
                  <a:lnTo>
                    <a:pt x="0" y="153673"/>
                  </a:lnTo>
                  <a:cubicBezTo>
                    <a:pt x="0" y="68842"/>
                    <a:pt x="68782" y="0"/>
                    <a:pt x="153673" y="0"/>
                  </a:cubicBezTo>
                  <a:lnTo>
                    <a:pt x="584886" y="0"/>
                  </a:lnTo>
                </a:path>
              </a:pathLst>
            </a:custGeom>
            <a:noFill/>
            <a:ln w="30204" cap="flat">
              <a:solidFill>
                <a:srgbClr val="5CC8B6"/>
              </a:solidFill>
              <a:prstDash val="solid"/>
              <a:miter/>
            </a:ln>
          </p:spPr>
          <p:txBody>
            <a:bodyPr rtlCol="0" anchor="ctr"/>
            <a:lstStyle/>
            <a:p>
              <a:endParaRPr lang="en-US" dirty="0"/>
            </a:p>
          </p:txBody>
        </p:sp>
        <p:sp>
          <p:nvSpPr>
            <p:cNvPr id="18" name="Freeform 13">
              <a:extLst>
                <a:ext uri="{FF2B5EF4-FFF2-40B4-BE49-F238E27FC236}">
                  <a16:creationId xmlns:a16="http://schemas.microsoft.com/office/drawing/2014/main" id="{4ECB2E51-6A50-488D-AAA4-7D6C8F21D40F}"/>
                </a:ext>
              </a:extLst>
            </p:cNvPr>
            <p:cNvSpPr/>
            <p:nvPr/>
          </p:nvSpPr>
          <p:spPr>
            <a:xfrm>
              <a:off x="9198244" y="17859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7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19" name="Freeform 14">
              <a:extLst>
                <a:ext uri="{FF2B5EF4-FFF2-40B4-BE49-F238E27FC236}">
                  <a16:creationId xmlns:a16="http://schemas.microsoft.com/office/drawing/2014/main" id="{1425ADFC-CE1C-4098-A4DD-886B52735F1F}"/>
                </a:ext>
              </a:extLst>
            </p:cNvPr>
            <p:cNvSpPr/>
            <p:nvPr/>
          </p:nvSpPr>
          <p:spPr>
            <a:xfrm>
              <a:off x="8562977" y="88306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0" name="Freeform 15">
              <a:extLst>
                <a:ext uri="{FF2B5EF4-FFF2-40B4-BE49-F238E27FC236}">
                  <a16:creationId xmlns:a16="http://schemas.microsoft.com/office/drawing/2014/main" id="{D9DD9EA5-180E-4B1C-9093-EB9950D53C19}"/>
                </a:ext>
              </a:extLst>
            </p:cNvPr>
            <p:cNvSpPr/>
            <p:nvPr/>
          </p:nvSpPr>
          <p:spPr>
            <a:xfrm>
              <a:off x="7451186" y="16205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1" name="Freeform 16">
              <a:extLst>
                <a:ext uri="{FF2B5EF4-FFF2-40B4-BE49-F238E27FC236}">
                  <a16:creationId xmlns:a16="http://schemas.microsoft.com/office/drawing/2014/main" id="{20246307-63EC-42F8-8806-0C1429106F1B}"/>
                </a:ext>
              </a:extLst>
            </p:cNvPr>
            <p:cNvSpPr/>
            <p:nvPr/>
          </p:nvSpPr>
          <p:spPr>
            <a:xfrm>
              <a:off x="6622788" y="16205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2" name="Freeform 17">
              <a:extLst>
                <a:ext uri="{FF2B5EF4-FFF2-40B4-BE49-F238E27FC236}">
                  <a16:creationId xmlns:a16="http://schemas.microsoft.com/office/drawing/2014/main" id="{37596793-C1DF-4334-BF7F-FAFCA5960298}"/>
                </a:ext>
              </a:extLst>
            </p:cNvPr>
            <p:cNvSpPr/>
            <p:nvPr/>
          </p:nvSpPr>
          <p:spPr>
            <a:xfrm>
              <a:off x="6686321" y="225592"/>
              <a:ext cx="828398" cy="6033"/>
            </a:xfrm>
            <a:custGeom>
              <a:avLst/>
              <a:gdLst>
                <a:gd name="connsiteX0" fmla="*/ 0 w 828398"/>
                <a:gd name="connsiteY0" fmla="*/ 0 h 6033"/>
                <a:gd name="connsiteX1" fmla="*/ 828398 w 828398"/>
                <a:gd name="connsiteY1" fmla="*/ 0 h 6033"/>
              </a:gdLst>
              <a:ahLst/>
              <a:cxnLst>
                <a:cxn ang="0">
                  <a:pos x="connsiteX0" y="connsiteY0"/>
                </a:cxn>
                <a:cxn ang="0">
                  <a:pos x="connsiteX1" y="connsiteY1"/>
                </a:cxn>
              </a:cxnLst>
              <a:rect l="l" t="t" r="r" b="b"/>
              <a:pathLst>
                <a:path w="828398" h="6033">
                  <a:moveTo>
                    <a:pt x="0" y="0"/>
                  </a:moveTo>
                  <a:lnTo>
                    <a:pt x="828398" y="0"/>
                  </a:lnTo>
                </a:path>
              </a:pathLst>
            </a:custGeom>
            <a:ln w="30204" cap="flat">
              <a:solidFill>
                <a:srgbClr val="5CC8B6"/>
              </a:solidFill>
              <a:prstDash val="solid"/>
              <a:miter/>
            </a:ln>
          </p:spPr>
          <p:txBody>
            <a:bodyPr rtlCol="0" anchor="ctr"/>
            <a:lstStyle/>
            <a:p>
              <a:endParaRPr lang="en-US" dirty="0"/>
            </a:p>
          </p:txBody>
        </p:sp>
        <p:sp>
          <p:nvSpPr>
            <p:cNvPr id="23" name="Freeform 18">
              <a:extLst>
                <a:ext uri="{FF2B5EF4-FFF2-40B4-BE49-F238E27FC236}">
                  <a16:creationId xmlns:a16="http://schemas.microsoft.com/office/drawing/2014/main" id="{489BA8FD-9E42-4499-AFE8-D8ADC365BBD7}"/>
                </a:ext>
              </a:extLst>
            </p:cNvPr>
            <p:cNvSpPr/>
            <p:nvPr/>
          </p:nvSpPr>
          <p:spPr>
            <a:xfrm>
              <a:off x="8587292" y="2081674"/>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587"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24" name="Freeform 19">
              <a:extLst>
                <a:ext uri="{FF2B5EF4-FFF2-40B4-BE49-F238E27FC236}">
                  <a16:creationId xmlns:a16="http://schemas.microsoft.com/office/drawing/2014/main" id="{D38895F1-9D1D-49F6-9E53-A1FDBB51E8EF}"/>
                </a:ext>
              </a:extLst>
            </p:cNvPr>
            <p:cNvSpPr/>
            <p:nvPr/>
          </p:nvSpPr>
          <p:spPr>
            <a:xfrm>
              <a:off x="7598042" y="2081674"/>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25" name="Freeform 20">
              <a:extLst>
                <a:ext uri="{FF2B5EF4-FFF2-40B4-BE49-F238E27FC236}">
                  <a16:creationId xmlns:a16="http://schemas.microsoft.com/office/drawing/2014/main" id="{5809C650-AF03-41CD-B084-D7D26F4E1459}"/>
                </a:ext>
              </a:extLst>
            </p:cNvPr>
            <p:cNvSpPr/>
            <p:nvPr/>
          </p:nvSpPr>
          <p:spPr>
            <a:xfrm>
              <a:off x="7661514" y="2145207"/>
              <a:ext cx="989311" cy="6033"/>
            </a:xfrm>
            <a:custGeom>
              <a:avLst/>
              <a:gdLst>
                <a:gd name="connsiteX0" fmla="*/ 0 w 989311"/>
                <a:gd name="connsiteY0" fmla="*/ 0 h 6033"/>
                <a:gd name="connsiteX1" fmla="*/ 989311 w 989311"/>
                <a:gd name="connsiteY1" fmla="*/ 0 h 6033"/>
              </a:gdLst>
              <a:ahLst/>
              <a:cxnLst>
                <a:cxn ang="0">
                  <a:pos x="connsiteX0" y="connsiteY0"/>
                </a:cxn>
                <a:cxn ang="0">
                  <a:pos x="connsiteX1" y="connsiteY1"/>
                </a:cxn>
              </a:cxnLst>
              <a:rect l="l" t="t" r="r" b="b"/>
              <a:pathLst>
                <a:path w="989311" h="6033">
                  <a:moveTo>
                    <a:pt x="0" y="0"/>
                  </a:moveTo>
                  <a:lnTo>
                    <a:pt x="989311" y="0"/>
                  </a:lnTo>
                </a:path>
              </a:pathLst>
            </a:custGeom>
            <a:ln w="30204" cap="flat">
              <a:solidFill>
                <a:srgbClr val="5CC8B6"/>
              </a:solidFill>
              <a:prstDash val="solid"/>
              <a:miter/>
            </a:ln>
          </p:spPr>
          <p:txBody>
            <a:bodyPr rtlCol="0" anchor="ctr"/>
            <a:lstStyle/>
            <a:p>
              <a:endParaRPr lang="en-US" dirty="0"/>
            </a:p>
          </p:txBody>
        </p:sp>
        <p:sp>
          <p:nvSpPr>
            <p:cNvPr id="26" name="Freeform 21">
              <a:extLst>
                <a:ext uri="{FF2B5EF4-FFF2-40B4-BE49-F238E27FC236}">
                  <a16:creationId xmlns:a16="http://schemas.microsoft.com/office/drawing/2014/main" id="{B993EE77-1507-4BFA-BF9D-5AFE66679745}"/>
                </a:ext>
              </a:extLst>
            </p:cNvPr>
            <p:cNvSpPr/>
            <p:nvPr/>
          </p:nvSpPr>
          <p:spPr>
            <a:xfrm>
              <a:off x="11706305" y="1534678"/>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7"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7" name="Freeform 22">
              <a:extLst>
                <a:ext uri="{FF2B5EF4-FFF2-40B4-BE49-F238E27FC236}">
                  <a16:creationId xmlns:a16="http://schemas.microsoft.com/office/drawing/2014/main" id="{ADD77F9C-8C42-4BBE-A477-51D4C8307F6A}"/>
                </a:ext>
              </a:extLst>
            </p:cNvPr>
            <p:cNvSpPr/>
            <p:nvPr/>
          </p:nvSpPr>
          <p:spPr>
            <a:xfrm>
              <a:off x="11361008" y="2382987"/>
              <a:ext cx="127065" cy="127065"/>
            </a:xfrm>
            <a:custGeom>
              <a:avLst/>
              <a:gdLst>
                <a:gd name="connsiteX0" fmla="*/ 0 w 127065"/>
                <a:gd name="connsiteY0" fmla="*/ 63533 h 127065"/>
                <a:gd name="connsiteX1" fmla="*/ 63532 w 127065"/>
                <a:gd name="connsiteY1" fmla="*/ 0 h 127065"/>
                <a:gd name="connsiteX2" fmla="*/ 127065 w 127065"/>
                <a:gd name="connsiteY2" fmla="*/ 63533 h 127065"/>
                <a:gd name="connsiteX3" fmla="*/ 63532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7" y="0"/>
                    <a:pt x="63532" y="0"/>
                  </a:cubicBezTo>
                  <a:cubicBezTo>
                    <a:pt x="98587" y="0"/>
                    <a:pt x="127065" y="28418"/>
                    <a:pt x="127065" y="63533"/>
                  </a:cubicBezTo>
                  <a:cubicBezTo>
                    <a:pt x="127065" y="98648"/>
                    <a:pt x="98647" y="127065"/>
                    <a:pt x="63532" y="127065"/>
                  </a:cubicBezTo>
                  <a:cubicBezTo>
                    <a:pt x="28417"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8" name="Freeform 23">
              <a:extLst>
                <a:ext uri="{FF2B5EF4-FFF2-40B4-BE49-F238E27FC236}">
                  <a16:creationId xmlns:a16="http://schemas.microsoft.com/office/drawing/2014/main" id="{AA36E557-F322-44C7-BBF4-FD109443F3F1}"/>
                </a:ext>
              </a:extLst>
            </p:cNvPr>
            <p:cNvSpPr/>
            <p:nvPr/>
          </p:nvSpPr>
          <p:spPr>
            <a:xfrm>
              <a:off x="10667459" y="1534678"/>
              <a:ext cx="127065" cy="127065"/>
            </a:xfrm>
            <a:custGeom>
              <a:avLst/>
              <a:gdLst>
                <a:gd name="connsiteX0" fmla="*/ 0 w 127065"/>
                <a:gd name="connsiteY0" fmla="*/ 63533 h 127065"/>
                <a:gd name="connsiteX1" fmla="*/ 63532 w 127065"/>
                <a:gd name="connsiteY1" fmla="*/ 0 h 127065"/>
                <a:gd name="connsiteX2" fmla="*/ 127065 w 127065"/>
                <a:gd name="connsiteY2" fmla="*/ 63533 h 127065"/>
                <a:gd name="connsiteX3" fmla="*/ 63532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2" y="0"/>
                  </a:cubicBezTo>
                  <a:cubicBezTo>
                    <a:pt x="98587" y="0"/>
                    <a:pt x="127065" y="28418"/>
                    <a:pt x="127065" y="63533"/>
                  </a:cubicBezTo>
                  <a:cubicBezTo>
                    <a:pt x="127065" y="98648"/>
                    <a:pt x="98647" y="127065"/>
                    <a:pt x="63532"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9" name="Freeform 24">
              <a:extLst>
                <a:ext uri="{FF2B5EF4-FFF2-40B4-BE49-F238E27FC236}">
                  <a16:creationId xmlns:a16="http://schemas.microsoft.com/office/drawing/2014/main" id="{DC29C423-4B4E-4AB0-B04B-06FC9BF1A2A9}"/>
                </a:ext>
              </a:extLst>
            </p:cNvPr>
            <p:cNvSpPr/>
            <p:nvPr/>
          </p:nvSpPr>
          <p:spPr>
            <a:xfrm>
              <a:off x="10730991" y="1598211"/>
              <a:ext cx="693489" cy="848308"/>
            </a:xfrm>
            <a:custGeom>
              <a:avLst/>
              <a:gdLst>
                <a:gd name="connsiteX0" fmla="*/ 0 w 693489"/>
                <a:gd name="connsiteY0" fmla="*/ 0 h 848308"/>
                <a:gd name="connsiteX1" fmla="*/ 541264 w 693489"/>
                <a:gd name="connsiteY1" fmla="*/ 0 h 848308"/>
                <a:gd name="connsiteX2" fmla="*/ 693489 w 693489"/>
                <a:gd name="connsiteY2" fmla="*/ 152225 h 848308"/>
                <a:gd name="connsiteX3" fmla="*/ 693489 w 693489"/>
                <a:gd name="connsiteY3" fmla="*/ 848309 h 848308"/>
              </a:gdLst>
              <a:ahLst/>
              <a:cxnLst>
                <a:cxn ang="0">
                  <a:pos x="connsiteX0" y="connsiteY0"/>
                </a:cxn>
                <a:cxn ang="0">
                  <a:pos x="connsiteX1" y="connsiteY1"/>
                </a:cxn>
                <a:cxn ang="0">
                  <a:pos x="connsiteX2" y="connsiteY2"/>
                </a:cxn>
                <a:cxn ang="0">
                  <a:pos x="connsiteX3" y="connsiteY3"/>
                </a:cxn>
              </a:cxnLst>
              <a:rect l="l" t="t" r="r" b="b"/>
              <a:pathLst>
                <a:path w="693489" h="848308">
                  <a:moveTo>
                    <a:pt x="0" y="0"/>
                  </a:moveTo>
                  <a:lnTo>
                    <a:pt x="541264" y="0"/>
                  </a:lnTo>
                  <a:cubicBezTo>
                    <a:pt x="625311" y="0"/>
                    <a:pt x="693489" y="68178"/>
                    <a:pt x="693489" y="152225"/>
                  </a:cubicBezTo>
                  <a:lnTo>
                    <a:pt x="693489" y="848309"/>
                  </a:lnTo>
                </a:path>
              </a:pathLst>
            </a:custGeom>
            <a:noFill/>
            <a:ln w="30204" cap="flat">
              <a:solidFill>
                <a:srgbClr val="5CC8B6"/>
              </a:solidFill>
              <a:prstDash val="solid"/>
              <a:miter/>
            </a:ln>
          </p:spPr>
          <p:txBody>
            <a:bodyPr rtlCol="0" anchor="ctr"/>
            <a:lstStyle/>
            <a:p>
              <a:endParaRPr lang="en-US" dirty="0"/>
            </a:p>
          </p:txBody>
        </p:sp>
        <p:sp>
          <p:nvSpPr>
            <p:cNvPr id="30" name="Freeform 25">
              <a:extLst>
                <a:ext uri="{FF2B5EF4-FFF2-40B4-BE49-F238E27FC236}">
                  <a16:creationId xmlns:a16="http://schemas.microsoft.com/office/drawing/2014/main" id="{E6DC60A5-AD45-48EE-8F10-FBBF94D0D929}"/>
                </a:ext>
              </a:extLst>
            </p:cNvPr>
            <p:cNvSpPr/>
            <p:nvPr/>
          </p:nvSpPr>
          <p:spPr>
            <a:xfrm>
              <a:off x="10147734" y="810780"/>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31" name="Freeform 26">
              <a:extLst>
                <a:ext uri="{FF2B5EF4-FFF2-40B4-BE49-F238E27FC236}">
                  <a16:creationId xmlns:a16="http://schemas.microsoft.com/office/drawing/2014/main" id="{06B58DE4-7648-4385-B2CF-A46AE571D49D}"/>
                </a:ext>
              </a:extLst>
            </p:cNvPr>
            <p:cNvSpPr/>
            <p:nvPr/>
          </p:nvSpPr>
          <p:spPr>
            <a:xfrm>
              <a:off x="10147734" y="1471206"/>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18" y="12700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32" name="Freeform 27">
              <a:extLst>
                <a:ext uri="{FF2B5EF4-FFF2-40B4-BE49-F238E27FC236}">
                  <a16:creationId xmlns:a16="http://schemas.microsoft.com/office/drawing/2014/main" id="{C84DCE0F-F95E-440F-917F-04FE93FACCA1}"/>
                </a:ext>
              </a:extLst>
            </p:cNvPr>
            <p:cNvSpPr/>
            <p:nvPr/>
          </p:nvSpPr>
          <p:spPr>
            <a:xfrm>
              <a:off x="7383792" y="1061109"/>
              <a:ext cx="127065" cy="127065"/>
            </a:xfrm>
            <a:custGeom>
              <a:avLst/>
              <a:gdLst>
                <a:gd name="connsiteX0" fmla="*/ 63533 w 127065"/>
                <a:gd name="connsiteY0" fmla="*/ 0 h 127065"/>
                <a:gd name="connsiteX1" fmla="*/ 127065 w 127065"/>
                <a:gd name="connsiteY1" fmla="*/ 63533 h 127065"/>
                <a:gd name="connsiteX2" fmla="*/ 63533 w 127065"/>
                <a:gd name="connsiteY2" fmla="*/ 127065 h 127065"/>
                <a:gd name="connsiteX3" fmla="*/ 0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98587" y="0"/>
                    <a:pt x="127065" y="28478"/>
                    <a:pt x="127065" y="63533"/>
                  </a:cubicBezTo>
                  <a:cubicBezTo>
                    <a:pt x="127065" y="98587"/>
                    <a:pt x="98647" y="127065"/>
                    <a:pt x="63533" y="127065"/>
                  </a:cubicBezTo>
                  <a:cubicBezTo>
                    <a:pt x="28418" y="127065"/>
                    <a:pt x="0" y="98648"/>
                    <a:pt x="0" y="63533"/>
                  </a:cubicBezTo>
                  <a:cubicBezTo>
                    <a:pt x="0" y="28418"/>
                    <a:pt x="28418" y="0"/>
                    <a:pt x="63533" y="0"/>
                  </a:cubicBezTo>
                </a:path>
              </a:pathLst>
            </a:custGeom>
            <a:solidFill>
              <a:srgbClr val="5CC8B6"/>
            </a:solidFill>
            <a:ln w="6033" cap="flat">
              <a:noFill/>
              <a:prstDash val="solid"/>
              <a:miter/>
            </a:ln>
          </p:spPr>
          <p:txBody>
            <a:bodyPr rtlCol="0" anchor="ctr"/>
            <a:lstStyle/>
            <a:p>
              <a:endParaRPr lang="en-US" dirty="0"/>
            </a:p>
          </p:txBody>
        </p:sp>
        <p:sp>
          <p:nvSpPr>
            <p:cNvPr id="33" name="Freeform 28">
              <a:extLst>
                <a:ext uri="{FF2B5EF4-FFF2-40B4-BE49-F238E27FC236}">
                  <a16:creationId xmlns:a16="http://schemas.microsoft.com/office/drawing/2014/main" id="{12D4FDB6-BBFD-4D93-AEE2-B0D4D086E5D7}"/>
                </a:ext>
              </a:extLst>
            </p:cNvPr>
            <p:cNvSpPr/>
            <p:nvPr/>
          </p:nvSpPr>
          <p:spPr>
            <a:xfrm>
              <a:off x="11895454" y="2804185"/>
              <a:ext cx="127065" cy="127065"/>
            </a:xfrm>
            <a:custGeom>
              <a:avLst/>
              <a:gdLst>
                <a:gd name="connsiteX0" fmla="*/ 63533 w 127065"/>
                <a:gd name="connsiteY0" fmla="*/ 0 h 127065"/>
                <a:gd name="connsiteX1" fmla="*/ 0 w 127065"/>
                <a:gd name="connsiteY1" fmla="*/ 63533 h 127065"/>
                <a:gd name="connsiteX2" fmla="*/ 63533 w 127065"/>
                <a:gd name="connsiteY2" fmla="*/ 127065 h 127065"/>
                <a:gd name="connsiteX3" fmla="*/ 127065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28418" y="0"/>
                    <a:pt x="0" y="28418"/>
                    <a:pt x="0" y="63533"/>
                  </a:cubicBezTo>
                  <a:cubicBezTo>
                    <a:pt x="0" y="98587"/>
                    <a:pt x="28418" y="127065"/>
                    <a:pt x="63533" y="127065"/>
                  </a:cubicBezTo>
                  <a:cubicBezTo>
                    <a:pt x="98587" y="127065"/>
                    <a:pt x="127065" y="98648"/>
                    <a:pt x="127065" y="63533"/>
                  </a:cubicBezTo>
                  <a:cubicBezTo>
                    <a:pt x="127065" y="28418"/>
                    <a:pt x="98587" y="0"/>
                    <a:pt x="63533" y="0"/>
                  </a:cubicBezTo>
                </a:path>
              </a:pathLst>
            </a:custGeom>
            <a:solidFill>
              <a:srgbClr val="5CC8B6"/>
            </a:solidFill>
            <a:ln w="6033" cap="flat">
              <a:noFill/>
              <a:prstDash val="solid"/>
              <a:miter/>
            </a:ln>
          </p:spPr>
          <p:txBody>
            <a:bodyPr rtlCol="0" anchor="ctr"/>
            <a:lstStyle/>
            <a:p>
              <a:endParaRPr lang="en-US" dirty="0"/>
            </a:p>
          </p:txBody>
        </p:sp>
        <p:sp>
          <p:nvSpPr>
            <p:cNvPr id="34" name="Freeform 29">
              <a:extLst>
                <a:ext uri="{FF2B5EF4-FFF2-40B4-BE49-F238E27FC236}">
                  <a16:creationId xmlns:a16="http://schemas.microsoft.com/office/drawing/2014/main" id="{1867F6CE-1957-4A38-A59A-B7ACCF67C8BB}"/>
                </a:ext>
              </a:extLst>
            </p:cNvPr>
            <p:cNvSpPr/>
            <p:nvPr/>
          </p:nvSpPr>
          <p:spPr>
            <a:xfrm>
              <a:off x="8305589" y="703927"/>
              <a:ext cx="127065" cy="127065"/>
            </a:xfrm>
            <a:custGeom>
              <a:avLst/>
              <a:gdLst>
                <a:gd name="connsiteX0" fmla="*/ 63533 w 127065"/>
                <a:gd name="connsiteY0" fmla="*/ 0 h 127065"/>
                <a:gd name="connsiteX1" fmla="*/ 127065 w 127065"/>
                <a:gd name="connsiteY1" fmla="*/ 63533 h 127065"/>
                <a:gd name="connsiteX2" fmla="*/ 63533 w 127065"/>
                <a:gd name="connsiteY2" fmla="*/ 127065 h 127065"/>
                <a:gd name="connsiteX3" fmla="*/ 0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98587" y="0"/>
                    <a:pt x="127065" y="28418"/>
                    <a:pt x="127065" y="63533"/>
                  </a:cubicBezTo>
                  <a:cubicBezTo>
                    <a:pt x="127065" y="98587"/>
                    <a:pt x="98648" y="127065"/>
                    <a:pt x="63533" y="127065"/>
                  </a:cubicBezTo>
                  <a:cubicBezTo>
                    <a:pt x="28418" y="127065"/>
                    <a:pt x="0" y="98587"/>
                    <a:pt x="0" y="63533"/>
                  </a:cubicBezTo>
                  <a:cubicBezTo>
                    <a:pt x="0" y="28418"/>
                    <a:pt x="28478" y="0"/>
                    <a:pt x="63533" y="0"/>
                  </a:cubicBezTo>
                </a:path>
              </a:pathLst>
            </a:custGeom>
            <a:solidFill>
              <a:srgbClr val="5CC8B6"/>
            </a:solidFill>
            <a:ln w="6033" cap="flat">
              <a:noFill/>
              <a:prstDash val="solid"/>
              <a:miter/>
            </a:ln>
          </p:spPr>
          <p:txBody>
            <a:bodyPr rtlCol="0" anchor="ctr"/>
            <a:lstStyle/>
            <a:p>
              <a:endParaRPr lang="en-US" dirty="0"/>
            </a:p>
          </p:txBody>
        </p:sp>
        <p:sp>
          <p:nvSpPr>
            <p:cNvPr id="35" name="Freeform 30">
              <a:extLst>
                <a:ext uri="{FF2B5EF4-FFF2-40B4-BE49-F238E27FC236}">
                  <a16:creationId xmlns:a16="http://schemas.microsoft.com/office/drawing/2014/main" id="{80746A3B-A5F0-4185-AEF8-B050BA638DA0}"/>
                </a:ext>
              </a:extLst>
            </p:cNvPr>
            <p:cNvSpPr/>
            <p:nvPr/>
          </p:nvSpPr>
          <p:spPr>
            <a:xfrm>
              <a:off x="11958987" y="2326815"/>
              <a:ext cx="229996" cy="501322"/>
            </a:xfrm>
            <a:custGeom>
              <a:avLst/>
              <a:gdLst>
                <a:gd name="connsiteX0" fmla="*/ 229997 w 229996"/>
                <a:gd name="connsiteY0" fmla="*/ 0 h 501322"/>
                <a:gd name="connsiteX1" fmla="*/ 133038 w 229996"/>
                <a:gd name="connsiteY1" fmla="*/ 0 h 501322"/>
                <a:gd name="connsiteX2" fmla="*/ 0 w 229996"/>
                <a:gd name="connsiteY2" fmla="*/ 133039 h 501322"/>
                <a:gd name="connsiteX3" fmla="*/ 0 w 229996"/>
                <a:gd name="connsiteY3" fmla="*/ 501323 h 501322"/>
              </a:gdLst>
              <a:ahLst/>
              <a:cxnLst>
                <a:cxn ang="0">
                  <a:pos x="connsiteX0" y="connsiteY0"/>
                </a:cxn>
                <a:cxn ang="0">
                  <a:pos x="connsiteX1" y="connsiteY1"/>
                </a:cxn>
                <a:cxn ang="0">
                  <a:pos x="connsiteX2" y="connsiteY2"/>
                </a:cxn>
                <a:cxn ang="0">
                  <a:pos x="connsiteX3" y="connsiteY3"/>
                </a:cxn>
              </a:cxnLst>
              <a:rect l="l" t="t" r="r" b="b"/>
              <a:pathLst>
                <a:path w="229996" h="501322">
                  <a:moveTo>
                    <a:pt x="229997" y="0"/>
                  </a:moveTo>
                  <a:lnTo>
                    <a:pt x="133038" y="0"/>
                  </a:lnTo>
                  <a:cubicBezTo>
                    <a:pt x="59551" y="0"/>
                    <a:pt x="0" y="59551"/>
                    <a:pt x="0" y="133039"/>
                  </a:cubicBezTo>
                  <a:lnTo>
                    <a:pt x="0" y="501323"/>
                  </a:lnTo>
                </a:path>
              </a:pathLst>
            </a:custGeom>
            <a:noFill/>
            <a:ln w="30204" cap="flat">
              <a:solidFill>
                <a:srgbClr val="5CC8B6"/>
              </a:solidFill>
              <a:prstDash val="solid"/>
              <a:miter/>
            </a:ln>
          </p:spPr>
          <p:txBody>
            <a:bodyPr rtlCol="0" anchor="ctr"/>
            <a:lstStyle/>
            <a:p>
              <a:endParaRPr lang="en-US" dirty="0"/>
            </a:p>
          </p:txBody>
        </p:sp>
        <p:sp>
          <p:nvSpPr>
            <p:cNvPr id="36" name="Freeform 31">
              <a:extLst>
                <a:ext uri="{FF2B5EF4-FFF2-40B4-BE49-F238E27FC236}">
                  <a16:creationId xmlns:a16="http://schemas.microsoft.com/office/drawing/2014/main" id="{2FA383C2-CE80-4CDA-93E9-F8D81E24B08B}"/>
                </a:ext>
              </a:extLst>
            </p:cNvPr>
            <p:cNvSpPr/>
            <p:nvPr/>
          </p:nvSpPr>
          <p:spPr>
            <a:xfrm>
              <a:off x="11660209" y="2208739"/>
              <a:ext cx="127065" cy="127065"/>
            </a:xfrm>
            <a:custGeom>
              <a:avLst/>
              <a:gdLst>
                <a:gd name="connsiteX0" fmla="*/ 63533 w 127065"/>
                <a:gd name="connsiteY0" fmla="*/ 0 h 127065"/>
                <a:gd name="connsiteX1" fmla="*/ 0 w 127065"/>
                <a:gd name="connsiteY1" fmla="*/ 63533 h 127065"/>
                <a:gd name="connsiteX2" fmla="*/ 63533 w 127065"/>
                <a:gd name="connsiteY2" fmla="*/ 127065 h 127065"/>
                <a:gd name="connsiteX3" fmla="*/ 127065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28418" y="0"/>
                    <a:pt x="0" y="28418"/>
                    <a:pt x="0" y="63533"/>
                  </a:cubicBezTo>
                  <a:cubicBezTo>
                    <a:pt x="0" y="98648"/>
                    <a:pt x="28418" y="127065"/>
                    <a:pt x="63533" y="127065"/>
                  </a:cubicBezTo>
                  <a:cubicBezTo>
                    <a:pt x="98587" y="127065"/>
                    <a:pt x="127065" y="98648"/>
                    <a:pt x="127065" y="63533"/>
                  </a:cubicBezTo>
                  <a:cubicBezTo>
                    <a:pt x="127065" y="28418"/>
                    <a:pt x="98587" y="0"/>
                    <a:pt x="63533" y="0"/>
                  </a:cubicBezTo>
                </a:path>
              </a:pathLst>
            </a:custGeom>
            <a:solidFill>
              <a:srgbClr val="5CC8B6"/>
            </a:solidFill>
            <a:ln w="6033" cap="flat">
              <a:noFill/>
              <a:prstDash val="solid"/>
              <a:miter/>
            </a:ln>
          </p:spPr>
          <p:txBody>
            <a:bodyPr rtlCol="0" anchor="ctr"/>
            <a:lstStyle/>
            <a:p>
              <a:endParaRPr lang="en-US" dirty="0"/>
            </a:p>
          </p:txBody>
        </p:sp>
        <p:sp>
          <p:nvSpPr>
            <p:cNvPr id="37" name="Freeform 32">
              <a:extLst>
                <a:ext uri="{FF2B5EF4-FFF2-40B4-BE49-F238E27FC236}">
                  <a16:creationId xmlns:a16="http://schemas.microsoft.com/office/drawing/2014/main" id="{78D012C1-26D6-4C29-85C8-FC3223EF26C3}"/>
                </a:ext>
              </a:extLst>
            </p:cNvPr>
            <p:cNvSpPr/>
            <p:nvPr/>
          </p:nvSpPr>
          <p:spPr>
            <a:xfrm>
              <a:off x="11723741" y="1953945"/>
              <a:ext cx="465242" cy="278747"/>
            </a:xfrm>
            <a:custGeom>
              <a:avLst/>
              <a:gdLst>
                <a:gd name="connsiteX0" fmla="*/ 465242 w 465242"/>
                <a:gd name="connsiteY0" fmla="*/ 0 h 278747"/>
                <a:gd name="connsiteX1" fmla="*/ 133038 w 465242"/>
                <a:gd name="connsiteY1" fmla="*/ 0 h 278747"/>
                <a:gd name="connsiteX2" fmla="*/ 0 w 465242"/>
                <a:gd name="connsiteY2" fmla="*/ 133038 h 278747"/>
                <a:gd name="connsiteX3" fmla="*/ 0 w 465242"/>
                <a:gd name="connsiteY3" fmla="*/ 278747 h 278747"/>
              </a:gdLst>
              <a:ahLst/>
              <a:cxnLst>
                <a:cxn ang="0">
                  <a:pos x="connsiteX0" y="connsiteY0"/>
                </a:cxn>
                <a:cxn ang="0">
                  <a:pos x="connsiteX1" y="connsiteY1"/>
                </a:cxn>
                <a:cxn ang="0">
                  <a:pos x="connsiteX2" y="connsiteY2"/>
                </a:cxn>
                <a:cxn ang="0">
                  <a:pos x="connsiteX3" y="connsiteY3"/>
                </a:cxn>
              </a:cxnLst>
              <a:rect l="l" t="t" r="r" b="b"/>
              <a:pathLst>
                <a:path w="465242" h="278747">
                  <a:moveTo>
                    <a:pt x="465242" y="0"/>
                  </a:moveTo>
                  <a:lnTo>
                    <a:pt x="133038" y="0"/>
                  </a:lnTo>
                  <a:cubicBezTo>
                    <a:pt x="59551" y="0"/>
                    <a:pt x="0" y="59551"/>
                    <a:pt x="0" y="133038"/>
                  </a:cubicBezTo>
                  <a:lnTo>
                    <a:pt x="0" y="278747"/>
                  </a:lnTo>
                </a:path>
              </a:pathLst>
            </a:custGeom>
            <a:noFill/>
            <a:ln w="30204" cap="flat">
              <a:solidFill>
                <a:srgbClr val="5CC8B6"/>
              </a:solidFill>
              <a:prstDash val="solid"/>
              <a:miter/>
            </a:ln>
          </p:spPr>
          <p:txBody>
            <a:bodyPr rtlCol="0" anchor="ctr"/>
            <a:lstStyle/>
            <a:p>
              <a:endParaRPr lang="en-US" dirty="0"/>
            </a:p>
          </p:txBody>
        </p:sp>
        <p:sp>
          <p:nvSpPr>
            <p:cNvPr id="38" name="Freeform 33">
              <a:extLst>
                <a:ext uri="{FF2B5EF4-FFF2-40B4-BE49-F238E27FC236}">
                  <a16:creationId xmlns:a16="http://schemas.microsoft.com/office/drawing/2014/main" id="{99849819-716F-4EFE-9E9B-1792A5B17E4F}"/>
                </a:ext>
              </a:extLst>
            </p:cNvPr>
            <p:cNvSpPr/>
            <p:nvPr/>
          </p:nvSpPr>
          <p:spPr>
            <a:xfrm>
              <a:off x="7854465" y="349640"/>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78"/>
                    <a:pt x="28418" y="0"/>
                    <a:pt x="63533"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39" name="Freeform 34">
              <a:extLst>
                <a:ext uri="{FF2B5EF4-FFF2-40B4-BE49-F238E27FC236}">
                  <a16:creationId xmlns:a16="http://schemas.microsoft.com/office/drawing/2014/main" id="{6E65F5DA-C37C-4CA3-9117-09A8A31D4FB6}"/>
                </a:ext>
              </a:extLst>
            </p:cNvPr>
            <p:cNvSpPr/>
            <p:nvPr/>
          </p:nvSpPr>
          <p:spPr>
            <a:xfrm>
              <a:off x="7917997" y="0"/>
              <a:ext cx="6033" cy="401890"/>
            </a:xfrm>
            <a:custGeom>
              <a:avLst/>
              <a:gdLst>
                <a:gd name="connsiteX0" fmla="*/ 0 w 6033"/>
                <a:gd name="connsiteY0" fmla="*/ 0 h 401890"/>
                <a:gd name="connsiteX1" fmla="*/ 0 w 6033"/>
                <a:gd name="connsiteY1" fmla="*/ 401891 h 401890"/>
              </a:gdLst>
              <a:ahLst/>
              <a:cxnLst>
                <a:cxn ang="0">
                  <a:pos x="connsiteX0" y="connsiteY0"/>
                </a:cxn>
                <a:cxn ang="0">
                  <a:pos x="connsiteX1" y="connsiteY1"/>
                </a:cxn>
              </a:cxnLst>
              <a:rect l="l" t="t" r="r" b="b"/>
              <a:pathLst>
                <a:path w="6033" h="401890">
                  <a:moveTo>
                    <a:pt x="0" y="0"/>
                  </a:moveTo>
                  <a:lnTo>
                    <a:pt x="0" y="401891"/>
                  </a:lnTo>
                </a:path>
              </a:pathLst>
            </a:custGeom>
            <a:ln w="30204" cap="flat">
              <a:solidFill>
                <a:srgbClr val="5CC8B6"/>
              </a:solidFill>
              <a:prstDash val="solid"/>
              <a:miter/>
            </a:ln>
          </p:spPr>
          <p:txBody>
            <a:bodyPr rtlCol="0" anchor="ctr"/>
            <a:lstStyle/>
            <a:p>
              <a:endParaRPr lang="en-US" dirty="0"/>
            </a:p>
          </p:txBody>
        </p:sp>
        <p:sp>
          <p:nvSpPr>
            <p:cNvPr id="40" name="Freeform 35">
              <a:extLst>
                <a:ext uri="{FF2B5EF4-FFF2-40B4-BE49-F238E27FC236}">
                  <a16:creationId xmlns:a16="http://schemas.microsoft.com/office/drawing/2014/main" id="{97A1062B-F549-4FFF-9594-66A2505FA40A}"/>
                </a:ext>
              </a:extLst>
            </p:cNvPr>
            <p:cNvSpPr/>
            <p:nvPr/>
          </p:nvSpPr>
          <p:spPr>
            <a:xfrm>
              <a:off x="8221844" y="276273"/>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3" y="127065"/>
                  </a:cubicBezTo>
                  <a:cubicBezTo>
                    <a:pt x="28418" y="127065"/>
                    <a:pt x="0" y="98648"/>
                    <a:pt x="0" y="63533"/>
                  </a:cubicBezTo>
                  <a:cubicBezTo>
                    <a:pt x="0" y="28478"/>
                    <a:pt x="28418" y="0"/>
                    <a:pt x="63533"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41" name="Freeform 36">
              <a:extLst>
                <a:ext uri="{FF2B5EF4-FFF2-40B4-BE49-F238E27FC236}">
                  <a16:creationId xmlns:a16="http://schemas.microsoft.com/office/drawing/2014/main" id="{720335F4-9467-4883-A615-2D2A16CEBDF6}"/>
                </a:ext>
              </a:extLst>
            </p:cNvPr>
            <p:cNvSpPr/>
            <p:nvPr/>
          </p:nvSpPr>
          <p:spPr>
            <a:xfrm>
              <a:off x="8285377" y="0"/>
              <a:ext cx="6033" cy="328523"/>
            </a:xfrm>
            <a:custGeom>
              <a:avLst/>
              <a:gdLst>
                <a:gd name="connsiteX0" fmla="*/ 0 w 6033"/>
                <a:gd name="connsiteY0" fmla="*/ 0 h 328523"/>
                <a:gd name="connsiteX1" fmla="*/ 0 w 6033"/>
                <a:gd name="connsiteY1" fmla="*/ 328524 h 328523"/>
              </a:gdLst>
              <a:ahLst/>
              <a:cxnLst>
                <a:cxn ang="0">
                  <a:pos x="connsiteX0" y="connsiteY0"/>
                </a:cxn>
                <a:cxn ang="0">
                  <a:pos x="connsiteX1" y="connsiteY1"/>
                </a:cxn>
              </a:cxnLst>
              <a:rect l="l" t="t" r="r" b="b"/>
              <a:pathLst>
                <a:path w="6033" h="328523">
                  <a:moveTo>
                    <a:pt x="0" y="0"/>
                  </a:moveTo>
                  <a:lnTo>
                    <a:pt x="0" y="328524"/>
                  </a:lnTo>
                </a:path>
              </a:pathLst>
            </a:custGeom>
            <a:ln w="30204" cap="flat">
              <a:solidFill>
                <a:srgbClr val="5CC8B6"/>
              </a:solidFill>
              <a:prstDash val="solid"/>
              <a:miter/>
            </a:ln>
          </p:spPr>
          <p:txBody>
            <a:bodyPr rtlCol="0" anchor="ctr"/>
            <a:lstStyle/>
            <a:p>
              <a:endParaRPr lang="en-US" dirty="0"/>
            </a:p>
          </p:txBody>
        </p:sp>
        <p:sp>
          <p:nvSpPr>
            <p:cNvPr id="42" name="Freeform 37">
              <a:extLst>
                <a:ext uri="{FF2B5EF4-FFF2-40B4-BE49-F238E27FC236}">
                  <a16:creationId xmlns:a16="http://schemas.microsoft.com/office/drawing/2014/main" id="{4B243906-13AF-4C1D-A8E7-E97537F978F9}"/>
                </a:ext>
              </a:extLst>
            </p:cNvPr>
            <p:cNvSpPr/>
            <p:nvPr/>
          </p:nvSpPr>
          <p:spPr>
            <a:xfrm>
              <a:off x="11735507" y="141243"/>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78"/>
                    <a:pt x="28478" y="0"/>
                    <a:pt x="63532" y="0"/>
                  </a:cubicBezTo>
                  <a:cubicBezTo>
                    <a:pt x="9864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3" name="Freeform 38">
              <a:extLst>
                <a:ext uri="{FF2B5EF4-FFF2-40B4-BE49-F238E27FC236}">
                  <a16:creationId xmlns:a16="http://schemas.microsoft.com/office/drawing/2014/main" id="{CFBBF229-4B9F-4AF6-AA91-766B014A52D3}"/>
                </a:ext>
              </a:extLst>
            </p:cNvPr>
            <p:cNvSpPr/>
            <p:nvPr/>
          </p:nvSpPr>
          <p:spPr>
            <a:xfrm>
              <a:off x="11799039" y="0"/>
              <a:ext cx="6033" cy="193494"/>
            </a:xfrm>
            <a:custGeom>
              <a:avLst/>
              <a:gdLst>
                <a:gd name="connsiteX0" fmla="*/ 0 w 6033"/>
                <a:gd name="connsiteY0" fmla="*/ 0 h 193494"/>
                <a:gd name="connsiteX1" fmla="*/ 0 w 6033"/>
                <a:gd name="connsiteY1" fmla="*/ 193494 h 193494"/>
              </a:gdLst>
              <a:ahLst/>
              <a:cxnLst>
                <a:cxn ang="0">
                  <a:pos x="connsiteX0" y="connsiteY0"/>
                </a:cxn>
                <a:cxn ang="0">
                  <a:pos x="connsiteX1" y="connsiteY1"/>
                </a:cxn>
              </a:cxnLst>
              <a:rect l="l" t="t" r="r" b="b"/>
              <a:pathLst>
                <a:path w="6033" h="193494">
                  <a:moveTo>
                    <a:pt x="0" y="0"/>
                  </a:moveTo>
                  <a:lnTo>
                    <a:pt x="0" y="193494"/>
                  </a:lnTo>
                </a:path>
              </a:pathLst>
            </a:custGeom>
            <a:ln w="30204" cap="flat">
              <a:solidFill>
                <a:srgbClr val="5CC8B6"/>
              </a:solidFill>
              <a:prstDash val="solid"/>
              <a:miter/>
            </a:ln>
          </p:spPr>
          <p:txBody>
            <a:bodyPr rtlCol="0" anchor="ctr"/>
            <a:lstStyle/>
            <a:p>
              <a:endParaRPr lang="en-US" dirty="0"/>
            </a:p>
          </p:txBody>
        </p:sp>
        <p:sp>
          <p:nvSpPr>
            <p:cNvPr id="44" name="Freeform 39">
              <a:extLst>
                <a:ext uri="{FF2B5EF4-FFF2-40B4-BE49-F238E27FC236}">
                  <a16:creationId xmlns:a16="http://schemas.microsoft.com/office/drawing/2014/main" id="{CF9F777D-A739-4A05-80F5-CBFB7E63BC37}"/>
                </a:ext>
              </a:extLst>
            </p:cNvPr>
            <p:cNvSpPr/>
            <p:nvPr/>
          </p:nvSpPr>
          <p:spPr>
            <a:xfrm>
              <a:off x="10726707" y="706038"/>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17" y="127065"/>
                    <a:pt x="0" y="98587"/>
                    <a:pt x="0" y="63533"/>
                  </a:cubicBezTo>
                  <a:cubicBezTo>
                    <a:pt x="0" y="28478"/>
                    <a:pt x="28417" y="0"/>
                    <a:pt x="63532" y="0"/>
                  </a:cubicBezTo>
                  <a:cubicBezTo>
                    <a:pt x="9864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5" name="Freeform 40">
              <a:extLst>
                <a:ext uri="{FF2B5EF4-FFF2-40B4-BE49-F238E27FC236}">
                  <a16:creationId xmlns:a16="http://schemas.microsoft.com/office/drawing/2014/main" id="{14492893-1279-47A2-81C1-74E7161CF9CE}"/>
                </a:ext>
              </a:extLst>
            </p:cNvPr>
            <p:cNvSpPr/>
            <p:nvPr/>
          </p:nvSpPr>
          <p:spPr>
            <a:xfrm>
              <a:off x="11014203" y="1061109"/>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18" y="127065"/>
                    <a:pt x="0" y="98648"/>
                    <a:pt x="0" y="63533"/>
                  </a:cubicBezTo>
                  <a:cubicBezTo>
                    <a:pt x="0" y="28478"/>
                    <a:pt x="28418" y="0"/>
                    <a:pt x="63533" y="0"/>
                  </a:cubicBezTo>
                  <a:cubicBezTo>
                    <a:pt x="98648"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6" name="Freeform 41">
              <a:extLst>
                <a:ext uri="{FF2B5EF4-FFF2-40B4-BE49-F238E27FC236}">
                  <a16:creationId xmlns:a16="http://schemas.microsoft.com/office/drawing/2014/main" id="{CDBA9512-62D1-4479-B0FD-095EF8BFB474}"/>
                </a:ext>
              </a:extLst>
            </p:cNvPr>
            <p:cNvSpPr/>
            <p:nvPr/>
          </p:nvSpPr>
          <p:spPr>
            <a:xfrm>
              <a:off x="10790240" y="0"/>
              <a:ext cx="6033" cy="758289"/>
            </a:xfrm>
            <a:custGeom>
              <a:avLst/>
              <a:gdLst>
                <a:gd name="connsiteX0" fmla="*/ 0 w 6033"/>
                <a:gd name="connsiteY0" fmla="*/ 0 h 758289"/>
                <a:gd name="connsiteX1" fmla="*/ 0 w 6033"/>
                <a:gd name="connsiteY1" fmla="*/ 758289 h 758289"/>
              </a:gdLst>
              <a:ahLst/>
              <a:cxnLst>
                <a:cxn ang="0">
                  <a:pos x="connsiteX0" y="connsiteY0"/>
                </a:cxn>
                <a:cxn ang="0">
                  <a:pos x="connsiteX1" y="connsiteY1"/>
                </a:cxn>
              </a:cxnLst>
              <a:rect l="l" t="t" r="r" b="b"/>
              <a:pathLst>
                <a:path w="6033" h="758289">
                  <a:moveTo>
                    <a:pt x="0" y="0"/>
                  </a:moveTo>
                  <a:lnTo>
                    <a:pt x="0" y="758289"/>
                  </a:lnTo>
                </a:path>
              </a:pathLst>
            </a:custGeom>
            <a:ln w="30204" cap="flat">
              <a:solidFill>
                <a:srgbClr val="5CC8B6"/>
              </a:solidFill>
              <a:prstDash val="solid"/>
              <a:miter/>
            </a:ln>
          </p:spPr>
          <p:txBody>
            <a:bodyPr rtlCol="0" anchor="ctr"/>
            <a:lstStyle/>
            <a:p>
              <a:endParaRPr lang="en-US" dirty="0"/>
            </a:p>
          </p:txBody>
        </p:sp>
        <p:sp>
          <p:nvSpPr>
            <p:cNvPr id="47" name="Freeform 42">
              <a:extLst>
                <a:ext uri="{FF2B5EF4-FFF2-40B4-BE49-F238E27FC236}">
                  <a16:creationId xmlns:a16="http://schemas.microsoft.com/office/drawing/2014/main" id="{EF476072-3C60-4502-9BCE-15D2CB10F206}"/>
                </a:ext>
              </a:extLst>
            </p:cNvPr>
            <p:cNvSpPr/>
            <p:nvPr/>
          </p:nvSpPr>
          <p:spPr>
            <a:xfrm>
              <a:off x="9418647" y="1598211"/>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7"/>
                    <a:pt x="98648" y="127065"/>
                    <a:pt x="63533" y="127065"/>
                  </a:cubicBezTo>
                  <a:cubicBezTo>
                    <a:pt x="28478" y="127065"/>
                    <a:pt x="0" y="98647"/>
                    <a:pt x="0" y="63533"/>
                  </a:cubicBezTo>
                  <a:cubicBezTo>
                    <a:pt x="0" y="28478"/>
                    <a:pt x="28478" y="0"/>
                    <a:pt x="63533" y="0"/>
                  </a:cubicBezTo>
                  <a:cubicBezTo>
                    <a:pt x="98648"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48" name="Freeform 43">
              <a:extLst>
                <a:ext uri="{FF2B5EF4-FFF2-40B4-BE49-F238E27FC236}">
                  <a16:creationId xmlns:a16="http://schemas.microsoft.com/office/drawing/2014/main" id="{C022E8EC-C289-4E53-A4E0-8EF6BEE78DCC}"/>
                </a:ext>
              </a:extLst>
            </p:cNvPr>
            <p:cNvSpPr/>
            <p:nvPr/>
          </p:nvSpPr>
          <p:spPr>
            <a:xfrm>
              <a:off x="9665779" y="1006386"/>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18"/>
                    <a:pt x="28418" y="0"/>
                    <a:pt x="63533"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9" name="Freeform 44">
              <a:extLst>
                <a:ext uri="{FF2B5EF4-FFF2-40B4-BE49-F238E27FC236}">
                  <a16:creationId xmlns:a16="http://schemas.microsoft.com/office/drawing/2014/main" id="{634E8495-42C0-4D73-B796-03CB2A743AAB}"/>
                </a:ext>
              </a:extLst>
            </p:cNvPr>
            <p:cNvSpPr/>
            <p:nvPr/>
          </p:nvSpPr>
          <p:spPr>
            <a:xfrm>
              <a:off x="9482240" y="0"/>
              <a:ext cx="6033" cy="1650461"/>
            </a:xfrm>
            <a:custGeom>
              <a:avLst/>
              <a:gdLst>
                <a:gd name="connsiteX0" fmla="*/ 0 w 6033"/>
                <a:gd name="connsiteY0" fmla="*/ 0 h 1650461"/>
                <a:gd name="connsiteX1" fmla="*/ 0 w 6033"/>
                <a:gd name="connsiteY1" fmla="*/ 1650461 h 1650461"/>
              </a:gdLst>
              <a:ahLst/>
              <a:cxnLst>
                <a:cxn ang="0">
                  <a:pos x="connsiteX0" y="connsiteY0"/>
                </a:cxn>
                <a:cxn ang="0">
                  <a:pos x="connsiteX1" y="connsiteY1"/>
                </a:cxn>
              </a:cxnLst>
              <a:rect l="l" t="t" r="r" b="b"/>
              <a:pathLst>
                <a:path w="6033" h="1650461">
                  <a:moveTo>
                    <a:pt x="0" y="0"/>
                  </a:moveTo>
                  <a:lnTo>
                    <a:pt x="0" y="1650461"/>
                  </a:lnTo>
                </a:path>
              </a:pathLst>
            </a:custGeom>
            <a:ln w="30204" cap="flat">
              <a:solidFill>
                <a:srgbClr val="5CC8B6"/>
              </a:solidFill>
              <a:prstDash val="solid"/>
              <a:miter/>
            </a:ln>
          </p:spPr>
          <p:txBody>
            <a:bodyPr rtlCol="0" anchor="ctr"/>
            <a:lstStyle/>
            <a:p>
              <a:endParaRPr lang="en-US" dirty="0"/>
            </a:p>
          </p:txBody>
        </p:sp>
        <p:sp>
          <p:nvSpPr>
            <p:cNvPr id="50" name="Freeform 45">
              <a:extLst>
                <a:ext uri="{FF2B5EF4-FFF2-40B4-BE49-F238E27FC236}">
                  <a16:creationId xmlns:a16="http://schemas.microsoft.com/office/drawing/2014/main" id="{F60B0255-10B1-4C61-934C-48704951C45E}"/>
                </a:ext>
              </a:extLst>
            </p:cNvPr>
            <p:cNvSpPr/>
            <p:nvPr/>
          </p:nvSpPr>
          <p:spPr>
            <a:xfrm>
              <a:off x="9729311" y="0"/>
              <a:ext cx="6033" cy="1069918"/>
            </a:xfrm>
            <a:custGeom>
              <a:avLst/>
              <a:gdLst>
                <a:gd name="connsiteX0" fmla="*/ 0 w 6033"/>
                <a:gd name="connsiteY0" fmla="*/ 0 h 1069918"/>
                <a:gd name="connsiteX1" fmla="*/ 0 w 6033"/>
                <a:gd name="connsiteY1" fmla="*/ 1069919 h 1069918"/>
              </a:gdLst>
              <a:ahLst/>
              <a:cxnLst>
                <a:cxn ang="0">
                  <a:pos x="connsiteX0" y="connsiteY0"/>
                </a:cxn>
                <a:cxn ang="0">
                  <a:pos x="connsiteX1" y="connsiteY1"/>
                </a:cxn>
              </a:cxnLst>
              <a:rect l="l" t="t" r="r" b="b"/>
              <a:pathLst>
                <a:path w="6033" h="1069918">
                  <a:moveTo>
                    <a:pt x="0" y="0"/>
                  </a:moveTo>
                  <a:lnTo>
                    <a:pt x="0" y="1069919"/>
                  </a:lnTo>
                </a:path>
              </a:pathLst>
            </a:custGeom>
            <a:ln w="30204" cap="flat">
              <a:solidFill>
                <a:srgbClr val="5CC8B6"/>
              </a:solidFill>
              <a:prstDash val="solid"/>
              <a:miter/>
            </a:ln>
          </p:spPr>
          <p:txBody>
            <a:bodyPr rtlCol="0" anchor="ctr"/>
            <a:lstStyle/>
            <a:p>
              <a:endParaRPr lang="en-US" dirty="0"/>
            </a:p>
          </p:txBody>
        </p:sp>
        <p:sp>
          <p:nvSpPr>
            <p:cNvPr id="51" name="Freeform 46">
              <a:extLst>
                <a:ext uri="{FF2B5EF4-FFF2-40B4-BE49-F238E27FC236}">
                  <a16:creationId xmlns:a16="http://schemas.microsoft.com/office/drawing/2014/main" id="{E5CD0A71-34F0-4F31-A2E3-9537AC53D5BA}"/>
                </a:ext>
              </a:extLst>
            </p:cNvPr>
            <p:cNvSpPr/>
            <p:nvPr/>
          </p:nvSpPr>
          <p:spPr>
            <a:xfrm>
              <a:off x="10147734" y="227583"/>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78"/>
                    <a:pt x="28478" y="0"/>
                    <a:pt x="63533"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52" name="Freeform 47">
              <a:extLst>
                <a:ext uri="{FF2B5EF4-FFF2-40B4-BE49-F238E27FC236}">
                  <a16:creationId xmlns:a16="http://schemas.microsoft.com/office/drawing/2014/main" id="{535148F6-9F0C-4566-91A0-C4ADC624D922}"/>
                </a:ext>
              </a:extLst>
            </p:cNvPr>
            <p:cNvSpPr/>
            <p:nvPr/>
          </p:nvSpPr>
          <p:spPr>
            <a:xfrm>
              <a:off x="10211266" y="0"/>
              <a:ext cx="6033" cy="291115"/>
            </a:xfrm>
            <a:custGeom>
              <a:avLst/>
              <a:gdLst>
                <a:gd name="connsiteX0" fmla="*/ 0 w 6033"/>
                <a:gd name="connsiteY0" fmla="*/ 0 h 291115"/>
                <a:gd name="connsiteX1" fmla="*/ 0 w 6033"/>
                <a:gd name="connsiteY1" fmla="*/ 291116 h 291115"/>
              </a:gdLst>
              <a:ahLst/>
              <a:cxnLst>
                <a:cxn ang="0">
                  <a:pos x="connsiteX0" y="connsiteY0"/>
                </a:cxn>
                <a:cxn ang="0">
                  <a:pos x="connsiteX1" y="connsiteY1"/>
                </a:cxn>
              </a:cxnLst>
              <a:rect l="l" t="t" r="r" b="b"/>
              <a:pathLst>
                <a:path w="6033" h="291115">
                  <a:moveTo>
                    <a:pt x="0" y="0"/>
                  </a:moveTo>
                  <a:lnTo>
                    <a:pt x="0" y="291116"/>
                  </a:lnTo>
                </a:path>
              </a:pathLst>
            </a:custGeom>
            <a:ln w="30204" cap="flat">
              <a:solidFill>
                <a:srgbClr val="5CC8B6"/>
              </a:solidFill>
              <a:prstDash val="solid"/>
              <a:miter/>
            </a:ln>
          </p:spPr>
          <p:txBody>
            <a:bodyPr rtlCol="0" anchor="ctr"/>
            <a:lstStyle/>
            <a:p>
              <a:endParaRPr lang="en-US" dirty="0"/>
            </a:p>
          </p:txBody>
        </p:sp>
        <p:sp>
          <p:nvSpPr>
            <p:cNvPr id="53" name="Freeform 48">
              <a:extLst>
                <a:ext uri="{FF2B5EF4-FFF2-40B4-BE49-F238E27FC236}">
                  <a16:creationId xmlns:a16="http://schemas.microsoft.com/office/drawing/2014/main" id="{204D5A8C-00D1-4815-B19E-C00E2FE45212}"/>
                </a:ext>
              </a:extLst>
            </p:cNvPr>
            <p:cNvSpPr/>
            <p:nvPr/>
          </p:nvSpPr>
          <p:spPr>
            <a:xfrm>
              <a:off x="9923469" y="574991"/>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17" y="127065"/>
                    <a:pt x="0" y="98648"/>
                    <a:pt x="0" y="63533"/>
                  </a:cubicBezTo>
                  <a:cubicBezTo>
                    <a:pt x="0" y="28478"/>
                    <a:pt x="28417" y="0"/>
                    <a:pt x="63532" y="0"/>
                  </a:cubicBezTo>
                  <a:cubicBezTo>
                    <a:pt x="9864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54" name="Freeform 49">
              <a:extLst>
                <a:ext uri="{FF2B5EF4-FFF2-40B4-BE49-F238E27FC236}">
                  <a16:creationId xmlns:a16="http://schemas.microsoft.com/office/drawing/2014/main" id="{017931AC-F4EA-4C07-A4D6-9A9D79CD78A9}"/>
                </a:ext>
              </a:extLst>
            </p:cNvPr>
            <p:cNvSpPr/>
            <p:nvPr/>
          </p:nvSpPr>
          <p:spPr>
            <a:xfrm>
              <a:off x="9987002" y="0"/>
              <a:ext cx="6033" cy="638524"/>
            </a:xfrm>
            <a:custGeom>
              <a:avLst/>
              <a:gdLst>
                <a:gd name="connsiteX0" fmla="*/ 0 w 6033"/>
                <a:gd name="connsiteY0" fmla="*/ 0 h 638524"/>
                <a:gd name="connsiteX1" fmla="*/ 0 w 6033"/>
                <a:gd name="connsiteY1" fmla="*/ 638524 h 638524"/>
              </a:gdLst>
              <a:ahLst/>
              <a:cxnLst>
                <a:cxn ang="0">
                  <a:pos x="connsiteX0" y="connsiteY0"/>
                </a:cxn>
                <a:cxn ang="0">
                  <a:pos x="connsiteX1" y="connsiteY1"/>
                </a:cxn>
              </a:cxnLst>
              <a:rect l="l" t="t" r="r" b="b"/>
              <a:pathLst>
                <a:path w="6033" h="638524">
                  <a:moveTo>
                    <a:pt x="0" y="0"/>
                  </a:moveTo>
                  <a:lnTo>
                    <a:pt x="0" y="638524"/>
                  </a:lnTo>
                </a:path>
              </a:pathLst>
            </a:custGeom>
            <a:ln w="30204" cap="flat">
              <a:solidFill>
                <a:srgbClr val="5CC8B6"/>
              </a:solidFill>
              <a:prstDash val="solid"/>
              <a:miter/>
            </a:ln>
          </p:spPr>
          <p:txBody>
            <a:bodyPr rtlCol="0" anchor="ctr"/>
            <a:lstStyle/>
            <a:p>
              <a:endParaRPr lang="en-US" dirty="0"/>
            </a:p>
          </p:txBody>
        </p:sp>
        <p:sp>
          <p:nvSpPr>
            <p:cNvPr id="55" name="Freeform 50">
              <a:extLst>
                <a:ext uri="{FF2B5EF4-FFF2-40B4-BE49-F238E27FC236}">
                  <a16:creationId xmlns:a16="http://schemas.microsoft.com/office/drawing/2014/main" id="{63F00550-2579-44D8-9CE6-B9A54C362B51}"/>
                </a:ext>
              </a:extLst>
            </p:cNvPr>
            <p:cNvSpPr/>
            <p:nvPr/>
          </p:nvSpPr>
          <p:spPr>
            <a:xfrm>
              <a:off x="11192010" y="471034"/>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18"/>
                    <a:pt x="28417" y="0"/>
                    <a:pt x="63532"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56" name="Freeform 51">
              <a:extLst>
                <a:ext uri="{FF2B5EF4-FFF2-40B4-BE49-F238E27FC236}">
                  <a16:creationId xmlns:a16="http://schemas.microsoft.com/office/drawing/2014/main" id="{951BD7CF-1294-45D7-BE2F-20EC4402AF13}"/>
                </a:ext>
              </a:extLst>
            </p:cNvPr>
            <p:cNvSpPr/>
            <p:nvPr/>
          </p:nvSpPr>
          <p:spPr>
            <a:xfrm>
              <a:off x="11255543" y="0"/>
              <a:ext cx="6033" cy="534627"/>
            </a:xfrm>
            <a:custGeom>
              <a:avLst/>
              <a:gdLst>
                <a:gd name="connsiteX0" fmla="*/ 0 w 6033"/>
                <a:gd name="connsiteY0" fmla="*/ 0 h 534627"/>
                <a:gd name="connsiteX1" fmla="*/ 0 w 6033"/>
                <a:gd name="connsiteY1" fmla="*/ 534628 h 534627"/>
              </a:gdLst>
              <a:ahLst/>
              <a:cxnLst>
                <a:cxn ang="0">
                  <a:pos x="connsiteX0" y="connsiteY0"/>
                </a:cxn>
                <a:cxn ang="0">
                  <a:pos x="connsiteX1" y="connsiteY1"/>
                </a:cxn>
              </a:cxnLst>
              <a:rect l="l" t="t" r="r" b="b"/>
              <a:pathLst>
                <a:path w="6033" h="534627">
                  <a:moveTo>
                    <a:pt x="0" y="0"/>
                  </a:moveTo>
                  <a:lnTo>
                    <a:pt x="0" y="534628"/>
                  </a:lnTo>
                </a:path>
              </a:pathLst>
            </a:custGeom>
            <a:ln w="30204" cap="flat">
              <a:solidFill>
                <a:srgbClr val="5CC8B6"/>
              </a:solidFill>
              <a:prstDash val="solid"/>
              <a:miter/>
            </a:ln>
          </p:spPr>
          <p:txBody>
            <a:bodyPr rtlCol="0" anchor="ctr"/>
            <a:lstStyle/>
            <a:p>
              <a:endParaRPr lang="en-US" dirty="0"/>
            </a:p>
          </p:txBody>
        </p:sp>
        <p:sp>
          <p:nvSpPr>
            <p:cNvPr id="57" name="Freeform 52">
              <a:extLst>
                <a:ext uri="{FF2B5EF4-FFF2-40B4-BE49-F238E27FC236}">
                  <a16:creationId xmlns:a16="http://schemas.microsoft.com/office/drawing/2014/main" id="{2BD6B28B-4132-44A0-8C20-4C4AF9F7B094}"/>
                </a:ext>
              </a:extLst>
            </p:cNvPr>
            <p:cNvSpPr/>
            <p:nvPr/>
          </p:nvSpPr>
          <p:spPr>
            <a:xfrm>
              <a:off x="11806943" y="1261783"/>
              <a:ext cx="127065" cy="127065"/>
            </a:xfrm>
            <a:custGeom>
              <a:avLst/>
              <a:gdLst>
                <a:gd name="connsiteX0" fmla="*/ 63533 w 127065"/>
                <a:gd name="connsiteY0" fmla="*/ 127065 h 127065"/>
                <a:gd name="connsiteX1" fmla="*/ 0 w 127065"/>
                <a:gd name="connsiteY1" fmla="*/ 63533 h 127065"/>
                <a:gd name="connsiteX2" fmla="*/ 63533 w 127065"/>
                <a:gd name="connsiteY2" fmla="*/ 0 h 127065"/>
                <a:gd name="connsiteX3" fmla="*/ 127065 w 127065"/>
                <a:gd name="connsiteY3" fmla="*/ 63533 h 127065"/>
                <a:gd name="connsiteX4" fmla="*/ 63533 w 127065"/>
                <a:gd name="connsiteY4" fmla="*/ 127065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127065"/>
                  </a:moveTo>
                  <a:cubicBezTo>
                    <a:pt x="28418" y="127065"/>
                    <a:pt x="0" y="98648"/>
                    <a:pt x="0" y="63533"/>
                  </a:cubicBezTo>
                  <a:cubicBezTo>
                    <a:pt x="0" y="28478"/>
                    <a:pt x="28418" y="0"/>
                    <a:pt x="63533" y="0"/>
                  </a:cubicBezTo>
                  <a:cubicBezTo>
                    <a:pt x="98587" y="0"/>
                    <a:pt x="127065" y="28418"/>
                    <a:pt x="127065" y="63533"/>
                  </a:cubicBezTo>
                  <a:cubicBezTo>
                    <a:pt x="127065" y="98587"/>
                    <a:pt x="98648" y="127065"/>
                    <a:pt x="63533" y="127065"/>
                  </a:cubicBezTo>
                </a:path>
              </a:pathLst>
            </a:custGeom>
            <a:solidFill>
              <a:srgbClr val="5CC8B6"/>
            </a:solidFill>
            <a:ln w="6033" cap="flat">
              <a:noFill/>
              <a:prstDash val="solid"/>
              <a:miter/>
            </a:ln>
          </p:spPr>
          <p:txBody>
            <a:bodyPr rtlCol="0" anchor="ctr"/>
            <a:lstStyle/>
            <a:p>
              <a:endParaRPr lang="en-US" dirty="0"/>
            </a:p>
          </p:txBody>
        </p:sp>
        <p:sp>
          <p:nvSpPr>
            <p:cNvPr id="58" name="Freeform 53">
              <a:extLst>
                <a:ext uri="{FF2B5EF4-FFF2-40B4-BE49-F238E27FC236}">
                  <a16:creationId xmlns:a16="http://schemas.microsoft.com/office/drawing/2014/main" id="{4186B8CB-96FD-4205-A7E7-A831633AE073}"/>
                </a:ext>
              </a:extLst>
            </p:cNvPr>
            <p:cNvSpPr/>
            <p:nvPr/>
          </p:nvSpPr>
          <p:spPr>
            <a:xfrm>
              <a:off x="11881819" y="1325316"/>
              <a:ext cx="307164" cy="6033"/>
            </a:xfrm>
            <a:custGeom>
              <a:avLst/>
              <a:gdLst>
                <a:gd name="connsiteX0" fmla="*/ 307165 w 307164"/>
                <a:gd name="connsiteY0" fmla="*/ 0 h 6033"/>
                <a:gd name="connsiteX1" fmla="*/ 0 w 307164"/>
                <a:gd name="connsiteY1" fmla="*/ 0 h 6033"/>
              </a:gdLst>
              <a:ahLst/>
              <a:cxnLst>
                <a:cxn ang="0">
                  <a:pos x="connsiteX0" y="connsiteY0"/>
                </a:cxn>
                <a:cxn ang="0">
                  <a:pos x="connsiteX1" y="connsiteY1"/>
                </a:cxn>
              </a:cxnLst>
              <a:rect l="l" t="t" r="r" b="b"/>
              <a:pathLst>
                <a:path w="307164" h="6033">
                  <a:moveTo>
                    <a:pt x="307165" y="0"/>
                  </a:moveTo>
                  <a:lnTo>
                    <a:pt x="0" y="0"/>
                  </a:lnTo>
                </a:path>
              </a:pathLst>
            </a:custGeom>
            <a:ln w="30204" cap="flat">
              <a:solidFill>
                <a:srgbClr val="5CC8B6"/>
              </a:solidFill>
              <a:prstDash val="solid"/>
              <a:miter/>
            </a:ln>
          </p:spPr>
          <p:txBody>
            <a:bodyPr rtlCol="0" anchor="ctr"/>
            <a:lstStyle/>
            <a:p>
              <a:endParaRPr lang="en-US" dirty="0"/>
            </a:p>
          </p:txBody>
        </p:sp>
        <p:sp>
          <p:nvSpPr>
            <p:cNvPr id="59" name="Freeform 54">
              <a:extLst>
                <a:ext uri="{FF2B5EF4-FFF2-40B4-BE49-F238E27FC236}">
                  <a16:creationId xmlns:a16="http://schemas.microsoft.com/office/drawing/2014/main" id="{FAB94C1B-FC8D-4D01-B3A3-41D47C8FA614}"/>
                </a:ext>
              </a:extLst>
            </p:cNvPr>
            <p:cNvSpPr/>
            <p:nvPr/>
          </p:nvSpPr>
          <p:spPr>
            <a:xfrm>
              <a:off x="11773035" y="1599297"/>
              <a:ext cx="415948" cy="6033"/>
            </a:xfrm>
            <a:custGeom>
              <a:avLst/>
              <a:gdLst>
                <a:gd name="connsiteX0" fmla="*/ 415949 w 415948"/>
                <a:gd name="connsiteY0" fmla="*/ 0 h 6033"/>
                <a:gd name="connsiteX1" fmla="*/ 0 w 415948"/>
                <a:gd name="connsiteY1" fmla="*/ 0 h 6033"/>
              </a:gdLst>
              <a:ahLst/>
              <a:cxnLst>
                <a:cxn ang="0">
                  <a:pos x="connsiteX0" y="connsiteY0"/>
                </a:cxn>
                <a:cxn ang="0">
                  <a:pos x="connsiteX1" y="connsiteY1"/>
                </a:cxn>
              </a:cxnLst>
              <a:rect l="l" t="t" r="r" b="b"/>
              <a:pathLst>
                <a:path w="415948" h="6033">
                  <a:moveTo>
                    <a:pt x="415949" y="0"/>
                  </a:moveTo>
                  <a:lnTo>
                    <a:pt x="0" y="0"/>
                  </a:lnTo>
                </a:path>
              </a:pathLst>
            </a:custGeom>
            <a:ln w="30204" cap="flat">
              <a:solidFill>
                <a:srgbClr val="5CC8B6"/>
              </a:solidFill>
              <a:prstDash val="solid"/>
              <a:miter/>
            </a:ln>
          </p:spPr>
          <p:txBody>
            <a:bodyPr rtlCol="0" anchor="ctr"/>
            <a:lstStyle/>
            <a:p>
              <a:endParaRPr lang="en-US" dirty="0"/>
            </a:p>
          </p:txBody>
        </p:sp>
        <p:sp>
          <p:nvSpPr>
            <p:cNvPr id="60" name="Freeform 55">
              <a:extLst>
                <a:ext uri="{FF2B5EF4-FFF2-40B4-BE49-F238E27FC236}">
                  <a16:creationId xmlns:a16="http://schemas.microsoft.com/office/drawing/2014/main" id="{892782C1-0CD6-4EB2-AE86-362C60062BD0}"/>
                </a:ext>
              </a:extLst>
            </p:cNvPr>
            <p:cNvSpPr/>
            <p:nvPr/>
          </p:nvSpPr>
          <p:spPr>
            <a:xfrm>
              <a:off x="11934008" y="791171"/>
              <a:ext cx="127065" cy="127065"/>
            </a:xfrm>
            <a:custGeom>
              <a:avLst/>
              <a:gdLst>
                <a:gd name="connsiteX0" fmla="*/ 63533 w 127065"/>
                <a:gd name="connsiteY0" fmla="*/ 127065 h 127065"/>
                <a:gd name="connsiteX1" fmla="*/ 0 w 127065"/>
                <a:gd name="connsiteY1" fmla="*/ 63533 h 127065"/>
                <a:gd name="connsiteX2" fmla="*/ 63533 w 127065"/>
                <a:gd name="connsiteY2" fmla="*/ 0 h 127065"/>
                <a:gd name="connsiteX3" fmla="*/ 127065 w 127065"/>
                <a:gd name="connsiteY3" fmla="*/ 63533 h 127065"/>
                <a:gd name="connsiteX4" fmla="*/ 63533 w 127065"/>
                <a:gd name="connsiteY4" fmla="*/ 127065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127065"/>
                  </a:moveTo>
                  <a:cubicBezTo>
                    <a:pt x="28418" y="127065"/>
                    <a:pt x="0" y="98648"/>
                    <a:pt x="0" y="63533"/>
                  </a:cubicBezTo>
                  <a:cubicBezTo>
                    <a:pt x="0" y="28478"/>
                    <a:pt x="28418" y="0"/>
                    <a:pt x="63533" y="0"/>
                  </a:cubicBezTo>
                  <a:cubicBezTo>
                    <a:pt x="98587" y="0"/>
                    <a:pt x="127065" y="28478"/>
                    <a:pt x="127065" y="63533"/>
                  </a:cubicBezTo>
                  <a:cubicBezTo>
                    <a:pt x="127065" y="98648"/>
                    <a:pt x="98648" y="127065"/>
                    <a:pt x="63533" y="127065"/>
                  </a:cubicBezTo>
                </a:path>
              </a:pathLst>
            </a:custGeom>
            <a:solidFill>
              <a:srgbClr val="5CC8B6"/>
            </a:solidFill>
            <a:ln w="6033" cap="flat">
              <a:noFill/>
              <a:prstDash val="solid"/>
              <a:miter/>
            </a:ln>
          </p:spPr>
          <p:txBody>
            <a:bodyPr rtlCol="0" anchor="ctr"/>
            <a:lstStyle/>
            <a:p>
              <a:endParaRPr lang="en-US" dirty="0"/>
            </a:p>
          </p:txBody>
        </p:sp>
        <p:sp>
          <p:nvSpPr>
            <p:cNvPr id="61" name="Freeform 56">
              <a:extLst>
                <a:ext uri="{FF2B5EF4-FFF2-40B4-BE49-F238E27FC236}">
                  <a16:creationId xmlns:a16="http://schemas.microsoft.com/office/drawing/2014/main" id="{E32CA95D-BEEA-416D-9D63-7AD572055BCC}"/>
                </a:ext>
              </a:extLst>
            </p:cNvPr>
            <p:cNvSpPr/>
            <p:nvPr/>
          </p:nvSpPr>
          <p:spPr>
            <a:xfrm>
              <a:off x="12008824" y="854704"/>
              <a:ext cx="180159" cy="6033"/>
            </a:xfrm>
            <a:custGeom>
              <a:avLst/>
              <a:gdLst>
                <a:gd name="connsiteX0" fmla="*/ 180160 w 180159"/>
                <a:gd name="connsiteY0" fmla="*/ 0 h 6033"/>
                <a:gd name="connsiteX1" fmla="*/ 0 w 180159"/>
                <a:gd name="connsiteY1" fmla="*/ 0 h 6033"/>
              </a:gdLst>
              <a:ahLst/>
              <a:cxnLst>
                <a:cxn ang="0">
                  <a:pos x="connsiteX0" y="connsiteY0"/>
                </a:cxn>
                <a:cxn ang="0">
                  <a:pos x="connsiteX1" y="connsiteY1"/>
                </a:cxn>
              </a:cxnLst>
              <a:rect l="l" t="t" r="r" b="b"/>
              <a:pathLst>
                <a:path w="180159" h="6033">
                  <a:moveTo>
                    <a:pt x="180160" y="0"/>
                  </a:moveTo>
                  <a:lnTo>
                    <a:pt x="0" y="0"/>
                  </a:lnTo>
                </a:path>
              </a:pathLst>
            </a:custGeom>
            <a:ln w="30204" cap="flat">
              <a:solidFill>
                <a:srgbClr val="5CC8B6"/>
              </a:solidFill>
              <a:prstDash val="solid"/>
              <a:miter/>
            </a:ln>
          </p:spPr>
          <p:txBody>
            <a:bodyPr rtlCol="0" anchor="ctr"/>
            <a:lstStyle/>
            <a:p>
              <a:endParaRPr lang="en-US" dirty="0"/>
            </a:p>
          </p:txBody>
        </p:sp>
        <p:sp>
          <p:nvSpPr>
            <p:cNvPr id="62" name="Freeform 57">
              <a:extLst>
                <a:ext uri="{FF2B5EF4-FFF2-40B4-BE49-F238E27FC236}">
                  <a16:creationId xmlns:a16="http://schemas.microsoft.com/office/drawing/2014/main" id="{6A7A26D7-D880-4F2C-8AD2-63A25A3A122D}"/>
                </a:ext>
              </a:extLst>
            </p:cNvPr>
            <p:cNvSpPr/>
            <p:nvPr/>
          </p:nvSpPr>
          <p:spPr>
            <a:xfrm>
              <a:off x="8766728" y="1188175"/>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63" name="Freeform 58">
              <a:extLst>
                <a:ext uri="{FF2B5EF4-FFF2-40B4-BE49-F238E27FC236}">
                  <a16:creationId xmlns:a16="http://schemas.microsoft.com/office/drawing/2014/main" id="{5A7DA0B5-C685-418B-9343-F5410E109E9C}"/>
                </a:ext>
              </a:extLst>
            </p:cNvPr>
            <p:cNvSpPr/>
            <p:nvPr/>
          </p:nvSpPr>
          <p:spPr>
            <a:xfrm>
              <a:off x="7995347" y="1704702"/>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18"/>
                    <a:pt x="28418" y="0"/>
                    <a:pt x="63533" y="0"/>
                  </a:cubicBezTo>
                  <a:cubicBezTo>
                    <a:pt x="98587" y="0"/>
                    <a:pt x="127065" y="28418"/>
                    <a:pt x="127065" y="63533"/>
                  </a:cubicBezTo>
                  <a:cubicBezTo>
                    <a:pt x="127065" y="98648"/>
                    <a:pt x="98648" y="127065"/>
                    <a:pt x="63533" y="127065"/>
                  </a:cubicBezTo>
                  <a:cubicBezTo>
                    <a:pt x="28418" y="12700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64" name="Freeform 59">
              <a:extLst>
                <a:ext uri="{FF2B5EF4-FFF2-40B4-BE49-F238E27FC236}">
                  <a16:creationId xmlns:a16="http://schemas.microsoft.com/office/drawing/2014/main" id="{051DAA47-39BE-46E4-8E83-6BC5F9ADD04D}"/>
                </a:ext>
              </a:extLst>
            </p:cNvPr>
            <p:cNvSpPr/>
            <p:nvPr/>
          </p:nvSpPr>
          <p:spPr>
            <a:xfrm>
              <a:off x="8058819" y="1251707"/>
              <a:ext cx="771381" cy="516527"/>
            </a:xfrm>
            <a:custGeom>
              <a:avLst/>
              <a:gdLst>
                <a:gd name="connsiteX0" fmla="*/ 0 w 771381"/>
                <a:gd name="connsiteY0" fmla="*/ 516527 h 516527"/>
                <a:gd name="connsiteX1" fmla="*/ 0 w 771381"/>
                <a:gd name="connsiteY1" fmla="*/ 167912 h 516527"/>
                <a:gd name="connsiteX2" fmla="*/ 167912 w 771381"/>
                <a:gd name="connsiteY2" fmla="*/ 0 h 516527"/>
                <a:gd name="connsiteX3" fmla="*/ 771382 w 771381"/>
                <a:gd name="connsiteY3" fmla="*/ 0 h 516527"/>
              </a:gdLst>
              <a:ahLst/>
              <a:cxnLst>
                <a:cxn ang="0">
                  <a:pos x="connsiteX0" y="connsiteY0"/>
                </a:cxn>
                <a:cxn ang="0">
                  <a:pos x="connsiteX1" y="connsiteY1"/>
                </a:cxn>
                <a:cxn ang="0">
                  <a:pos x="connsiteX2" y="connsiteY2"/>
                </a:cxn>
                <a:cxn ang="0">
                  <a:pos x="connsiteX3" y="connsiteY3"/>
                </a:cxn>
              </a:cxnLst>
              <a:rect l="l" t="t" r="r" b="b"/>
              <a:pathLst>
                <a:path w="771381" h="516527">
                  <a:moveTo>
                    <a:pt x="0" y="516527"/>
                  </a:moveTo>
                  <a:lnTo>
                    <a:pt x="0" y="167912"/>
                  </a:lnTo>
                  <a:cubicBezTo>
                    <a:pt x="0" y="75177"/>
                    <a:pt x="75177" y="0"/>
                    <a:pt x="167912" y="0"/>
                  </a:cubicBezTo>
                  <a:lnTo>
                    <a:pt x="771382" y="0"/>
                  </a:lnTo>
                </a:path>
              </a:pathLst>
            </a:custGeom>
            <a:noFill/>
            <a:ln w="30204" cap="flat">
              <a:solidFill>
                <a:srgbClr val="5CC8B6"/>
              </a:solidFill>
              <a:prstDash val="solid"/>
              <a:miter/>
            </a:ln>
          </p:spPr>
          <p:txBody>
            <a:bodyPr rtlCol="0" anchor="ctr"/>
            <a:lstStyle/>
            <a:p>
              <a:endParaRPr lang="en-US" dirty="0"/>
            </a:p>
          </p:txBody>
        </p:sp>
        <p:sp>
          <p:nvSpPr>
            <p:cNvPr id="65" name="Freeform 60">
              <a:extLst>
                <a:ext uri="{FF2B5EF4-FFF2-40B4-BE49-F238E27FC236}">
                  <a16:creationId xmlns:a16="http://schemas.microsoft.com/office/drawing/2014/main" id="{7EA71BC6-1C4B-4E0D-988A-55511FB1999F}"/>
                </a:ext>
              </a:extLst>
            </p:cNvPr>
            <p:cNvSpPr/>
            <p:nvPr/>
          </p:nvSpPr>
          <p:spPr>
            <a:xfrm>
              <a:off x="7447325" y="767399"/>
              <a:ext cx="921856" cy="358328"/>
            </a:xfrm>
            <a:custGeom>
              <a:avLst/>
              <a:gdLst>
                <a:gd name="connsiteX0" fmla="*/ 0 w 921856"/>
                <a:gd name="connsiteY0" fmla="*/ 358329 h 358328"/>
                <a:gd name="connsiteX1" fmla="*/ 269878 w 921856"/>
                <a:gd name="connsiteY1" fmla="*/ 358329 h 358328"/>
                <a:gd name="connsiteX2" fmla="*/ 417879 w 921856"/>
                <a:gd name="connsiteY2" fmla="*/ 210327 h 358328"/>
                <a:gd name="connsiteX3" fmla="*/ 417879 w 921856"/>
                <a:gd name="connsiteY3" fmla="*/ 154397 h 358328"/>
                <a:gd name="connsiteX4" fmla="*/ 572276 w 921856"/>
                <a:gd name="connsiteY4" fmla="*/ 0 h 358328"/>
                <a:gd name="connsiteX5" fmla="*/ 921857 w 921856"/>
                <a:gd name="connsiteY5" fmla="*/ 0 h 3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856" h="358328">
                  <a:moveTo>
                    <a:pt x="0" y="358329"/>
                  </a:moveTo>
                  <a:lnTo>
                    <a:pt x="269878" y="358329"/>
                  </a:lnTo>
                  <a:cubicBezTo>
                    <a:pt x="351632" y="358329"/>
                    <a:pt x="417879" y="292081"/>
                    <a:pt x="417879" y="210327"/>
                  </a:cubicBezTo>
                  <a:lnTo>
                    <a:pt x="417879" y="154397"/>
                  </a:lnTo>
                  <a:cubicBezTo>
                    <a:pt x="417879" y="69144"/>
                    <a:pt x="487023" y="0"/>
                    <a:pt x="572276" y="0"/>
                  </a:cubicBezTo>
                  <a:lnTo>
                    <a:pt x="921857" y="0"/>
                  </a:lnTo>
                </a:path>
              </a:pathLst>
            </a:custGeom>
            <a:noFill/>
            <a:ln w="30204" cap="flat">
              <a:solidFill>
                <a:srgbClr val="5CC8B6"/>
              </a:solidFill>
              <a:prstDash val="solid"/>
              <a:miter/>
            </a:ln>
          </p:spPr>
          <p:txBody>
            <a:bodyPr rtlCol="0" anchor="ctr"/>
            <a:lstStyle/>
            <a:p>
              <a:endParaRPr lang="en-US" dirty="0"/>
            </a:p>
          </p:txBody>
        </p:sp>
        <p:sp>
          <p:nvSpPr>
            <p:cNvPr id="66" name="Freeform 61">
              <a:extLst>
                <a:ext uri="{FF2B5EF4-FFF2-40B4-BE49-F238E27FC236}">
                  <a16:creationId xmlns:a16="http://schemas.microsoft.com/office/drawing/2014/main" id="{83113038-E740-46DB-921C-0CC12C6E066C}"/>
                </a:ext>
              </a:extLst>
            </p:cNvPr>
            <p:cNvSpPr/>
            <p:nvPr/>
          </p:nvSpPr>
          <p:spPr>
            <a:xfrm>
              <a:off x="10211266" y="874313"/>
              <a:ext cx="6033" cy="660425"/>
            </a:xfrm>
            <a:custGeom>
              <a:avLst/>
              <a:gdLst>
                <a:gd name="connsiteX0" fmla="*/ 0 w 6033"/>
                <a:gd name="connsiteY0" fmla="*/ 0 h 660425"/>
                <a:gd name="connsiteX1" fmla="*/ 0 w 6033"/>
                <a:gd name="connsiteY1" fmla="*/ 660426 h 660425"/>
              </a:gdLst>
              <a:ahLst/>
              <a:cxnLst>
                <a:cxn ang="0">
                  <a:pos x="connsiteX0" y="connsiteY0"/>
                </a:cxn>
                <a:cxn ang="0">
                  <a:pos x="connsiteX1" y="connsiteY1"/>
                </a:cxn>
              </a:cxnLst>
              <a:rect l="l" t="t" r="r" b="b"/>
              <a:pathLst>
                <a:path w="6033" h="660425">
                  <a:moveTo>
                    <a:pt x="0" y="0"/>
                  </a:moveTo>
                  <a:lnTo>
                    <a:pt x="0" y="660426"/>
                  </a:lnTo>
                </a:path>
              </a:pathLst>
            </a:custGeom>
            <a:ln w="30204" cap="flat">
              <a:solidFill>
                <a:srgbClr val="5CC8B6"/>
              </a:solidFill>
              <a:prstDash val="solid"/>
              <a:miter/>
            </a:ln>
          </p:spPr>
          <p:txBody>
            <a:bodyPr rtlCol="0" anchor="ctr"/>
            <a:lstStyle/>
            <a:p>
              <a:endParaRPr lang="en-US" dirty="0"/>
            </a:p>
          </p:txBody>
        </p:sp>
        <p:sp>
          <p:nvSpPr>
            <p:cNvPr id="67" name="Freeform 62">
              <a:extLst>
                <a:ext uri="{FF2B5EF4-FFF2-40B4-BE49-F238E27FC236}">
                  <a16:creationId xmlns:a16="http://schemas.microsoft.com/office/drawing/2014/main" id="{382504F5-6CAA-4CB9-9F6C-F2764942B02C}"/>
                </a:ext>
              </a:extLst>
            </p:cNvPr>
            <p:cNvSpPr/>
            <p:nvPr/>
          </p:nvSpPr>
          <p:spPr>
            <a:xfrm>
              <a:off x="8971746" y="45214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18"/>
                    <a:pt x="28418" y="0"/>
                    <a:pt x="63533" y="0"/>
                  </a:cubicBezTo>
                  <a:cubicBezTo>
                    <a:pt x="98587" y="0"/>
                    <a:pt x="127065" y="2841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68" name="Freeform 63">
              <a:extLst>
                <a:ext uri="{FF2B5EF4-FFF2-40B4-BE49-F238E27FC236}">
                  <a16:creationId xmlns:a16="http://schemas.microsoft.com/office/drawing/2014/main" id="{AD2B63E6-C1AF-4FAB-9FEE-16FC2A9ED057}"/>
                </a:ext>
              </a:extLst>
            </p:cNvPr>
            <p:cNvSpPr/>
            <p:nvPr/>
          </p:nvSpPr>
          <p:spPr>
            <a:xfrm>
              <a:off x="8971746" y="84342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69" name="Freeform 64">
              <a:extLst>
                <a:ext uri="{FF2B5EF4-FFF2-40B4-BE49-F238E27FC236}">
                  <a16:creationId xmlns:a16="http://schemas.microsoft.com/office/drawing/2014/main" id="{CE4FCD68-5F07-4BFA-8FD3-49F6CF014CAC}"/>
                </a:ext>
              </a:extLst>
            </p:cNvPr>
            <p:cNvSpPr/>
            <p:nvPr/>
          </p:nvSpPr>
          <p:spPr>
            <a:xfrm>
              <a:off x="9035279" y="515682"/>
              <a:ext cx="6033" cy="391271"/>
            </a:xfrm>
            <a:custGeom>
              <a:avLst/>
              <a:gdLst>
                <a:gd name="connsiteX0" fmla="*/ 0 w 6033"/>
                <a:gd name="connsiteY0" fmla="*/ 0 h 391271"/>
                <a:gd name="connsiteX1" fmla="*/ 0 w 6033"/>
                <a:gd name="connsiteY1" fmla="*/ 391272 h 391271"/>
              </a:gdLst>
              <a:ahLst/>
              <a:cxnLst>
                <a:cxn ang="0">
                  <a:pos x="connsiteX0" y="connsiteY0"/>
                </a:cxn>
                <a:cxn ang="0">
                  <a:pos x="connsiteX1" y="connsiteY1"/>
                </a:cxn>
              </a:cxnLst>
              <a:rect l="l" t="t" r="r" b="b"/>
              <a:pathLst>
                <a:path w="6033" h="391271">
                  <a:moveTo>
                    <a:pt x="0" y="0"/>
                  </a:moveTo>
                  <a:lnTo>
                    <a:pt x="0" y="391272"/>
                  </a:lnTo>
                </a:path>
              </a:pathLst>
            </a:custGeom>
            <a:ln w="30204" cap="flat">
              <a:solidFill>
                <a:srgbClr val="5CC8B6"/>
              </a:solidFill>
              <a:prstDash val="solid"/>
              <a:miter/>
            </a:ln>
          </p:spPr>
          <p:txBody>
            <a:bodyPr rtlCol="0" anchor="ctr"/>
            <a:lstStyle/>
            <a:p>
              <a:endParaRPr lang="en-US" dirty="0"/>
            </a:p>
          </p:txBody>
        </p:sp>
        <p:sp>
          <p:nvSpPr>
            <p:cNvPr id="70" name="Freeform 65">
              <a:extLst>
                <a:ext uri="{FF2B5EF4-FFF2-40B4-BE49-F238E27FC236}">
                  <a16:creationId xmlns:a16="http://schemas.microsoft.com/office/drawing/2014/main" id="{AB0EC642-BA33-4E2A-B926-87DE4C5EB930}"/>
                </a:ext>
              </a:extLst>
            </p:cNvPr>
            <p:cNvSpPr/>
            <p:nvPr/>
          </p:nvSpPr>
          <p:spPr>
            <a:xfrm>
              <a:off x="11510759" y="1069918"/>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78"/>
                    <a:pt x="28417" y="0"/>
                    <a:pt x="63532"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71" name="Freeform 66">
              <a:extLst>
                <a:ext uri="{FF2B5EF4-FFF2-40B4-BE49-F238E27FC236}">
                  <a16:creationId xmlns:a16="http://schemas.microsoft.com/office/drawing/2014/main" id="{9768CE1F-0404-43B5-817C-295BD18C21D0}"/>
                </a:ext>
              </a:extLst>
            </p:cNvPr>
            <p:cNvSpPr/>
            <p:nvPr/>
          </p:nvSpPr>
          <p:spPr>
            <a:xfrm>
              <a:off x="11574292" y="405691"/>
              <a:ext cx="614752" cy="727759"/>
            </a:xfrm>
            <a:custGeom>
              <a:avLst/>
              <a:gdLst>
                <a:gd name="connsiteX0" fmla="*/ 0 w 614752"/>
                <a:gd name="connsiteY0" fmla="*/ 727760 h 727759"/>
                <a:gd name="connsiteX1" fmla="*/ 0 w 614752"/>
                <a:gd name="connsiteY1" fmla="*/ 153975 h 727759"/>
                <a:gd name="connsiteX2" fmla="*/ 153975 w 614752"/>
                <a:gd name="connsiteY2" fmla="*/ 0 h 727759"/>
                <a:gd name="connsiteX3" fmla="*/ 614752 w 614752"/>
                <a:gd name="connsiteY3" fmla="*/ 0 h 727759"/>
              </a:gdLst>
              <a:ahLst/>
              <a:cxnLst>
                <a:cxn ang="0">
                  <a:pos x="connsiteX0" y="connsiteY0"/>
                </a:cxn>
                <a:cxn ang="0">
                  <a:pos x="connsiteX1" y="connsiteY1"/>
                </a:cxn>
                <a:cxn ang="0">
                  <a:pos x="connsiteX2" y="connsiteY2"/>
                </a:cxn>
                <a:cxn ang="0">
                  <a:pos x="connsiteX3" y="connsiteY3"/>
                </a:cxn>
              </a:cxnLst>
              <a:rect l="l" t="t" r="r" b="b"/>
              <a:pathLst>
                <a:path w="614752" h="727759">
                  <a:moveTo>
                    <a:pt x="0" y="727760"/>
                  </a:moveTo>
                  <a:lnTo>
                    <a:pt x="0" y="153975"/>
                  </a:lnTo>
                  <a:cubicBezTo>
                    <a:pt x="0" y="68963"/>
                    <a:pt x="68902" y="0"/>
                    <a:pt x="153975" y="0"/>
                  </a:cubicBezTo>
                  <a:lnTo>
                    <a:pt x="614752" y="0"/>
                  </a:lnTo>
                </a:path>
              </a:pathLst>
            </a:custGeom>
            <a:noFill/>
            <a:ln w="30204" cap="flat">
              <a:solidFill>
                <a:srgbClr val="5CC8B6"/>
              </a:solidFill>
              <a:prstDash val="solid"/>
              <a:miter/>
            </a:ln>
          </p:spPr>
          <p:txBody>
            <a:bodyPr rtlCol="0" anchor="ctr"/>
            <a:lstStyle/>
            <a:p>
              <a:endParaRPr lang="en-US" dirty="0"/>
            </a:p>
          </p:txBody>
        </p:sp>
        <p:sp>
          <p:nvSpPr>
            <p:cNvPr id="72" name="Freeform 67">
              <a:extLst>
                <a:ext uri="{FF2B5EF4-FFF2-40B4-BE49-F238E27FC236}">
                  <a16:creationId xmlns:a16="http://schemas.microsoft.com/office/drawing/2014/main" id="{B2CE511D-7B4B-4117-8422-8EF692DAA0E6}"/>
                </a:ext>
              </a:extLst>
            </p:cNvPr>
            <p:cNvSpPr/>
            <p:nvPr/>
          </p:nvSpPr>
          <p:spPr>
            <a:xfrm>
              <a:off x="10885931" y="3135061"/>
              <a:ext cx="127065" cy="127065"/>
            </a:xfrm>
            <a:custGeom>
              <a:avLst/>
              <a:gdLst>
                <a:gd name="connsiteX0" fmla="*/ 0 w 127065"/>
                <a:gd name="connsiteY0" fmla="*/ 63533 h 127065"/>
                <a:gd name="connsiteX1" fmla="*/ 63532 w 127065"/>
                <a:gd name="connsiteY1" fmla="*/ 127065 h 127065"/>
                <a:gd name="connsiteX2" fmla="*/ 127065 w 127065"/>
                <a:gd name="connsiteY2" fmla="*/ 63533 h 127065"/>
                <a:gd name="connsiteX3" fmla="*/ 63532 w 127065"/>
                <a:gd name="connsiteY3" fmla="*/ 0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98648"/>
                    <a:pt x="28417" y="127065"/>
                    <a:pt x="63532" y="127065"/>
                  </a:cubicBezTo>
                  <a:cubicBezTo>
                    <a:pt x="98587" y="127065"/>
                    <a:pt x="127065" y="98648"/>
                    <a:pt x="127065" y="63533"/>
                  </a:cubicBezTo>
                  <a:cubicBezTo>
                    <a:pt x="127065" y="28478"/>
                    <a:pt x="98647" y="0"/>
                    <a:pt x="63532" y="0"/>
                  </a:cubicBezTo>
                  <a:cubicBezTo>
                    <a:pt x="28417" y="0"/>
                    <a:pt x="0" y="28478"/>
                    <a:pt x="0" y="63533"/>
                  </a:cubicBezTo>
                </a:path>
              </a:pathLst>
            </a:custGeom>
            <a:solidFill>
              <a:srgbClr val="5CC8B6"/>
            </a:solidFill>
            <a:ln w="6033" cap="flat">
              <a:noFill/>
              <a:prstDash val="solid"/>
              <a:miter/>
            </a:ln>
          </p:spPr>
          <p:txBody>
            <a:bodyPr rtlCol="0" anchor="ctr"/>
            <a:lstStyle/>
            <a:p>
              <a:endParaRPr lang="en-US" dirty="0"/>
            </a:p>
          </p:txBody>
        </p:sp>
        <p:sp>
          <p:nvSpPr>
            <p:cNvPr id="73" name="Freeform 68">
              <a:extLst>
                <a:ext uri="{FF2B5EF4-FFF2-40B4-BE49-F238E27FC236}">
                  <a16:creationId xmlns:a16="http://schemas.microsoft.com/office/drawing/2014/main" id="{E020AA93-46EB-4E5C-BDB8-54C9A2A1BA58}"/>
                </a:ext>
              </a:extLst>
            </p:cNvPr>
            <p:cNvSpPr/>
            <p:nvPr/>
          </p:nvSpPr>
          <p:spPr>
            <a:xfrm>
              <a:off x="10466785" y="0"/>
              <a:ext cx="482679" cy="3198594"/>
            </a:xfrm>
            <a:custGeom>
              <a:avLst/>
              <a:gdLst>
                <a:gd name="connsiteX0" fmla="*/ 0 w 482679"/>
                <a:gd name="connsiteY0" fmla="*/ 0 h 3198594"/>
                <a:gd name="connsiteX1" fmla="*/ 0 w 482679"/>
                <a:gd name="connsiteY1" fmla="*/ 2024055 h 3198594"/>
                <a:gd name="connsiteX2" fmla="*/ 153492 w 482679"/>
                <a:gd name="connsiteY2" fmla="*/ 2177547 h 3198594"/>
                <a:gd name="connsiteX3" fmla="*/ 326714 w 482679"/>
                <a:gd name="connsiteY3" fmla="*/ 2177547 h 3198594"/>
                <a:gd name="connsiteX4" fmla="*/ 482679 w 482679"/>
                <a:gd name="connsiteY4" fmla="*/ 2333513 h 3198594"/>
                <a:gd name="connsiteX5" fmla="*/ 482679 w 482679"/>
                <a:gd name="connsiteY5" fmla="*/ 3198595 h 319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679" h="3198594">
                  <a:moveTo>
                    <a:pt x="0" y="0"/>
                  </a:moveTo>
                  <a:lnTo>
                    <a:pt x="0" y="2024055"/>
                  </a:lnTo>
                  <a:cubicBezTo>
                    <a:pt x="0" y="2108825"/>
                    <a:pt x="68722" y="2177547"/>
                    <a:pt x="153492" y="2177547"/>
                  </a:cubicBezTo>
                  <a:lnTo>
                    <a:pt x="326714" y="2177547"/>
                  </a:lnTo>
                  <a:cubicBezTo>
                    <a:pt x="412872" y="2177547"/>
                    <a:pt x="482679" y="2247354"/>
                    <a:pt x="482679" y="2333513"/>
                  </a:cubicBezTo>
                  <a:lnTo>
                    <a:pt x="482679" y="3198595"/>
                  </a:lnTo>
                </a:path>
              </a:pathLst>
            </a:custGeom>
            <a:noFill/>
            <a:ln w="30204" cap="flat">
              <a:solidFill>
                <a:srgbClr val="5CC8B6"/>
              </a:solidFill>
              <a:prstDash val="solid"/>
              <a:miter/>
            </a:ln>
          </p:spPr>
          <p:txBody>
            <a:bodyPr rtlCol="0" anchor="ctr"/>
            <a:lstStyle/>
            <a:p>
              <a:endParaRPr lang="en-US" dirty="0"/>
            </a:p>
          </p:txBody>
        </p:sp>
      </p:grpSp>
      <p:sp>
        <p:nvSpPr>
          <p:cNvPr id="75" name="Date Placeholder 6">
            <a:extLst>
              <a:ext uri="{FF2B5EF4-FFF2-40B4-BE49-F238E27FC236}">
                <a16:creationId xmlns:a16="http://schemas.microsoft.com/office/drawing/2014/main" id="{2C882813-4547-4E5F-B876-609FF535C760}"/>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E1FA715D-99B8-46AB-BAC9-B389D415AD5F}" type="datetimeyyyy">
              <a:rPr lang="en-US" smtClean="0"/>
              <a:t>2023</a:t>
            </a:fld>
            <a:endParaRPr lang="en-US" dirty="0"/>
          </a:p>
        </p:txBody>
      </p:sp>
    </p:spTree>
    <p:extLst>
      <p:ext uri="{BB962C8B-B14F-4D97-AF65-F5344CB8AC3E}">
        <p14:creationId xmlns:p14="http://schemas.microsoft.com/office/powerpoint/2010/main" val="1317694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ub-brand Divider 3">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bg1"/>
                </a:solidFill>
              </a:defRPr>
            </a:lvl1pPr>
            <a:lvl2pPr>
              <a:spcBef>
                <a:spcPts val="0"/>
              </a:spcBef>
              <a:defRPr sz="4000">
                <a:solidFill>
                  <a:schemeClr val="bg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bg1"/>
                </a:solidFill>
              </a:defRPr>
            </a:lvl1pPr>
            <a:lvl2pPr>
              <a:spcBef>
                <a:spcPts val="1800"/>
              </a:spcBef>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08996CA-89B1-4913-938B-181311C8A2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pic>
        <p:nvPicPr>
          <p:cNvPr id="10" name="Graphic 9">
            <a:extLst>
              <a:ext uri="{FF2B5EF4-FFF2-40B4-BE49-F238E27FC236}">
                <a16:creationId xmlns:a16="http://schemas.microsoft.com/office/drawing/2014/main" id="{26994E38-BB9C-4477-BFD0-83E1B033C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79327" y="4302143"/>
            <a:ext cx="1350462" cy="2006582"/>
          </a:xfrm>
          <a:prstGeom prst="rect">
            <a:avLst/>
          </a:prstGeom>
        </p:spPr>
      </p:pic>
      <p:sp>
        <p:nvSpPr>
          <p:cNvPr id="11" name="Rectangle 10">
            <a:extLst>
              <a:ext uri="{FF2B5EF4-FFF2-40B4-BE49-F238E27FC236}">
                <a16:creationId xmlns:a16="http://schemas.microsoft.com/office/drawing/2014/main" id="{00CAEC72-4FFC-4D2C-B88D-1B889C3ED8F7}"/>
              </a:ext>
            </a:extLst>
          </p:cNvPr>
          <p:cNvSpPr/>
          <p:nvPr userDrawn="1"/>
        </p:nvSpPr>
        <p:spPr>
          <a:xfrm>
            <a:off x="11430000" y="0"/>
            <a:ext cx="762000" cy="6858000"/>
          </a:xfrm>
          <a:prstGeom prst="rect">
            <a:avLst/>
          </a:prstGeom>
          <a:solidFill>
            <a:srgbClr val="CCE4F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540000" rtlCol="0" anchor="ctr"/>
          <a:lstStyle/>
          <a:p>
            <a:pPr algn="r"/>
            <a:r>
              <a:rPr lang="en-GB" sz="2400" b="1" dirty="0">
                <a:solidFill>
                  <a:schemeClr val="accent1"/>
                </a:solidFill>
              </a:rPr>
              <a:t>Blueprint Two</a:t>
            </a:r>
          </a:p>
        </p:txBody>
      </p:sp>
      <p:sp>
        <p:nvSpPr>
          <p:cNvPr id="14" name="Date Placeholder 6">
            <a:extLst>
              <a:ext uri="{FF2B5EF4-FFF2-40B4-BE49-F238E27FC236}">
                <a16:creationId xmlns:a16="http://schemas.microsoft.com/office/drawing/2014/main" id="{055DA027-EAF8-4D16-8992-DB7269D98310}"/>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4C3949C0-FACF-4229-B4F1-9E28B50B2476}" type="datetimeyyyy">
              <a:rPr lang="en-US" smtClean="0"/>
              <a:t>2023</a:t>
            </a:fld>
            <a:endParaRPr lang="en-US" dirty="0"/>
          </a:p>
        </p:txBody>
      </p:sp>
    </p:spTree>
    <p:extLst>
      <p:ext uri="{BB962C8B-B14F-4D97-AF65-F5344CB8AC3E}">
        <p14:creationId xmlns:p14="http://schemas.microsoft.com/office/powerpoint/2010/main" val="2530190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loyds Cov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11160000" cy="380480"/>
          </a:xfrm>
        </p:spPr>
        <p:txBody>
          <a:bodyPr tIns="0" bIns="72000">
            <a:spAutoFit/>
          </a:bodyPr>
          <a:lstStyle>
            <a:lvl1pPr marL="0" indent="0" algn="l">
              <a:spcBef>
                <a:spcPts val="0"/>
              </a:spcBef>
              <a:buNone/>
              <a:defRPr sz="2000">
                <a:solidFill>
                  <a:schemeClr val="tx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sp>
        <p:nvSpPr>
          <p:cNvPr id="5" name="TextBox 4">
            <a:extLst>
              <a:ext uri="{FF2B5EF4-FFF2-40B4-BE49-F238E27FC236}">
                <a16:creationId xmlns:a16="http://schemas.microsoft.com/office/drawing/2014/main" id="{4B1BE06E-52E9-410B-8251-D35649EC9BE0}"/>
              </a:ext>
            </a:extLst>
          </p:cNvPr>
          <p:cNvSpPr txBox="1"/>
          <p:nvPr userDrawn="1"/>
        </p:nvSpPr>
        <p:spPr>
          <a:xfrm>
            <a:off x="539400" y="5973547"/>
            <a:ext cx="1491916" cy="153888"/>
          </a:xfrm>
          <a:prstGeom prst="rect">
            <a:avLst/>
          </a:prstGeom>
          <a:noFill/>
        </p:spPr>
        <p:txBody>
          <a:bodyPr wrap="square" lIns="0" tIns="0" rIns="0" bIns="0" rtlCol="0">
            <a:spAutoFit/>
          </a:bodyPr>
          <a:lstStyle/>
          <a:p>
            <a:r>
              <a:rPr lang="en-GB" sz="1000" dirty="0">
                <a:solidFill>
                  <a:schemeClr val="bg1"/>
                </a:solidFill>
              </a:rPr>
              <a:t>© Lloyd’s 2021</a:t>
            </a:r>
          </a:p>
        </p:txBody>
      </p:sp>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0" y="2193925"/>
            <a:ext cx="11160125" cy="1743075"/>
          </a:xfrm>
        </p:spPr>
        <p:txBody>
          <a:bodyPr anchor="b"/>
          <a:lstStyle>
            <a:lvl1pPr>
              <a:defRPr sz="4000">
                <a:solidFill>
                  <a:schemeClr val="tx1"/>
                </a:solidFill>
              </a:defRPr>
            </a:lvl1pPr>
            <a:lvl2pPr>
              <a:defRPr sz="4000">
                <a:solidFill>
                  <a:schemeClr val="tx1"/>
                </a:solidFill>
              </a:defRPr>
            </a:lvl2pPr>
            <a:lvl3pPr marL="0" indent="0">
              <a:buNone/>
              <a:defRPr sz="4000">
                <a:solidFill>
                  <a:schemeClr val="bg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stStyle>
          <a:p>
            <a:pPr lvl="0"/>
            <a:r>
              <a:rPr lang="en-US" dirty="0"/>
              <a:t>Click to edit Master text styles</a:t>
            </a:r>
          </a:p>
          <a:p>
            <a:pPr lvl="1"/>
            <a:r>
              <a:rPr lang="en-US" dirty="0"/>
              <a:t>Second level</a:t>
            </a:r>
          </a:p>
        </p:txBody>
      </p:sp>
      <p:pic>
        <p:nvPicPr>
          <p:cNvPr id="7" name="Picture 6">
            <a:extLst>
              <a:ext uri="{FF2B5EF4-FFF2-40B4-BE49-F238E27FC236}">
                <a16:creationId xmlns:a16="http://schemas.microsoft.com/office/drawing/2014/main" id="{C53AEF39-C908-4F5F-8B1C-CC063BD87C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9" name="Date Placeholder 6">
            <a:extLst>
              <a:ext uri="{FF2B5EF4-FFF2-40B4-BE49-F238E27FC236}">
                <a16:creationId xmlns:a16="http://schemas.microsoft.com/office/drawing/2014/main" id="{656FE44C-0FD8-4A07-9369-501C83FF711E}"/>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88900066-92B9-43E6-9DC1-8BD73097CF9B}" type="datetimeyyyy">
              <a:rPr lang="en-US" smtClean="0"/>
              <a:t>2023</a:t>
            </a:fld>
            <a:endParaRPr lang="en-US" dirty="0"/>
          </a:p>
        </p:txBody>
      </p:sp>
    </p:spTree>
    <p:extLst>
      <p:ext uri="{BB962C8B-B14F-4D97-AF65-F5344CB8AC3E}">
        <p14:creationId xmlns:p14="http://schemas.microsoft.com/office/powerpoint/2010/main" val="193605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loyds divider">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bg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bg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4BFF98C7-4976-46C2-BCAB-BF0E1A5C1ADA}"/>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558F2E47-5BA5-4290-94EF-64C6432985B0}" type="datetimeyyyy">
              <a:rPr lang="en-US" smtClean="0"/>
              <a:t>2023</a:t>
            </a:fld>
            <a:endParaRPr lang="en-US" dirty="0"/>
          </a:p>
        </p:txBody>
      </p:sp>
    </p:spTree>
    <p:extLst>
      <p:ext uri="{BB962C8B-B14F-4D97-AF65-F5344CB8AC3E}">
        <p14:creationId xmlns:p14="http://schemas.microsoft.com/office/powerpoint/2010/main" val="2662764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lvl1pPr>
            <a:lvl2pPr algn="r">
              <a:defRPr/>
            </a:lvl2pPr>
            <a:lvl3pPr algn="r">
              <a:defRPr/>
            </a:lvl3pPr>
            <a:lvl4pPr algn="r">
              <a:defRPr/>
            </a:lvl4pPr>
            <a:lvl5pPr algn="r">
              <a:defRPr/>
            </a:lvl5pPr>
          </a:lstStyle>
          <a:p>
            <a:pPr lvl="0"/>
            <a:r>
              <a:rPr lang="en-US" dirty="0"/>
              <a:t>Running footer if required</a:t>
            </a:r>
          </a:p>
        </p:txBody>
      </p:sp>
      <p:sp>
        <p:nvSpPr>
          <p:cNvPr id="4" name="Text Placeholder 3">
            <a:extLst>
              <a:ext uri="{FF2B5EF4-FFF2-40B4-BE49-F238E27FC236}">
                <a16:creationId xmlns:a16="http://schemas.microsoft.com/office/drawing/2014/main" id="{98E85975-D549-47FD-B4CC-1939534FD249}"/>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sp>
        <p:nvSpPr>
          <p:cNvPr id="7" name="Date Placeholder 6">
            <a:extLst>
              <a:ext uri="{FF2B5EF4-FFF2-40B4-BE49-F238E27FC236}">
                <a16:creationId xmlns:a16="http://schemas.microsoft.com/office/drawing/2014/main" id="{19611E69-147A-4842-BEE4-7A443AFFF4B9}"/>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D0667A7B-9A0D-45D2-8B93-814E597BA8DD}" type="datetimeyyyy">
              <a:rPr lang="en-US" smtClean="0"/>
              <a:t>2023</a:t>
            </a:fld>
            <a:endParaRPr lang="en-US" dirty="0"/>
          </a:p>
        </p:txBody>
      </p:sp>
    </p:spTree>
    <p:extLst>
      <p:ext uri="{BB962C8B-B14F-4D97-AF65-F5344CB8AC3E}">
        <p14:creationId xmlns:p14="http://schemas.microsoft.com/office/powerpoint/2010/main" val="151915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loyds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606"/>
            <a:ext cx="11160000" cy="467995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lvl1pPr>
            <a:lvl2pPr algn="r">
              <a:defRPr/>
            </a:lvl2pPr>
            <a:lvl3pPr algn="r">
              <a:defRPr/>
            </a:lvl3pPr>
            <a:lvl4pPr algn="r">
              <a:defRPr/>
            </a:lvl4pPr>
            <a:lvl5pPr algn="r">
              <a:defRPr/>
            </a:lvl5pPr>
          </a:lstStyle>
          <a:p>
            <a:pPr lvl="0"/>
            <a:r>
              <a:rPr lang="en-US" dirty="0"/>
              <a:t>Running footer if required</a:t>
            </a:r>
          </a:p>
        </p:txBody>
      </p:sp>
      <p:sp>
        <p:nvSpPr>
          <p:cNvPr id="4" name="Text Placeholder 3">
            <a:extLst>
              <a:ext uri="{FF2B5EF4-FFF2-40B4-BE49-F238E27FC236}">
                <a16:creationId xmlns:a16="http://schemas.microsoft.com/office/drawing/2014/main" id="{82C7E051-88B9-4FEA-9C15-3E2BD1F3F86B}"/>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sp>
        <p:nvSpPr>
          <p:cNvPr id="7" name="Date Placeholder 6">
            <a:extLst>
              <a:ext uri="{FF2B5EF4-FFF2-40B4-BE49-F238E27FC236}">
                <a16:creationId xmlns:a16="http://schemas.microsoft.com/office/drawing/2014/main" id="{4FCE64D5-8E7E-4E0E-A9CC-2AAC662770EC}"/>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EBEA3663-B9B0-49D3-AA63-41E9CB5251CE}" type="datetimeyyyy">
              <a:rPr lang="en-US" smtClean="0"/>
              <a:t>2023</a:t>
            </a:fld>
            <a:endParaRPr lang="en-US" dirty="0"/>
          </a:p>
        </p:txBody>
      </p:sp>
    </p:spTree>
    <p:extLst>
      <p:ext uri="{BB962C8B-B14F-4D97-AF65-F5344CB8AC3E}">
        <p14:creationId xmlns:p14="http://schemas.microsoft.com/office/powerpoint/2010/main" val="2309395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loyds Two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557"/>
            <a:ext cx="5310000" cy="4680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lvl1pPr>
            <a:lvl2pPr algn="r">
              <a:defRPr/>
            </a:lvl2pPr>
            <a:lvl3pPr algn="r">
              <a:defRPr/>
            </a:lvl3pPr>
            <a:lvl4pPr algn="r">
              <a:defRPr/>
            </a:lvl4pPr>
            <a:lvl5pPr algn="r">
              <a:defRPr/>
            </a:lvl5pPr>
          </a:lstStyle>
          <a:p>
            <a:pPr lvl="0"/>
            <a:r>
              <a:rPr lang="en-US" dirty="0"/>
              <a:t>Running footer if required</a:t>
            </a:r>
          </a:p>
        </p:txBody>
      </p:sp>
      <p:sp>
        <p:nvSpPr>
          <p:cNvPr id="7" name="Text Placeholder 6">
            <a:extLst>
              <a:ext uri="{FF2B5EF4-FFF2-40B4-BE49-F238E27FC236}">
                <a16:creationId xmlns:a16="http://schemas.microsoft.com/office/drawing/2014/main" id="{E43542D8-E35C-432C-BE6F-C57A3FDDB8D9}"/>
              </a:ext>
            </a:extLst>
          </p:cNvPr>
          <p:cNvSpPr>
            <a:spLocks noGrp="1"/>
          </p:cNvSpPr>
          <p:nvPr>
            <p:ph type="body" sz="quarter" idx="17"/>
          </p:nvPr>
        </p:nvSpPr>
        <p:spPr>
          <a:xfrm>
            <a:off x="6389999" y="1638557"/>
            <a:ext cx="5310000" cy="468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586BBE7-42D2-4163-8F5E-6B95987D4135}"/>
              </a:ext>
            </a:extLst>
          </p:cNvPr>
          <p:cNvSpPr>
            <a:spLocks noGrp="1"/>
          </p:cNvSpPr>
          <p:nvPr>
            <p:ph type="title"/>
          </p:nvPr>
        </p:nvSpPr>
        <p:spPr/>
        <p:txBody>
          <a:bodyPr/>
          <a:lstStyle/>
          <a:p>
            <a:r>
              <a:rPr lang="en-US"/>
              <a:t>Click to edit Master title style</a:t>
            </a:r>
            <a:endParaRPr lang="en-GB"/>
          </a:p>
        </p:txBody>
      </p:sp>
      <p:sp>
        <p:nvSpPr>
          <p:cNvPr id="8" name="Text Placeholder 3">
            <a:extLst>
              <a:ext uri="{FF2B5EF4-FFF2-40B4-BE49-F238E27FC236}">
                <a16:creationId xmlns:a16="http://schemas.microsoft.com/office/drawing/2014/main" id="{E769D238-6E6B-48B0-85DD-D9A020493493}"/>
              </a:ext>
            </a:extLst>
          </p:cNvPr>
          <p:cNvSpPr>
            <a:spLocks noGrp="1"/>
          </p:cNvSpPr>
          <p:nvPr>
            <p:ph type="body" sz="quarter" idx="18"/>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sp>
        <p:nvSpPr>
          <p:cNvPr id="10" name="Date Placeholder 6">
            <a:extLst>
              <a:ext uri="{FF2B5EF4-FFF2-40B4-BE49-F238E27FC236}">
                <a16:creationId xmlns:a16="http://schemas.microsoft.com/office/drawing/2014/main" id="{6D9E6F58-B187-4791-84FA-6B3FCAAB94DD}"/>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4A48E7C6-92AF-4D14-ABFC-9CEAB337CAF7}" type="datetimeyyyy">
              <a:rPr lang="en-US" smtClean="0"/>
              <a:t>2023</a:t>
            </a:fld>
            <a:endParaRPr lang="en-US" dirty="0"/>
          </a:p>
        </p:txBody>
      </p:sp>
    </p:spTree>
    <p:extLst>
      <p:ext uri="{BB962C8B-B14F-4D97-AF65-F5344CB8AC3E}">
        <p14:creationId xmlns:p14="http://schemas.microsoft.com/office/powerpoint/2010/main" val="25912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loyds Thre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557"/>
            <a:ext cx="3480000" cy="4680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lvl1pPr>
            <a:lvl2pPr algn="r">
              <a:defRPr/>
            </a:lvl2pPr>
            <a:lvl3pPr algn="r">
              <a:defRPr/>
            </a:lvl3pPr>
            <a:lvl4pPr algn="r">
              <a:defRPr/>
            </a:lvl4pPr>
            <a:lvl5pPr algn="r">
              <a:defRPr/>
            </a:lvl5pPr>
          </a:lstStyle>
          <a:p>
            <a:pPr lvl="0"/>
            <a:r>
              <a:rPr lang="en-US" dirty="0"/>
              <a:t>Running footer if required</a:t>
            </a:r>
          </a:p>
        </p:txBody>
      </p:sp>
      <p:sp>
        <p:nvSpPr>
          <p:cNvPr id="7" name="Text Placeholder 6">
            <a:extLst>
              <a:ext uri="{FF2B5EF4-FFF2-40B4-BE49-F238E27FC236}">
                <a16:creationId xmlns:a16="http://schemas.microsoft.com/office/drawing/2014/main" id="{E43542D8-E35C-432C-BE6F-C57A3FDDB8D9}"/>
              </a:ext>
            </a:extLst>
          </p:cNvPr>
          <p:cNvSpPr>
            <a:spLocks noGrp="1"/>
          </p:cNvSpPr>
          <p:nvPr>
            <p:ph type="body" sz="quarter" idx="17"/>
          </p:nvPr>
        </p:nvSpPr>
        <p:spPr>
          <a:xfrm>
            <a:off x="8219999" y="1638557"/>
            <a:ext cx="348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5E1A8181-C9C4-421B-8B23-008BA16EF614}"/>
              </a:ext>
            </a:extLst>
          </p:cNvPr>
          <p:cNvSpPr>
            <a:spLocks noGrp="1"/>
          </p:cNvSpPr>
          <p:nvPr>
            <p:ph idx="18"/>
          </p:nvPr>
        </p:nvSpPr>
        <p:spPr>
          <a:xfrm>
            <a:off x="4379999" y="1638557"/>
            <a:ext cx="3480000" cy="4680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 name="Title 1">
            <a:extLst>
              <a:ext uri="{FF2B5EF4-FFF2-40B4-BE49-F238E27FC236}">
                <a16:creationId xmlns:a16="http://schemas.microsoft.com/office/drawing/2014/main" id="{73801C53-8B28-4B4B-AA04-ED864A8EFD3C}"/>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36A8AA5B-DD84-4A19-B63C-B058C57078EA}"/>
              </a:ext>
            </a:extLst>
          </p:cNvPr>
          <p:cNvSpPr>
            <a:spLocks noGrp="1"/>
          </p:cNvSpPr>
          <p:nvPr>
            <p:ph type="body" sz="quarter" idx="19"/>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sp>
        <p:nvSpPr>
          <p:cNvPr id="11" name="Date Placeholder 6">
            <a:extLst>
              <a:ext uri="{FF2B5EF4-FFF2-40B4-BE49-F238E27FC236}">
                <a16:creationId xmlns:a16="http://schemas.microsoft.com/office/drawing/2014/main" id="{A12414A5-7073-4FAF-BD0D-F20158C72E66}"/>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18EE2BF3-DFE0-4420-A038-8ED0D3AE9703}" type="datetimeyyyy">
              <a:rPr lang="en-US" smtClean="0"/>
              <a:t>2023</a:t>
            </a:fld>
            <a:endParaRPr lang="en-US" dirty="0"/>
          </a:p>
        </p:txBody>
      </p:sp>
    </p:spTree>
    <p:extLst>
      <p:ext uri="{BB962C8B-B14F-4D97-AF65-F5344CB8AC3E}">
        <p14:creationId xmlns:p14="http://schemas.microsoft.com/office/powerpoint/2010/main" val="370722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loyds 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lvl1pPr>
            <a:lvl2pPr algn="r">
              <a:defRPr/>
            </a:lvl2pPr>
            <a:lvl3pPr algn="r">
              <a:defRPr/>
            </a:lvl3pPr>
            <a:lvl4pPr algn="r">
              <a:defRPr/>
            </a:lvl4pPr>
            <a:lvl5pPr algn="r">
              <a:defRPr/>
            </a:lvl5pPr>
          </a:lstStyle>
          <a:p>
            <a:pPr lvl="0"/>
            <a:r>
              <a:rPr lang="en-US" dirty="0"/>
              <a:t>Running footer if required</a:t>
            </a:r>
          </a:p>
        </p:txBody>
      </p:sp>
      <p:sp>
        <p:nvSpPr>
          <p:cNvPr id="4" name="Text Placeholder 3">
            <a:extLst>
              <a:ext uri="{FF2B5EF4-FFF2-40B4-BE49-F238E27FC236}">
                <a16:creationId xmlns:a16="http://schemas.microsoft.com/office/drawing/2014/main" id="{98E85975-D549-47FD-B4CC-1939534FD249}"/>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sp>
        <p:nvSpPr>
          <p:cNvPr id="7" name="Date Placeholder 6">
            <a:extLst>
              <a:ext uri="{FF2B5EF4-FFF2-40B4-BE49-F238E27FC236}">
                <a16:creationId xmlns:a16="http://schemas.microsoft.com/office/drawing/2014/main" id="{FD75E3F6-A3ED-45DB-AC3A-B5468D8F96F5}"/>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50D10680-CAAA-4CE0-87BF-93E3048E78B2}" type="datetimeyyyy">
              <a:rPr lang="en-US" smtClean="0"/>
              <a:t>2023</a:t>
            </a:fld>
            <a:endParaRPr lang="en-US" dirty="0"/>
          </a:p>
        </p:txBody>
      </p:sp>
    </p:spTree>
    <p:extLst>
      <p:ext uri="{BB962C8B-B14F-4D97-AF65-F5344CB8AC3E}">
        <p14:creationId xmlns:p14="http://schemas.microsoft.com/office/powerpoint/2010/main" val="31694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loyds Speak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8E711-8B84-4E8F-B8EA-4A2C910206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3" name="Picture Placeholder 2">
            <a:extLst>
              <a:ext uri="{FF2B5EF4-FFF2-40B4-BE49-F238E27FC236}">
                <a16:creationId xmlns:a16="http://schemas.microsoft.com/office/drawing/2014/main" id="{0BE0DE4D-AC76-4EF3-A151-AE073733C1B4}"/>
              </a:ext>
            </a:extLst>
          </p:cNvPr>
          <p:cNvSpPr>
            <a:spLocks noGrp="1"/>
          </p:cNvSpPr>
          <p:nvPr>
            <p:ph type="pic" sz="quarter" idx="10"/>
          </p:nvPr>
        </p:nvSpPr>
        <p:spPr>
          <a:xfrm>
            <a:off x="6381751" y="0"/>
            <a:ext cx="5810250" cy="6858000"/>
          </a:xfrm>
        </p:spPr>
        <p:txBody>
          <a:bodyPr anchor="ctr"/>
          <a:lstStyle>
            <a:lvl1pPr algn="ctr">
              <a:defRPr b="0">
                <a:solidFill>
                  <a:schemeClr val="tx1"/>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B0CC8C8B-09B9-4488-B4C2-2786DD17AF81}"/>
              </a:ext>
            </a:extLst>
          </p:cNvPr>
          <p:cNvSpPr>
            <a:spLocks noGrp="1"/>
          </p:cNvSpPr>
          <p:nvPr>
            <p:ph type="title"/>
          </p:nvPr>
        </p:nvSpPr>
        <p:spPr>
          <a:xfrm>
            <a:off x="539999" y="540000"/>
            <a:ext cx="5556001" cy="560905"/>
          </a:xfrm>
        </p:spPr>
        <p:txBody>
          <a:bodyPr/>
          <a:lstStyle/>
          <a:p>
            <a:r>
              <a:rPr lang="en-US" dirty="0"/>
              <a:t>Click to edit Master title style</a:t>
            </a:r>
            <a:endParaRPr lang="en-GB" dirty="0"/>
          </a:p>
        </p:txBody>
      </p:sp>
      <p:sp>
        <p:nvSpPr>
          <p:cNvPr id="11" name="Text Placeholder 3">
            <a:extLst>
              <a:ext uri="{FF2B5EF4-FFF2-40B4-BE49-F238E27FC236}">
                <a16:creationId xmlns:a16="http://schemas.microsoft.com/office/drawing/2014/main" id="{44F0A8C3-4A89-41DC-AF00-056FAE090360}"/>
              </a:ext>
            </a:extLst>
          </p:cNvPr>
          <p:cNvSpPr>
            <a:spLocks noGrp="1"/>
          </p:cNvSpPr>
          <p:nvPr>
            <p:ph type="body" sz="quarter" idx="17"/>
          </p:nvPr>
        </p:nvSpPr>
        <p:spPr>
          <a:xfrm>
            <a:off x="533400" y="1100138"/>
            <a:ext cx="5556063" cy="307777"/>
          </a:xfrm>
        </p:spPr>
        <p:txBody>
          <a:bodyPr wrap="square">
            <a:spAutoFit/>
          </a:bodyPr>
          <a:lstStyle>
            <a:lvl1pPr>
              <a:defRPr b="0">
                <a:solidFill>
                  <a:schemeClr val="tx1"/>
                </a:solidFill>
              </a:defRPr>
            </a:lvl1pPr>
          </a:lstStyle>
          <a:p>
            <a:pPr lvl="0"/>
            <a:r>
              <a:rPr lang="en-US" dirty="0"/>
              <a:t>Click to edit Master text styles</a:t>
            </a:r>
            <a:endParaRPr lang="en-GB" dirty="0"/>
          </a:p>
        </p:txBody>
      </p:sp>
      <p:sp>
        <p:nvSpPr>
          <p:cNvPr id="9" name="Date Placeholder 6">
            <a:extLst>
              <a:ext uri="{FF2B5EF4-FFF2-40B4-BE49-F238E27FC236}">
                <a16:creationId xmlns:a16="http://schemas.microsoft.com/office/drawing/2014/main" id="{AEC8D43D-96D4-49D1-BE28-4DB9882FEE5D}"/>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EC0165AC-4CF4-4A29-9670-C2656B5E667F}" type="datetimeyyyy">
              <a:rPr lang="en-US" smtClean="0"/>
              <a:t>2023</a:t>
            </a:fld>
            <a:endParaRPr lang="en-US" dirty="0"/>
          </a:p>
        </p:txBody>
      </p:sp>
    </p:spTree>
    <p:extLst>
      <p:ext uri="{BB962C8B-B14F-4D97-AF65-F5344CB8AC3E}">
        <p14:creationId xmlns:p14="http://schemas.microsoft.com/office/powerpoint/2010/main" val="2596696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loyds Disclaimer">
    <p:spTree>
      <p:nvGrpSpPr>
        <p:cNvPr id="1" name=""/>
        <p:cNvGrpSpPr/>
        <p:nvPr/>
      </p:nvGrpSpPr>
      <p:grpSpPr>
        <a:xfrm>
          <a:off x="0" y="0"/>
          <a:ext cx="0" cy="0"/>
          <a:chOff x="0" y="0"/>
          <a:chExt cx="0" cy="0"/>
        </a:xfrm>
      </p:grpSpPr>
      <p:sp>
        <p:nvSpPr>
          <p:cNvPr id="8" name="Rectangle 7"/>
          <p:cNvSpPr/>
          <p:nvPr userDrawn="1"/>
        </p:nvSpPr>
        <p:spPr>
          <a:xfrm>
            <a:off x="540000" y="1692000"/>
            <a:ext cx="7883238" cy="4211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2" spcCol="180000" rtlCol="0" fromWordArt="0" anchor="t" anchorCtr="0" forceAA="0" compatLnSpc="1">
            <a:prstTxWarp prst="textNoShape">
              <a:avLst/>
            </a:prstTxWarp>
            <a:noAutofit/>
          </a:bodyPr>
          <a:lstStyle/>
          <a:p>
            <a:pPr algn="l">
              <a:spcBef>
                <a:spcPts val="600"/>
              </a:spcBef>
              <a:spcAft>
                <a:spcPts val="600"/>
              </a:spcAft>
            </a:pPr>
            <a:r>
              <a:rPr lang="en-GB" sz="1400" dirty="0">
                <a:solidFill>
                  <a:schemeClr val="tx1"/>
                </a:solidFill>
              </a:rPr>
              <a:t>This document is not intended for distribution to, or use by, any person or entity in any jurisdiction or country where such distribution or use would be contrary to local law or regulation. It is the responsibility of any person communicating the contents of this document, or any part thereof, to ensure compliance with all applicable legal and regulatory requirements.</a:t>
            </a:r>
          </a:p>
          <a:p>
            <a:pPr algn="l">
              <a:spcBef>
                <a:spcPts val="600"/>
              </a:spcBef>
              <a:spcAft>
                <a:spcPts val="600"/>
              </a:spcAft>
            </a:pPr>
            <a:r>
              <a:rPr lang="en-GB" sz="1400" dirty="0">
                <a:solidFill>
                  <a:schemeClr val="tx1"/>
                </a:solidFill>
              </a:rPr>
              <a:t>The content of this document does not represent  a prospectus or invitation in connection with any solicitation of capital by Lloyds. Nor does it constitute an offer by Lloyd’s to sell securities or insurance, a solicitation of an offer to buy securities or insurance, or a distribution of securities in the United states or to a U.S. person, or in any other jurisdiction where it is contrary to local law. Such persons should inform themselves about and observe any applicable legal. </a:t>
            </a:r>
          </a:p>
          <a:p>
            <a:pPr algn="l">
              <a:spcBef>
                <a:spcPts val="600"/>
              </a:spcBef>
              <a:spcAft>
                <a:spcPts val="600"/>
              </a:spcAft>
            </a:pPr>
            <a:r>
              <a:rPr lang="en-GB" sz="1400" dirty="0">
                <a:solidFill>
                  <a:schemeClr val="tx1"/>
                </a:solidFill>
              </a:rPr>
              <a:t>This document has been produced by Lloyd’s for general information purposes only. While care has been taken in gathering the data and preparing this document, Lloyd’s does not make any representations or warranties as to its accuracy or completeness and expressly excludes to the maximum extent permitted by law all those that might otherwise be implied.</a:t>
            </a:r>
          </a:p>
          <a:p>
            <a:pPr algn="l">
              <a:spcBef>
                <a:spcPts val="600"/>
              </a:spcBef>
              <a:spcAft>
                <a:spcPts val="600"/>
              </a:spcAft>
            </a:pPr>
            <a:r>
              <a:rPr lang="en-GB" sz="1400" dirty="0">
                <a:solidFill>
                  <a:schemeClr val="tx1"/>
                </a:solidFill>
              </a:rPr>
              <a:t>Lloyd’s accepts no responsibility or liability for any loss or damage of any nature occasioned to any person as a result of the acting or refraining from acting as a result of, or in reliance on, any statement, fact, figure or expression of opinion or belief contained in this document. This document does not constitute advice of any kind.</a:t>
            </a:r>
          </a:p>
        </p:txBody>
      </p:sp>
      <p:sp>
        <p:nvSpPr>
          <p:cNvPr id="7" name="TextBox 6">
            <a:extLst>
              <a:ext uri="{FF2B5EF4-FFF2-40B4-BE49-F238E27FC236}">
                <a16:creationId xmlns:a16="http://schemas.microsoft.com/office/drawing/2014/main" id="{27E169D7-CD74-4983-A131-888AB161C3FA}"/>
              </a:ext>
            </a:extLst>
          </p:cNvPr>
          <p:cNvSpPr txBox="1">
            <a:spLocks/>
          </p:cNvSpPr>
          <p:nvPr userDrawn="1"/>
        </p:nvSpPr>
        <p:spPr>
          <a:xfrm>
            <a:off x="539999" y="540000"/>
            <a:ext cx="11160000" cy="728411"/>
          </a:xfrm>
          <a:prstGeom prst="rect">
            <a:avLst/>
          </a:prstGeom>
          <a:noFill/>
        </p:spPr>
        <p:txBody>
          <a:bodyPr wrap="square" lIns="0" tIns="0" rIns="0" bIns="0">
            <a:noAutofit/>
          </a:bodyPr>
          <a:lstStyle/>
          <a:p>
            <a:r>
              <a:rPr lang="en-GB" sz="3000" b="1" dirty="0"/>
              <a:t>Disclaimer</a:t>
            </a:r>
          </a:p>
        </p:txBody>
      </p:sp>
      <p:sp>
        <p:nvSpPr>
          <p:cNvPr id="5" name="Date Placeholder 6">
            <a:extLst>
              <a:ext uri="{FF2B5EF4-FFF2-40B4-BE49-F238E27FC236}">
                <a16:creationId xmlns:a16="http://schemas.microsoft.com/office/drawing/2014/main" id="{0E648D1A-D48B-4075-BA72-C23EE1F7968D}"/>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FE883670-4A6C-4B10-B4C1-E13ED1629DB0}" type="datetimeyyyy">
              <a:rPr lang="en-US" smtClean="0"/>
              <a:t>2023</a:t>
            </a:fld>
            <a:endParaRPr lang="en-US" dirty="0"/>
          </a:p>
        </p:txBody>
      </p:sp>
    </p:spTree>
    <p:extLst>
      <p:ext uri="{BB962C8B-B14F-4D97-AF65-F5344CB8AC3E}">
        <p14:creationId xmlns:p14="http://schemas.microsoft.com/office/powerpoint/2010/main" val="3300679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loyds Blue 2 Cover">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AE5F96-CBBE-4595-8533-3AFC8D6A6257}"/>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3" name="Subtitle 2"/>
          <p:cNvSpPr>
            <a:spLocks noGrp="1"/>
          </p:cNvSpPr>
          <p:nvPr>
            <p:ph type="subTitle" idx="1"/>
          </p:nvPr>
        </p:nvSpPr>
        <p:spPr>
          <a:xfrm>
            <a:off x="539400" y="4302143"/>
            <a:ext cx="11160000" cy="380480"/>
          </a:xfrm>
        </p:spPr>
        <p:txBody>
          <a:bodyPr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0" y="2193925"/>
            <a:ext cx="11160125"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stStyle>
          <a:p>
            <a:pPr lvl="0"/>
            <a:r>
              <a:rPr lang="en-US" dirty="0"/>
              <a:t>Click to edit Master text styles</a:t>
            </a:r>
          </a:p>
          <a:p>
            <a:pPr lvl="1"/>
            <a:r>
              <a:rPr lang="en-US" dirty="0"/>
              <a:t>Second level</a:t>
            </a:r>
          </a:p>
        </p:txBody>
      </p:sp>
      <p:sp>
        <p:nvSpPr>
          <p:cNvPr id="9" name="Date Placeholder 6">
            <a:extLst>
              <a:ext uri="{FF2B5EF4-FFF2-40B4-BE49-F238E27FC236}">
                <a16:creationId xmlns:a16="http://schemas.microsoft.com/office/drawing/2014/main" id="{9D54B371-80C9-4485-B224-59ABEF103608}"/>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266C6098-9A3E-4B43-8C78-0FFF7B4E325D}" type="datetimeyyyy">
              <a:rPr lang="en-US" smtClean="0"/>
              <a:t>2023</a:t>
            </a:fld>
            <a:endParaRPr lang="en-US" dirty="0"/>
          </a:p>
        </p:txBody>
      </p:sp>
    </p:spTree>
    <p:extLst>
      <p:ext uri="{BB962C8B-B14F-4D97-AF65-F5344CB8AC3E}">
        <p14:creationId xmlns:p14="http://schemas.microsoft.com/office/powerpoint/2010/main" val="273829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loyds Blue 2 Divider">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bg1"/>
                </a:solidFill>
              </a:defRPr>
            </a:lvl1pPr>
            <a:lvl2pPr>
              <a:spcBef>
                <a:spcPts val="0"/>
              </a:spcBef>
              <a:defRPr sz="4000">
                <a:solidFill>
                  <a:schemeClr val="bg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bg1"/>
                </a:solidFill>
              </a:defRPr>
            </a:lvl1pPr>
            <a:lvl2pPr>
              <a:spcBef>
                <a:spcPts val="1800"/>
              </a:spcBef>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5D2B497-5E65-402C-8816-F2EEA2327E6A}"/>
              </a:ext>
            </a:extLst>
          </p:cNvPr>
          <p:cNvPicPr>
            <a:picLocks noChangeAspect="1"/>
          </p:cNvPicPr>
          <p:nvPr userDrawn="1"/>
        </p:nvPicPr>
        <p:blipFill>
          <a:blip r:embed="rId2"/>
          <a:stretch>
            <a:fillRect/>
          </a:stretch>
        </p:blipFill>
        <p:spPr>
          <a:xfrm>
            <a:off x="539399" y="0"/>
            <a:ext cx="1345376" cy="540711"/>
          </a:xfrm>
          <a:prstGeom prst="rect">
            <a:avLst/>
          </a:prstGeom>
        </p:spPr>
      </p:pic>
      <p:sp>
        <p:nvSpPr>
          <p:cNvPr id="9" name="Date Placeholder 6">
            <a:extLst>
              <a:ext uri="{FF2B5EF4-FFF2-40B4-BE49-F238E27FC236}">
                <a16:creationId xmlns:a16="http://schemas.microsoft.com/office/drawing/2014/main" id="{E7AC2906-AC75-4B5B-883C-70E0CB86267C}"/>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FCC0276D-64FD-496B-89C7-F2865347FA29}" type="datetimeyyyy">
              <a:rPr lang="en-US" smtClean="0"/>
              <a:t>2023</a:t>
            </a:fld>
            <a:endParaRPr lang="en-US" dirty="0"/>
          </a:p>
        </p:txBody>
      </p:sp>
    </p:spTree>
    <p:extLst>
      <p:ext uri="{BB962C8B-B14F-4D97-AF65-F5344CB8AC3E}">
        <p14:creationId xmlns:p14="http://schemas.microsoft.com/office/powerpoint/2010/main" val="3086125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loyds Blue 2 Title Only">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bg1"/>
                </a:solidFill>
              </a:defRPr>
            </a:lvl1pPr>
            <a:lvl2pPr algn="r">
              <a:defRPr/>
            </a:lvl2pPr>
            <a:lvl3pPr algn="r">
              <a:defRPr/>
            </a:lvl3pPr>
            <a:lvl4pPr algn="r">
              <a:defRPr/>
            </a:lvl4pPr>
            <a:lvl5pPr algn="r">
              <a:defRPr/>
            </a:lvl5pPr>
          </a:lstStyle>
          <a:p>
            <a:pPr lvl="0"/>
            <a:r>
              <a:rPr lang="en-US" dirty="0"/>
              <a:t>Running footer if required</a:t>
            </a:r>
          </a:p>
        </p:txBody>
      </p:sp>
      <p:pic>
        <p:nvPicPr>
          <p:cNvPr id="10" name="Picture 9">
            <a:extLst>
              <a:ext uri="{FF2B5EF4-FFF2-40B4-BE49-F238E27FC236}">
                <a16:creationId xmlns:a16="http://schemas.microsoft.com/office/drawing/2014/main" id="{648BA21F-FD70-44B6-ABA0-7C5D6CDBEB98}"/>
              </a:ext>
            </a:extLst>
          </p:cNvPr>
          <p:cNvPicPr>
            <a:picLocks noChangeAspect="1"/>
          </p:cNvPicPr>
          <p:nvPr userDrawn="1"/>
        </p:nvPicPr>
        <p:blipFill>
          <a:blip r:embed="rId2"/>
          <a:stretch>
            <a:fillRect/>
          </a:stretch>
        </p:blipFill>
        <p:spPr>
          <a:xfrm>
            <a:off x="539399" y="0"/>
            <a:ext cx="910709" cy="366017"/>
          </a:xfrm>
          <a:prstGeom prst="rect">
            <a:avLst/>
          </a:prstGeom>
        </p:spPr>
      </p:pic>
      <p:sp>
        <p:nvSpPr>
          <p:cNvPr id="7" name="TextBox 6">
            <a:extLst>
              <a:ext uri="{FF2B5EF4-FFF2-40B4-BE49-F238E27FC236}">
                <a16:creationId xmlns:a16="http://schemas.microsoft.com/office/drawing/2014/main" id="{BCA43AC8-D5B7-47AF-B4F4-0E10F7DF4A70}"/>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bg1"/>
                </a:solidFill>
              </a:rPr>
              <a:pPr lvl="0"/>
              <a:t>‹#›</a:t>
            </a:fld>
            <a:endParaRPr lang="en-GB" sz="1200" noProof="0" dirty="0">
              <a:solidFill>
                <a:schemeClr val="bg1"/>
              </a:solidFill>
            </a:endParaRPr>
          </a:p>
        </p:txBody>
      </p:sp>
      <p:sp>
        <p:nvSpPr>
          <p:cNvPr id="2" name="Title 1">
            <a:extLst>
              <a:ext uri="{FF2B5EF4-FFF2-40B4-BE49-F238E27FC236}">
                <a16:creationId xmlns:a16="http://schemas.microsoft.com/office/drawing/2014/main" id="{E76DE523-5FFC-44A2-B23E-E382CEBF94B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5A157AB1-BD69-4826-AE70-7D4801748900}"/>
              </a:ext>
            </a:extLst>
          </p:cNvPr>
          <p:cNvSpPr>
            <a:spLocks noGrp="1"/>
          </p:cNvSpPr>
          <p:nvPr>
            <p:ph type="body" sz="quarter" idx="17"/>
          </p:nvPr>
        </p:nvSpPr>
        <p:spPr>
          <a:xfrm>
            <a:off x="533400" y="1100138"/>
            <a:ext cx="11160125" cy="307777"/>
          </a:xfrm>
        </p:spPr>
        <p:txBody>
          <a:bodyPr>
            <a:spAutoFit/>
          </a:bodyPr>
          <a:lstStyle>
            <a:lvl1pPr>
              <a:defRPr b="0">
                <a:solidFill>
                  <a:schemeClr val="bg1"/>
                </a:solidFill>
              </a:defRPr>
            </a:lvl1pPr>
          </a:lstStyle>
          <a:p>
            <a:pPr lvl="0"/>
            <a:r>
              <a:rPr lang="en-US" dirty="0"/>
              <a:t>Click to edit Master text styles</a:t>
            </a:r>
            <a:endParaRPr lang="en-GB" dirty="0"/>
          </a:p>
        </p:txBody>
      </p:sp>
      <p:cxnSp>
        <p:nvCxnSpPr>
          <p:cNvPr id="13" name="Straight Connector 12">
            <a:extLst>
              <a:ext uri="{FF2B5EF4-FFF2-40B4-BE49-F238E27FC236}">
                <a16:creationId xmlns:a16="http://schemas.microsoft.com/office/drawing/2014/main" id="{465C0EAE-8432-47B0-8E4B-460B68023BD6}"/>
              </a:ext>
            </a:extLst>
          </p:cNvPr>
          <p:cNvCxnSpPr>
            <a:cxnSpLocks/>
          </p:cNvCxnSpPr>
          <p:nvPr userDrawn="1"/>
        </p:nvCxnSpPr>
        <p:spPr>
          <a:xfrm>
            <a:off x="533400" y="1431835"/>
            <a:ext cx="11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1FDA77B1-04C5-449B-9598-D54FE08DD8E1}"/>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6" name="Date Placeholder 6">
            <a:extLst>
              <a:ext uri="{FF2B5EF4-FFF2-40B4-BE49-F238E27FC236}">
                <a16:creationId xmlns:a16="http://schemas.microsoft.com/office/drawing/2014/main" id="{B889205A-BC16-41C4-8CE3-DB8185DA3289}"/>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E4C06275-880B-44FC-BDC7-69B67F6ACBCB}" type="datetimeyyyy">
              <a:rPr lang="en-US" smtClean="0"/>
              <a:t>2023</a:t>
            </a:fld>
            <a:endParaRPr lang="en-US" dirty="0"/>
          </a:p>
        </p:txBody>
      </p:sp>
    </p:spTree>
    <p:extLst>
      <p:ext uri="{BB962C8B-B14F-4D97-AF65-F5344CB8AC3E}">
        <p14:creationId xmlns:p14="http://schemas.microsoft.com/office/powerpoint/2010/main" val="1307706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loyds Blue 2 Blank">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bg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39820F8C-E028-4A8E-A2AC-2303C0549EBD}"/>
              </a:ext>
            </a:extLst>
          </p:cNvPr>
          <p:cNvPicPr>
            <a:picLocks noChangeAspect="1"/>
          </p:cNvPicPr>
          <p:nvPr userDrawn="1"/>
        </p:nvPicPr>
        <p:blipFill>
          <a:blip r:embed="rId2"/>
          <a:stretch>
            <a:fillRect/>
          </a:stretch>
        </p:blipFill>
        <p:spPr>
          <a:xfrm>
            <a:off x="539399" y="0"/>
            <a:ext cx="910709" cy="366017"/>
          </a:xfrm>
          <a:prstGeom prst="rect">
            <a:avLst/>
          </a:prstGeom>
        </p:spPr>
      </p:pic>
      <p:sp>
        <p:nvSpPr>
          <p:cNvPr id="5" name="TextBox 4">
            <a:extLst>
              <a:ext uri="{FF2B5EF4-FFF2-40B4-BE49-F238E27FC236}">
                <a16:creationId xmlns:a16="http://schemas.microsoft.com/office/drawing/2014/main" id="{3C58F77E-22CC-45D2-BD68-DDFA9CFEB7A5}"/>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bg1"/>
                </a:solidFill>
              </a:rPr>
              <a:pPr lvl="0"/>
              <a:t>‹#›</a:t>
            </a:fld>
            <a:endParaRPr lang="en-GB" sz="1200" noProof="0" dirty="0">
              <a:solidFill>
                <a:schemeClr val="bg1"/>
              </a:solidFill>
            </a:endParaRPr>
          </a:p>
        </p:txBody>
      </p:sp>
      <p:sp>
        <p:nvSpPr>
          <p:cNvPr id="6"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93985443-E893-4430-B942-5B2131DAD951}"/>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1" name="Date Placeholder 6">
            <a:extLst>
              <a:ext uri="{FF2B5EF4-FFF2-40B4-BE49-F238E27FC236}">
                <a16:creationId xmlns:a16="http://schemas.microsoft.com/office/drawing/2014/main" id="{E649F5F9-E098-48E3-9215-102802C4AB8B}"/>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06643736-DD79-4753-9813-44DC6DA4497E}" type="datetimeyyyy">
              <a:rPr lang="en-US" smtClean="0"/>
              <a:t>2023</a:t>
            </a:fld>
            <a:endParaRPr lang="en-US" dirty="0"/>
          </a:p>
        </p:txBody>
      </p:sp>
    </p:spTree>
    <p:extLst>
      <p:ext uri="{BB962C8B-B14F-4D97-AF65-F5344CB8AC3E}">
        <p14:creationId xmlns:p14="http://schemas.microsoft.com/office/powerpoint/2010/main" val="183402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loyds Blue 2 Disclaimer">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540000" y="1692000"/>
            <a:ext cx="7883238" cy="4211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2" spcCol="180000" rtlCol="0" fromWordArt="0" anchor="t" anchorCtr="0" forceAA="0" compatLnSpc="1">
            <a:prstTxWarp prst="textNoShape">
              <a:avLst/>
            </a:prstTxWarp>
            <a:noAutofit/>
          </a:bodyPr>
          <a:lstStyle/>
          <a:p>
            <a:pPr algn="l">
              <a:spcBef>
                <a:spcPts val="600"/>
              </a:spcBef>
              <a:spcAft>
                <a:spcPts val="600"/>
              </a:spcAft>
            </a:pPr>
            <a:r>
              <a:rPr lang="en-GB" sz="1400" dirty="0">
                <a:solidFill>
                  <a:schemeClr val="bg1"/>
                </a:solidFill>
              </a:rPr>
              <a:t>This document is not intended for distribution to, or use by, any person or entity in any jurisdiction or country where such distribution or use would be contrary to local law or regulation. It is the responsibility of any person communicating the contents of this document, or any part thereof, to ensure compliance with all applicable legal and regulatory requirements.</a:t>
            </a:r>
          </a:p>
          <a:p>
            <a:pPr algn="l">
              <a:spcBef>
                <a:spcPts val="600"/>
              </a:spcBef>
              <a:spcAft>
                <a:spcPts val="600"/>
              </a:spcAft>
            </a:pPr>
            <a:r>
              <a:rPr lang="en-GB" sz="1400" dirty="0">
                <a:solidFill>
                  <a:schemeClr val="bg1"/>
                </a:solidFill>
              </a:rPr>
              <a:t>The content of this document does not represent  a prospectus or invitation in connection with any solicitation of capital by Lloyds. Nor does it constitute an offer by Lloyd’s to sell securities or insurance, a solicitation of an offer to buy securities or insurance, or a distribution of securities in the United states or to a U.S. person, or in any other jurisdiction where it is contrary to local law. Such persons should inform themselves about and observe any applicable legal. </a:t>
            </a:r>
          </a:p>
          <a:p>
            <a:pPr algn="l">
              <a:spcBef>
                <a:spcPts val="600"/>
              </a:spcBef>
              <a:spcAft>
                <a:spcPts val="600"/>
              </a:spcAft>
            </a:pPr>
            <a:r>
              <a:rPr lang="en-GB" sz="1400" dirty="0">
                <a:solidFill>
                  <a:schemeClr val="bg1"/>
                </a:solidFill>
              </a:rPr>
              <a:t>This document has been produced by Lloyd’s for general information purposes only. While care has been taken in gathering the data and preparing this document, Lloyd’s does not make any representations or warranties as to its accuracy or completeness and expressly excludes to the maximum extent permitted by law all those that might otherwise be implied.</a:t>
            </a:r>
          </a:p>
          <a:p>
            <a:pPr algn="l">
              <a:spcBef>
                <a:spcPts val="600"/>
              </a:spcBef>
              <a:spcAft>
                <a:spcPts val="600"/>
              </a:spcAft>
            </a:pPr>
            <a:r>
              <a:rPr lang="en-GB" sz="1400" dirty="0">
                <a:solidFill>
                  <a:schemeClr val="bg1"/>
                </a:solidFill>
              </a:rPr>
              <a:t>Lloyd’s accepts no responsibility or liability for any loss or damage of any nature occasioned to any person as a result of the acting or refraining from acting as a result of, or in reliance on, any statement, fact, figure or expression of opinion or belief contained in this document. This document does not constitute advice of any kind.</a:t>
            </a:r>
          </a:p>
        </p:txBody>
      </p:sp>
      <p:sp>
        <p:nvSpPr>
          <p:cNvPr id="7" name="TextBox 6">
            <a:extLst>
              <a:ext uri="{FF2B5EF4-FFF2-40B4-BE49-F238E27FC236}">
                <a16:creationId xmlns:a16="http://schemas.microsoft.com/office/drawing/2014/main" id="{27E169D7-CD74-4983-A131-888AB161C3FA}"/>
              </a:ext>
            </a:extLst>
          </p:cNvPr>
          <p:cNvSpPr txBox="1">
            <a:spLocks/>
          </p:cNvSpPr>
          <p:nvPr userDrawn="1"/>
        </p:nvSpPr>
        <p:spPr>
          <a:xfrm>
            <a:off x="539999" y="540000"/>
            <a:ext cx="11160000" cy="728411"/>
          </a:xfrm>
          <a:prstGeom prst="rect">
            <a:avLst/>
          </a:prstGeom>
          <a:noFill/>
        </p:spPr>
        <p:txBody>
          <a:bodyPr wrap="square" lIns="0" tIns="0" rIns="0" bIns="0">
            <a:noAutofit/>
          </a:bodyPr>
          <a:lstStyle/>
          <a:p>
            <a:r>
              <a:rPr lang="en-GB" sz="3000" b="1" dirty="0">
                <a:solidFill>
                  <a:schemeClr val="bg1"/>
                </a:solidFill>
              </a:rPr>
              <a:t>Disclaimer</a:t>
            </a:r>
          </a:p>
        </p:txBody>
      </p:sp>
      <p:pic>
        <p:nvPicPr>
          <p:cNvPr id="4" name="Picture 3">
            <a:extLst>
              <a:ext uri="{FF2B5EF4-FFF2-40B4-BE49-F238E27FC236}">
                <a16:creationId xmlns:a16="http://schemas.microsoft.com/office/drawing/2014/main" id="{4B4DC4B5-E4E9-4239-90DF-4B4B16B2B742}"/>
              </a:ext>
            </a:extLst>
          </p:cNvPr>
          <p:cNvPicPr>
            <a:picLocks noChangeAspect="1"/>
          </p:cNvPicPr>
          <p:nvPr userDrawn="1"/>
        </p:nvPicPr>
        <p:blipFill>
          <a:blip r:embed="rId2"/>
          <a:stretch>
            <a:fillRect/>
          </a:stretch>
        </p:blipFill>
        <p:spPr>
          <a:xfrm>
            <a:off x="539399" y="0"/>
            <a:ext cx="910709" cy="366017"/>
          </a:xfrm>
          <a:prstGeom prst="rect">
            <a:avLst/>
          </a:prstGeom>
        </p:spPr>
      </p:pic>
      <p:cxnSp>
        <p:nvCxnSpPr>
          <p:cNvPr id="10" name="Straight Connector 9">
            <a:extLst>
              <a:ext uri="{FF2B5EF4-FFF2-40B4-BE49-F238E27FC236}">
                <a16:creationId xmlns:a16="http://schemas.microsoft.com/office/drawing/2014/main" id="{2324613B-9128-42D9-89F4-B0EE29503CAF}"/>
              </a:ext>
            </a:extLst>
          </p:cNvPr>
          <p:cNvCxnSpPr>
            <a:cxnSpLocks/>
          </p:cNvCxnSpPr>
          <p:nvPr userDrawn="1"/>
        </p:nvCxnSpPr>
        <p:spPr>
          <a:xfrm>
            <a:off x="533400" y="1431835"/>
            <a:ext cx="11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51A22654-9F9D-4AA2-8387-9527D995B21D}"/>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2" name="Date Placeholder 6">
            <a:extLst>
              <a:ext uri="{FF2B5EF4-FFF2-40B4-BE49-F238E27FC236}">
                <a16:creationId xmlns:a16="http://schemas.microsoft.com/office/drawing/2014/main" id="{E056568F-5A76-416B-B3EF-95003F687172}"/>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53175D85-1563-4AEA-9791-1835C000807A}" type="datetimeyyyy">
              <a:rPr lang="en-US" smtClean="0"/>
              <a:t>2023</a:t>
            </a:fld>
            <a:endParaRPr lang="en-US" dirty="0"/>
          </a:p>
        </p:txBody>
      </p:sp>
    </p:spTree>
    <p:extLst>
      <p:ext uri="{BB962C8B-B14F-4D97-AF65-F5344CB8AC3E}">
        <p14:creationId xmlns:p14="http://schemas.microsoft.com/office/powerpoint/2010/main" val="2629745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loyds Blue 3 Cover">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11160000" cy="380480"/>
          </a:xfrm>
        </p:spPr>
        <p:txBody>
          <a:bodyPr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0" y="2193925"/>
            <a:ext cx="11160125"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2"/>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stStyle>
          <a:p>
            <a:pPr lvl="0"/>
            <a:r>
              <a:rPr lang="en-US" dirty="0"/>
              <a:t>Click to edit Master text styles</a:t>
            </a:r>
          </a:p>
          <a:p>
            <a:pPr lvl="1"/>
            <a:r>
              <a:rPr lang="en-US" dirty="0"/>
              <a:t>Second level</a:t>
            </a:r>
          </a:p>
        </p:txBody>
      </p:sp>
      <p:sp>
        <p:nvSpPr>
          <p:cNvPr id="7" name="Date Placeholder 6">
            <a:extLst>
              <a:ext uri="{FF2B5EF4-FFF2-40B4-BE49-F238E27FC236}">
                <a16:creationId xmlns:a16="http://schemas.microsoft.com/office/drawing/2014/main" id="{2EED929A-2272-40F0-BA54-CD6276342305}"/>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875F877E-372E-4000-9C3D-30A850C99DA9}" type="datetimeyyyy">
              <a:rPr lang="en-US" smtClean="0"/>
              <a:t>2023</a:t>
            </a:fld>
            <a:endParaRPr lang="en-US" dirty="0"/>
          </a:p>
        </p:txBody>
      </p:sp>
    </p:spTree>
    <p:extLst>
      <p:ext uri="{BB962C8B-B14F-4D97-AF65-F5344CB8AC3E}">
        <p14:creationId xmlns:p14="http://schemas.microsoft.com/office/powerpoint/2010/main" val="1891720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loyds Blue 3 Divider">
    <p:bg>
      <p:bgPr>
        <a:solidFill>
          <a:schemeClr val="accent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bg1"/>
                </a:solidFill>
              </a:defRPr>
            </a:lvl1pPr>
            <a:lvl2pPr>
              <a:spcBef>
                <a:spcPts val="0"/>
              </a:spcBef>
              <a:defRPr sz="4000">
                <a:solidFill>
                  <a:schemeClr val="bg1"/>
                </a:solidFill>
              </a:defRPr>
            </a:lvl2pPr>
            <a:lvl3pPr marL="0" indent="0">
              <a:spcBef>
                <a:spcPts val="0"/>
              </a:spcBef>
              <a:buNone/>
              <a:defRPr sz="4000">
                <a:solidFill>
                  <a:schemeClr val="tx1"/>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4"/>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bg1"/>
                </a:solidFill>
              </a:defRPr>
            </a:lvl1pPr>
            <a:lvl2pPr>
              <a:spcBef>
                <a:spcPts val="1800"/>
              </a:spcBef>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393251D1-53AA-408C-97AF-1215A02878E6}"/>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402DC2E3-F14A-400F-B2CD-FEC8A08D6CCD}" type="datetimeyyyy">
              <a:rPr lang="en-US" smtClean="0"/>
              <a:t>2023</a:t>
            </a:fld>
            <a:endParaRPr lang="en-US" dirty="0"/>
          </a:p>
        </p:txBody>
      </p:sp>
    </p:spTree>
    <p:extLst>
      <p:ext uri="{BB962C8B-B14F-4D97-AF65-F5344CB8AC3E}">
        <p14:creationId xmlns:p14="http://schemas.microsoft.com/office/powerpoint/2010/main" val="674452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loyds Blue 3 Title Only">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bg1"/>
                </a:solidFill>
              </a:defRPr>
            </a:lvl1pPr>
            <a:lvl2pPr algn="r">
              <a:defRPr/>
            </a:lvl2pPr>
            <a:lvl3pPr algn="r">
              <a:defRPr/>
            </a:lvl3pPr>
            <a:lvl4pPr algn="r">
              <a:defRPr/>
            </a:lvl4pPr>
            <a:lvl5pPr algn="r">
              <a:defRPr/>
            </a:lvl5pPr>
          </a:lstStyle>
          <a:p>
            <a:pPr lvl="0"/>
            <a:r>
              <a:rPr lang="en-US" dirty="0"/>
              <a:t>Running footer if required</a:t>
            </a:r>
          </a:p>
        </p:txBody>
      </p:sp>
      <p:pic>
        <p:nvPicPr>
          <p:cNvPr id="5" name="Picture 4">
            <a:extLst>
              <a:ext uri="{FF2B5EF4-FFF2-40B4-BE49-F238E27FC236}">
                <a16:creationId xmlns:a16="http://schemas.microsoft.com/office/drawing/2014/main" id="{F6A94CC4-5C19-4741-8D6B-1492B1C89C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7" name="TextBox 6">
            <a:extLst>
              <a:ext uri="{FF2B5EF4-FFF2-40B4-BE49-F238E27FC236}">
                <a16:creationId xmlns:a16="http://schemas.microsoft.com/office/drawing/2014/main" id="{4C4330F1-EB36-464A-82C2-583D099C826D}"/>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bg1"/>
                </a:solidFill>
              </a:rPr>
              <a:pPr lvl="0"/>
              <a:t>‹#›</a:t>
            </a:fld>
            <a:endParaRPr lang="en-GB" sz="1200" noProof="0" dirty="0">
              <a:solidFill>
                <a:schemeClr val="bg1"/>
              </a:solidFill>
            </a:endParaRPr>
          </a:p>
        </p:txBody>
      </p:sp>
      <p:sp>
        <p:nvSpPr>
          <p:cNvPr id="11" name="Text Placeholder 3">
            <a:extLst>
              <a:ext uri="{FF2B5EF4-FFF2-40B4-BE49-F238E27FC236}">
                <a16:creationId xmlns:a16="http://schemas.microsoft.com/office/drawing/2014/main" id="{10DDDD33-4ABC-41D2-BFBA-3E18E3E4887A}"/>
              </a:ext>
            </a:extLst>
          </p:cNvPr>
          <p:cNvSpPr>
            <a:spLocks noGrp="1"/>
          </p:cNvSpPr>
          <p:nvPr>
            <p:ph type="body" sz="quarter" idx="17"/>
          </p:nvPr>
        </p:nvSpPr>
        <p:spPr>
          <a:xfrm>
            <a:off x="533400" y="1100138"/>
            <a:ext cx="11160125" cy="307777"/>
          </a:xfrm>
        </p:spPr>
        <p:txBody>
          <a:bodyPr>
            <a:spAutoFit/>
          </a:bodyPr>
          <a:lstStyle>
            <a:lvl1pPr>
              <a:defRPr b="0">
                <a:solidFill>
                  <a:schemeClr val="bg1"/>
                </a:solidFill>
              </a:defRPr>
            </a:lvl1pPr>
          </a:lstStyle>
          <a:p>
            <a:pPr lvl="0"/>
            <a:r>
              <a:rPr lang="en-US" dirty="0"/>
              <a:t>Click to edit Master text styles</a:t>
            </a:r>
            <a:endParaRPr lang="en-GB" dirty="0"/>
          </a:p>
        </p:txBody>
      </p:sp>
      <p:cxnSp>
        <p:nvCxnSpPr>
          <p:cNvPr id="12" name="Straight Connector 11">
            <a:extLst>
              <a:ext uri="{FF2B5EF4-FFF2-40B4-BE49-F238E27FC236}">
                <a16:creationId xmlns:a16="http://schemas.microsoft.com/office/drawing/2014/main" id="{94FA9098-D6DE-4A49-9A5C-6E7B3FE2BC68}"/>
              </a:ext>
            </a:extLst>
          </p:cNvPr>
          <p:cNvCxnSpPr>
            <a:cxnSpLocks/>
          </p:cNvCxnSpPr>
          <p:nvPr userDrawn="1"/>
        </p:nvCxnSpPr>
        <p:spPr>
          <a:xfrm>
            <a:off x="533400" y="1431835"/>
            <a:ext cx="11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B1C3DB9E-D072-41E8-BCFF-693B7104EAF5}"/>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5" name="Date Placeholder 6">
            <a:extLst>
              <a:ext uri="{FF2B5EF4-FFF2-40B4-BE49-F238E27FC236}">
                <a16:creationId xmlns:a16="http://schemas.microsoft.com/office/drawing/2014/main" id="{BB9D5A19-F07F-4452-9229-FDA7189BDC74}"/>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0A8023D2-0E6E-4465-958E-6D83BCE39067}" type="datetimeyyyy">
              <a:rPr lang="en-US" smtClean="0"/>
              <a:t>2023</a:t>
            </a:fld>
            <a:endParaRPr lang="en-US" dirty="0"/>
          </a:p>
        </p:txBody>
      </p:sp>
    </p:spTree>
    <p:extLst>
      <p:ext uri="{BB962C8B-B14F-4D97-AF65-F5344CB8AC3E}">
        <p14:creationId xmlns:p14="http://schemas.microsoft.com/office/powerpoint/2010/main" val="2966055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loyds Blue 3 Blank">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bg1"/>
                </a:solidFill>
              </a:defRPr>
            </a:lvl1pPr>
            <a:lvl2pPr algn="r">
              <a:defRPr/>
            </a:lvl2pPr>
            <a:lvl3pPr algn="r">
              <a:defRPr/>
            </a:lvl3pPr>
            <a:lvl4pPr algn="r">
              <a:defRPr/>
            </a:lvl4pPr>
            <a:lvl5pPr algn="r">
              <a:defRPr/>
            </a:lvl5pPr>
          </a:lstStyle>
          <a:p>
            <a:pPr lvl="0"/>
            <a:r>
              <a:rPr lang="en-US" dirty="0"/>
              <a:t>Running footer if required</a:t>
            </a:r>
          </a:p>
        </p:txBody>
      </p:sp>
      <p:pic>
        <p:nvPicPr>
          <p:cNvPr id="8" name="Picture 7">
            <a:extLst>
              <a:ext uri="{FF2B5EF4-FFF2-40B4-BE49-F238E27FC236}">
                <a16:creationId xmlns:a16="http://schemas.microsoft.com/office/drawing/2014/main" id="{C59B4292-90FB-4F91-BF2F-879BE64FCD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5" name="TextBox 4">
            <a:extLst>
              <a:ext uri="{FF2B5EF4-FFF2-40B4-BE49-F238E27FC236}">
                <a16:creationId xmlns:a16="http://schemas.microsoft.com/office/drawing/2014/main" id="{6A5E3EF5-20A0-465B-84AB-327F5A374CA0}"/>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bg1"/>
                </a:solidFill>
              </a:rPr>
              <a:pPr lvl="0"/>
              <a:t>‹#›</a:t>
            </a:fld>
            <a:endParaRPr lang="en-GB" sz="1200" noProof="0" dirty="0">
              <a:solidFill>
                <a:schemeClr val="bg1"/>
              </a:solidFill>
            </a:endParaRPr>
          </a:p>
        </p:txBody>
      </p:sp>
      <p:sp>
        <p:nvSpPr>
          <p:cNvPr id="6"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8888471B-6BE3-4097-B3F0-BBB1223ECCD9}"/>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1" name="Date Placeholder 6">
            <a:extLst>
              <a:ext uri="{FF2B5EF4-FFF2-40B4-BE49-F238E27FC236}">
                <a16:creationId xmlns:a16="http://schemas.microsoft.com/office/drawing/2014/main" id="{D8349B4E-EA3A-40AA-AA8F-8DD4C987CC8B}"/>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AD7F7EEA-5B55-4DE8-BEC7-6313FD36CEAE}" type="datetimeyyyy">
              <a:rPr lang="en-US" smtClean="0"/>
              <a:t>2023</a:t>
            </a:fld>
            <a:endParaRPr lang="en-US" dirty="0"/>
          </a:p>
        </p:txBody>
      </p:sp>
    </p:spTree>
    <p:extLst>
      <p:ext uri="{BB962C8B-B14F-4D97-AF65-F5344CB8AC3E}">
        <p14:creationId xmlns:p14="http://schemas.microsoft.com/office/powerpoint/2010/main" val="3152508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loyds Blue 3 Disclaimer">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540000" y="1692000"/>
            <a:ext cx="7883238" cy="4211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2" spcCol="180000" rtlCol="0" fromWordArt="0" anchor="t" anchorCtr="0" forceAA="0" compatLnSpc="1">
            <a:prstTxWarp prst="textNoShape">
              <a:avLst/>
            </a:prstTxWarp>
            <a:noAutofit/>
          </a:bodyPr>
          <a:lstStyle/>
          <a:p>
            <a:pPr algn="l">
              <a:spcBef>
                <a:spcPts val="600"/>
              </a:spcBef>
              <a:spcAft>
                <a:spcPts val="600"/>
              </a:spcAft>
            </a:pPr>
            <a:r>
              <a:rPr lang="en-GB" sz="1400" dirty="0">
                <a:solidFill>
                  <a:schemeClr val="bg1"/>
                </a:solidFill>
              </a:rPr>
              <a:t>This document is not intended for distribution to, or use by, any person or entity in any jurisdiction or country where such distribution or use would be contrary to local law or regulation. It is the responsibility of any person communicating the contents of this document, or any part thereof, to ensure compliance with all applicable legal and regulatory requirements.</a:t>
            </a:r>
          </a:p>
          <a:p>
            <a:pPr algn="l">
              <a:spcBef>
                <a:spcPts val="600"/>
              </a:spcBef>
              <a:spcAft>
                <a:spcPts val="600"/>
              </a:spcAft>
            </a:pPr>
            <a:r>
              <a:rPr lang="en-GB" sz="1400" dirty="0">
                <a:solidFill>
                  <a:schemeClr val="bg1"/>
                </a:solidFill>
              </a:rPr>
              <a:t>The content of this document does not represent  a prospectus or invitation in connection with any solicitation of capital by Lloyds. Nor does it constitute an offer by Lloyd’s to sell securities or insurance, a solicitation of an offer to buy securities or insurance, or a distribution of securities in the United states or to a U.S. person, or in any other jurisdiction where it is contrary to local law. Such persons should inform themselves about and observe any applicable legal. </a:t>
            </a:r>
          </a:p>
          <a:p>
            <a:pPr algn="l">
              <a:spcBef>
                <a:spcPts val="600"/>
              </a:spcBef>
              <a:spcAft>
                <a:spcPts val="600"/>
              </a:spcAft>
            </a:pPr>
            <a:r>
              <a:rPr lang="en-GB" sz="1400" dirty="0">
                <a:solidFill>
                  <a:schemeClr val="bg1"/>
                </a:solidFill>
              </a:rPr>
              <a:t>This document has been produced by Lloyd’s for general information purposes only. While care has been taken in gathering the data and preparing this document, Lloyd’s does not make any representations or warranties as to its accuracy or completeness and expressly excludes to the maximum extent permitted by law all those that might otherwise be implied.</a:t>
            </a:r>
          </a:p>
          <a:p>
            <a:pPr algn="l">
              <a:spcBef>
                <a:spcPts val="600"/>
              </a:spcBef>
              <a:spcAft>
                <a:spcPts val="600"/>
              </a:spcAft>
            </a:pPr>
            <a:r>
              <a:rPr lang="en-GB" sz="1400" dirty="0">
                <a:solidFill>
                  <a:schemeClr val="bg1"/>
                </a:solidFill>
              </a:rPr>
              <a:t>Lloyd’s accepts no responsibility or liability for any loss or damage of any nature occasioned to any person as a result of the acting or refraining from acting as a result of, or in reliance on, any statement, fact, figure or expression of opinion or belief contained in this document. This document does not constitute advice of any kind.</a:t>
            </a:r>
          </a:p>
        </p:txBody>
      </p:sp>
      <p:sp>
        <p:nvSpPr>
          <p:cNvPr id="7" name="TextBox 6">
            <a:extLst>
              <a:ext uri="{FF2B5EF4-FFF2-40B4-BE49-F238E27FC236}">
                <a16:creationId xmlns:a16="http://schemas.microsoft.com/office/drawing/2014/main" id="{27E169D7-CD74-4983-A131-888AB161C3FA}"/>
              </a:ext>
            </a:extLst>
          </p:cNvPr>
          <p:cNvSpPr txBox="1">
            <a:spLocks/>
          </p:cNvSpPr>
          <p:nvPr userDrawn="1"/>
        </p:nvSpPr>
        <p:spPr>
          <a:xfrm>
            <a:off x="539999" y="540000"/>
            <a:ext cx="11160000" cy="728411"/>
          </a:xfrm>
          <a:prstGeom prst="rect">
            <a:avLst/>
          </a:prstGeom>
          <a:noFill/>
        </p:spPr>
        <p:txBody>
          <a:bodyPr wrap="square" lIns="0" tIns="0" rIns="0" bIns="0">
            <a:noAutofit/>
          </a:bodyPr>
          <a:lstStyle/>
          <a:p>
            <a:r>
              <a:rPr lang="en-GB" sz="3000" b="1" dirty="0">
                <a:solidFill>
                  <a:schemeClr val="bg1"/>
                </a:solidFill>
              </a:rPr>
              <a:t>Disclaimer</a:t>
            </a:r>
          </a:p>
        </p:txBody>
      </p:sp>
      <p:pic>
        <p:nvPicPr>
          <p:cNvPr id="4" name="Picture 3">
            <a:extLst>
              <a:ext uri="{FF2B5EF4-FFF2-40B4-BE49-F238E27FC236}">
                <a16:creationId xmlns:a16="http://schemas.microsoft.com/office/drawing/2014/main" id="{FFA7C6D7-BA81-4DFF-B60F-E01EE87A9E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cxnSp>
        <p:nvCxnSpPr>
          <p:cNvPr id="10" name="Straight Connector 9">
            <a:extLst>
              <a:ext uri="{FF2B5EF4-FFF2-40B4-BE49-F238E27FC236}">
                <a16:creationId xmlns:a16="http://schemas.microsoft.com/office/drawing/2014/main" id="{C679B6A1-4081-496E-8024-0849807CC532}"/>
              </a:ext>
            </a:extLst>
          </p:cNvPr>
          <p:cNvCxnSpPr>
            <a:cxnSpLocks/>
          </p:cNvCxnSpPr>
          <p:nvPr userDrawn="1"/>
        </p:nvCxnSpPr>
        <p:spPr>
          <a:xfrm>
            <a:off x="533400" y="1431835"/>
            <a:ext cx="11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F45A10A2-9DB9-4FB8-9998-8306E5A4A763}"/>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bg1"/>
                </a:solidFill>
                <a:latin typeface="+mj-lt"/>
              </a:rPr>
              <a:t>Classification: Confidential</a:t>
            </a:r>
          </a:p>
        </p:txBody>
      </p:sp>
      <p:sp>
        <p:nvSpPr>
          <p:cNvPr id="12" name="Date Placeholder 6">
            <a:extLst>
              <a:ext uri="{FF2B5EF4-FFF2-40B4-BE49-F238E27FC236}">
                <a16:creationId xmlns:a16="http://schemas.microsoft.com/office/drawing/2014/main" id="{15004BED-4D9F-42F4-9FF0-A14D6A2ED22B}"/>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B568A540-B6E0-4F1D-8740-F8DCF1757CD9}" type="datetimeyyyy">
              <a:rPr lang="en-US" smtClean="0"/>
              <a:t>2023</a:t>
            </a:fld>
            <a:endParaRPr lang="en-US" dirty="0"/>
          </a:p>
        </p:txBody>
      </p:sp>
    </p:spTree>
    <p:extLst>
      <p:ext uri="{BB962C8B-B14F-4D97-AF65-F5344CB8AC3E}">
        <p14:creationId xmlns:p14="http://schemas.microsoft.com/office/powerpoint/2010/main" val="382759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loyds Grey Cover">
    <p:bg>
      <p:bgPr>
        <a:solidFill>
          <a:schemeClr val="tx2">
            <a:alpha val="3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11160000" cy="380480"/>
          </a:xfrm>
        </p:spPr>
        <p:txBody>
          <a:bodyPr tIns="0" bIns="72000">
            <a:spAutoFit/>
          </a:bodyPr>
          <a:lstStyle>
            <a:lvl1pPr marL="0" indent="0" algn="l">
              <a:spcBef>
                <a:spcPts val="0"/>
              </a:spcBef>
              <a:buNone/>
              <a:defRPr sz="2000">
                <a:solidFill>
                  <a:schemeClr val="tx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0" y="2193925"/>
            <a:ext cx="11160125" cy="1743075"/>
          </a:xfrm>
        </p:spPr>
        <p:txBody>
          <a:bodyPr anchor="b"/>
          <a:lstStyle>
            <a:lvl1pPr>
              <a:defRPr sz="4000">
                <a:solidFill>
                  <a:schemeClr val="tx1"/>
                </a:solidFill>
              </a:defRPr>
            </a:lvl1pPr>
            <a:lvl2pPr>
              <a:defRPr sz="4000">
                <a:solidFill>
                  <a:schemeClr val="tx1"/>
                </a:solidFill>
              </a:defRPr>
            </a:lvl2pPr>
            <a:lvl3pPr marL="0" indent="0">
              <a:buNone/>
              <a:defRPr sz="4000">
                <a:solidFill>
                  <a:schemeClr val="bg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stStyle>
          <a:p>
            <a:pPr lvl="0"/>
            <a:r>
              <a:rPr lang="en-US" dirty="0"/>
              <a:t>Click to edit Master text styles</a:t>
            </a:r>
          </a:p>
          <a:p>
            <a:pPr lvl="1"/>
            <a:r>
              <a:rPr lang="en-US" dirty="0"/>
              <a:t>Second level</a:t>
            </a:r>
          </a:p>
        </p:txBody>
      </p:sp>
      <p:pic>
        <p:nvPicPr>
          <p:cNvPr id="7" name="Picture 6">
            <a:extLst>
              <a:ext uri="{FF2B5EF4-FFF2-40B4-BE49-F238E27FC236}">
                <a16:creationId xmlns:a16="http://schemas.microsoft.com/office/drawing/2014/main" id="{C53AEF39-C908-4F5F-8B1C-CC063BD87C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9" name="Date Placeholder 6">
            <a:extLst>
              <a:ext uri="{FF2B5EF4-FFF2-40B4-BE49-F238E27FC236}">
                <a16:creationId xmlns:a16="http://schemas.microsoft.com/office/drawing/2014/main" id="{8D20B857-F169-43BD-8AD4-40D26D9BC609}"/>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70FE7B63-A14D-40D0-8E7D-B0D26DA2AEB2}" type="datetimeyyyy">
              <a:rPr lang="en-US" smtClean="0"/>
              <a:t>2023</a:t>
            </a:fld>
            <a:endParaRPr lang="en-US" dirty="0"/>
          </a:p>
        </p:txBody>
      </p:sp>
    </p:spTree>
    <p:extLst>
      <p:ext uri="{BB962C8B-B14F-4D97-AF65-F5344CB8AC3E}">
        <p14:creationId xmlns:p14="http://schemas.microsoft.com/office/powerpoint/2010/main" val="3508116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loyds Grey Divider">
    <p:bg>
      <p:bgPr>
        <a:solidFill>
          <a:schemeClr val="tx2">
            <a:alpha val="30000"/>
          </a:schemeClr>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1164034"/>
            <a:ext cx="5848350" cy="1454041"/>
          </a:xfrm>
        </p:spPr>
        <p:txBody>
          <a:bodyPr anchor="t"/>
          <a:lstStyle>
            <a:lvl1pPr>
              <a:spcBef>
                <a:spcPts val="0"/>
              </a:spcBef>
              <a:defRPr sz="4000">
                <a:solidFill>
                  <a:schemeClr val="tx1"/>
                </a:solidFill>
              </a:defRPr>
            </a:lvl1pPr>
            <a:lvl2pPr>
              <a:spcBef>
                <a:spcPts val="0"/>
              </a:spcBef>
              <a:defRPr sz="4000">
                <a:solidFill>
                  <a:schemeClr val="tx1"/>
                </a:solidFill>
              </a:defRPr>
            </a:lvl2pPr>
            <a:lvl3pPr marL="0" indent="0">
              <a:spcBef>
                <a:spcPts val="0"/>
              </a:spcBef>
              <a:buNone/>
              <a:defRPr sz="4000">
                <a:solidFill>
                  <a:schemeClr val="bg2"/>
                </a:solidFill>
              </a:defRPr>
            </a:lvl3pPr>
            <a:lvl4pPr marL="0" indent="0">
              <a:spcBef>
                <a:spcPts val="0"/>
              </a:spcBef>
              <a:buNone/>
              <a:defRPr sz="4000">
                <a:solidFill>
                  <a:schemeClr val="accent3"/>
                </a:solidFill>
              </a:defRPr>
            </a:lvl4pPr>
            <a:lvl5pPr marL="0" indent="0">
              <a:spcBef>
                <a:spcPts val="0"/>
              </a:spcBef>
              <a:buNone/>
              <a:defRPr sz="4000">
                <a:solidFill>
                  <a:schemeClr val="accent5"/>
                </a:solidFill>
              </a:defRPr>
            </a:lvl5pPr>
            <a:lvl6pPr marL="0" indent="0">
              <a:lnSpc>
                <a:spcPct val="100000"/>
              </a:lnSpc>
              <a:spcBef>
                <a:spcPts val="0"/>
              </a:spcBef>
              <a:buFontTx/>
              <a:buNone/>
              <a:defRPr sz="4000">
                <a:solidFill>
                  <a:schemeClr val="accent6"/>
                </a:solidFill>
              </a:defRPr>
            </a:lvl6pPr>
            <a:lvl7pPr marL="0" indent="0">
              <a:lnSpc>
                <a:spcPct val="100000"/>
              </a:lnSpc>
              <a:spcBef>
                <a:spcPts val="0"/>
              </a:spcBef>
              <a:buNone/>
              <a:defRPr sz="4000">
                <a:solidFill>
                  <a:schemeClr val="accent2"/>
                </a:solidFill>
              </a:defRPr>
            </a:lvl7pPr>
          </a:lstStyle>
          <a:p>
            <a:pPr lvl="0"/>
            <a:r>
              <a:rPr lang="en-US" dirty="0"/>
              <a:t>Click to edit Master text styles</a:t>
            </a:r>
          </a:p>
          <a:p>
            <a:pPr lvl="1"/>
            <a:r>
              <a:rPr lang="en-US" dirty="0"/>
              <a:t>Second level</a:t>
            </a:r>
          </a:p>
        </p:txBody>
      </p:sp>
      <p:sp>
        <p:nvSpPr>
          <p:cNvPr id="3" name="Text Placeholder 2">
            <a:extLst>
              <a:ext uri="{FF2B5EF4-FFF2-40B4-BE49-F238E27FC236}">
                <a16:creationId xmlns:a16="http://schemas.microsoft.com/office/drawing/2014/main" id="{97FCBB70-9802-495D-82A7-F10A752BD42A}"/>
              </a:ext>
            </a:extLst>
          </p:cNvPr>
          <p:cNvSpPr>
            <a:spLocks noGrp="1"/>
          </p:cNvSpPr>
          <p:nvPr>
            <p:ph type="body" sz="quarter" idx="12"/>
          </p:nvPr>
        </p:nvSpPr>
        <p:spPr>
          <a:xfrm>
            <a:off x="533400" y="3243263"/>
            <a:ext cx="5848350" cy="2541587"/>
          </a:xfrm>
        </p:spPr>
        <p:txBody>
          <a:bodyPr/>
          <a:lstStyle>
            <a:lvl1pPr>
              <a:defRPr b="0">
                <a:solidFill>
                  <a:schemeClr val="tx1"/>
                </a:solidFill>
              </a:defRPr>
            </a:lvl1pPr>
            <a:lvl2pPr>
              <a:spcBef>
                <a:spcPts val="1800"/>
              </a:spcBef>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F0F966EB-5F91-4BE8-93F5-1C27B13B3162}"/>
              </a:ext>
            </a:extLst>
          </p:cNvPr>
          <p:cNvCxnSpPr>
            <a:cxnSpLocks/>
          </p:cNvCxnSpPr>
          <p:nvPr userDrawn="1"/>
        </p:nvCxnSpPr>
        <p:spPr>
          <a:xfrm>
            <a:off x="533400" y="3175888"/>
            <a:ext cx="585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EC7AD90E-7030-49AE-A1D1-C1C5E500814C}"/>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C08D85F0-1D53-43DC-8F9C-4840BC4623C2}" type="datetimeyyyy">
              <a:rPr lang="en-US" smtClean="0"/>
              <a:t>2023</a:t>
            </a:fld>
            <a:endParaRPr lang="en-US" dirty="0"/>
          </a:p>
        </p:txBody>
      </p:sp>
    </p:spTree>
    <p:extLst>
      <p:ext uri="{BB962C8B-B14F-4D97-AF65-F5344CB8AC3E}">
        <p14:creationId xmlns:p14="http://schemas.microsoft.com/office/powerpoint/2010/main" val="631638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loyds Grey Title and Content">
    <p:bg>
      <p:bgPr>
        <a:solidFill>
          <a:schemeClr val="tx2">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050"/>
            <a:ext cx="11160000" cy="467995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BB16AD8D-6C3E-4419-B027-E1170377AF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8" name="TextBox 7">
            <a:extLst>
              <a:ext uri="{FF2B5EF4-FFF2-40B4-BE49-F238E27FC236}">
                <a16:creationId xmlns:a16="http://schemas.microsoft.com/office/drawing/2014/main" id="{36BA4488-080B-4D4D-A810-F736BC361595}"/>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12" name="Text Placeholder 3">
            <a:extLst>
              <a:ext uri="{FF2B5EF4-FFF2-40B4-BE49-F238E27FC236}">
                <a16:creationId xmlns:a16="http://schemas.microsoft.com/office/drawing/2014/main" id="{89DEF82A-2A5F-4F09-9358-324F396D7506}"/>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3" name="Straight Connector 12">
            <a:extLst>
              <a:ext uri="{FF2B5EF4-FFF2-40B4-BE49-F238E27FC236}">
                <a16:creationId xmlns:a16="http://schemas.microsoft.com/office/drawing/2014/main" id="{7FC3B7D6-5A8A-430F-A201-FF5B00EEE4D3}"/>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A8146E2F-A5CD-4F92-ADC7-C86F71FE8482}"/>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5" name="Date Placeholder 6">
            <a:extLst>
              <a:ext uri="{FF2B5EF4-FFF2-40B4-BE49-F238E27FC236}">
                <a16:creationId xmlns:a16="http://schemas.microsoft.com/office/drawing/2014/main" id="{6A06B26C-7EF3-4DA7-83BC-B41C8B11B5CD}"/>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7EFA422B-6511-4E62-AB54-B6D75E2B377F}" type="datetimeyyyy">
              <a:rPr lang="en-US" smtClean="0"/>
              <a:t>2023</a:t>
            </a:fld>
            <a:endParaRPr lang="en-US" dirty="0"/>
          </a:p>
        </p:txBody>
      </p:sp>
    </p:spTree>
    <p:extLst>
      <p:ext uri="{BB962C8B-B14F-4D97-AF65-F5344CB8AC3E}">
        <p14:creationId xmlns:p14="http://schemas.microsoft.com/office/powerpoint/2010/main" val="615926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loyds Grey Two Title and Content">
    <p:bg>
      <p:bgPr>
        <a:solidFill>
          <a:schemeClr val="tx2">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000"/>
            <a:ext cx="5310000"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sp>
        <p:nvSpPr>
          <p:cNvPr id="7" name="Text Placeholder 6">
            <a:extLst>
              <a:ext uri="{FF2B5EF4-FFF2-40B4-BE49-F238E27FC236}">
                <a16:creationId xmlns:a16="http://schemas.microsoft.com/office/drawing/2014/main" id="{E43542D8-E35C-432C-BE6F-C57A3FDDB8D9}"/>
              </a:ext>
            </a:extLst>
          </p:cNvPr>
          <p:cNvSpPr>
            <a:spLocks noGrp="1"/>
          </p:cNvSpPr>
          <p:nvPr>
            <p:ph type="body" sz="quarter" idx="17"/>
          </p:nvPr>
        </p:nvSpPr>
        <p:spPr>
          <a:xfrm>
            <a:off x="6389999" y="1638000"/>
            <a:ext cx="5310000"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78A17C67-F9D5-4F8E-8502-67112E5819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1" name="TextBox 10">
            <a:extLst>
              <a:ext uri="{FF2B5EF4-FFF2-40B4-BE49-F238E27FC236}">
                <a16:creationId xmlns:a16="http://schemas.microsoft.com/office/drawing/2014/main" id="{62CAE2A4-C50E-4625-9449-96006C264951}"/>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2" name="Title 1">
            <a:extLst>
              <a:ext uri="{FF2B5EF4-FFF2-40B4-BE49-F238E27FC236}">
                <a16:creationId xmlns:a16="http://schemas.microsoft.com/office/drawing/2014/main" id="{1C794717-2421-4BD2-B796-B60414A7ECCD}"/>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31F75A68-2325-45C6-9D30-D78BA9C44CCE}"/>
              </a:ext>
            </a:extLst>
          </p:cNvPr>
          <p:cNvSpPr>
            <a:spLocks noGrp="1"/>
          </p:cNvSpPr>
          <p:nvPr>
            <p:ph type="body" sz="quarter" idx="18"/>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5" name="Straight Connector 14">
            <a:extLst>
              <a:ext uri="{FF2B5EF4-FFF2-40B4-BE49-F238E27FC236}">
                <a16:creationId xmlns:a16="http://schemas.microsoft.com/office/drawing/2014/main" id="{0E93FC4E-B55E-4C60-AAF3-2E2DF1BB68AB}"/>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D40C0F8E-1AC3-4B4B-B429-5C095CDE212B}"/>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3" name="Date Placeholder 6">
            <a:extLst>
              <a:ext uri="{FF2B5EF4-FFF2-40B4-BE49-F238E27FC236}">
                <a16:creationId xmlns:a16="http://schemas.microsoft.com/office/drawing/2014/main" id="{FC4EEF22-783F-436E-8582-9F361A4D0B4F}"/>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6409D1C2-EFD3-44A7-A55A-A1FA5DDF283A}" type="datetimeyyyy">
              <a:rPr lang="en-US" smtClean="0"/>
              <a:t>2023</a:t>
            </a:fld>
            <a:endParaRPr lang="en-US" dirty="0"/>
          </a:p>
        </p:txBody>
      </p:sp>
    </p:spTree>
    <p:extLst>
      <p:ext uri="{BB962C8B-B14F-4D97-AF65-F5344CB8AC3E}">
        <p14:creationId xmlns:p14="http://schemas.microsoft.com/office/powerpoint/2010/main" val="186722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542920" y="7"/>
            <a:ext cx="1342390" cy="542290"/>
          </a:xfrm>
          <a:custGeom>
            <a:avLst/>
            <a:gdLst/>
            <a:ahLst/>
            <a:cxnLst/>
            <a:rect l="l" t="t" r="r" b="b"/>
            <a:pathLst>
              <a:path w="1342389" h="542290">
                <a:moveTo>
                  <a:pt x="1342254" y="0"/>
                </a:moveTo>
                <a:lnTo>
                  <a:pt x="0" y="0"/>
                </a:lnTo>
                <a:lnTo>
                  <a:pt x="0" y="542214"/>
                </a:lnTo>
                <a:lnTo>
                  <a:pt x="1342254" y="542214"/>
                </a:lnTo>
                <a:lnTo>
                  <a:pt x="1342254" y="0"/>
                </a:lnTo>
                <a:close/>
              </a:path>
            </a:pathLst>
          </a:custGeom>
          <a:solidFill>
            <a:srgbClr val="000000"/>
          </a:solidFill>
        </p:spPr>
        <p:txBody>
          <a:bodyPr wrap="square" lIns="0" tIns="0" rIns="0" bIns="0" rtlCol="0"/>
          <a:lstStyle/>
          <a:p>
            <a:endParaRPr/>
          </a:p>
        </p:txBody>
      </p:sp>
      <p:sp>
        <p:nvSpPr>
          <p:cNvPr id="18" name="bg object 18"/>
          <p:cNvSpPr/>
          <p:nvPr/>
        </p:nvSpPr>
        <p:spPr>
          <a:xfrm>
            <a:off x="704126" y="170979"/>
            <a:ext cx="1012190" cy="193675"/>
          </a:xfrm>
          <a:custGeom>
            <a:avLst/>
            <a:gdLst/>
            <a:ahLst/>
            <a:cxnLst/>
            <a:rect l="l" t="t" r="r" b="b"/>
            <a:pathLst>
              <a:path w="1012189" h="193675">
                <a:moveTo>
                  <a:pt x="132092" y="150215"/>
                </a:moveTo>
                <a:lnTo>
                  <a:pt x="122859" y="150215"/>
                </a:lnTo>
                <a:lnTo>
                  <a:pt x="120726" y="160223"/>
                </a:lnTo>
                <a:lnTo>
                  <a:pt x="118605" y="165239"/>
                </a:lnTo>
                <a:lnTo>
                  <a:pt x="86652" y="175971"/>
                </a:lnTo>
                <a:lnTo>
                  <a:pt x="74879" y="175691"/>
                </a:lnTo>
                <a:lnTo>
                  <a:pt x="51206" y="142697"/>
                </a:lnTo>
                <a:lnTo>
                  <a:pt x="51219" y="44970"/>
                </a:lnTo>
                <a:lnTo>
                  <a:pt x="51435" y="37604"/>
                </a:lnTo>
                <a:lnTo>
                  <a:pt x="51841" y="30048"/>
                </a:lnTo>
                <a:lnTo>
                  <a:pt x="51841" y="10007"/>
                </a:lnTo>
                <a:lnTo>
                  <a:pt x="711" y="10007"/>
                </a:lnTo>
                <a:lnTo>
                  <a:pt x="711" y="16446"/>
                </a:lnTo>
                <a:lnTo>
                  <a:pt x="9232" y="16446"/>
                </a:lnTo>
                <a:lnTo>
                  <a:pt x="11353" y="17170"/>
                </a:lnTo>
                <a:lnTo>
                  <a:pt x="19177" y="18592"/>
                </a:lnTo>
                <a:lnTo>
                  <a:pt x="20599" y="22174"/>
                </a:lnTo>
                <a:lnTo>
                  <a:pt x="21310" y="30048"/>
                </a:lnTo>
                <a:lnTo>
                  <a:pt x="21221" y="150215"/>
                </a:lnTo>
                <a:lnTo>
                  <a:pt x="12776" y="181686"/>
                </a:lnTo>
                <a:lnTo>
                  <a:pt x="10655" y="182410"/>
                </a:lnTo>
                <a:lnTo>
                  <a:pt x="3556" y="183121"/>
                </a:lnTo>
                <a:lnTo>
                  <a:pt x="0" y="183121"/>
                </a:lnTo>
                <a:lnTo>
                  <a:pt x="0" y="190271"/>
                </a:lnTo>
                <a:lnTo>
                  <a:pt x="122859" y="190271"/>
                </a:lnTo>
                <a:lnTo>
                  <a:pt x="123571" y="189560"/>
                </a:lnTo>
                <a:lnTo>
                  <a:pt x="126301" y="179997"/>
                </a:lnTo>
                <a:lnTo>
                  <a:pt x="127228" y="175971"/>
                </a:lnTo>
                <a:lnTo>
                  <a:pt x="127482" y="174891"/>
                </a:lnTo>
                <a:lnTo>
                  <a:pt x="129184" y="166039"/>
                </a:lnTo>
                <a:lnTo>
                  <a:pt x="132092" y="150215"/>
                </a:lnTo>
                <a:close/>
              </a:path>
              <a:path w="1012189" h="193675">
                <a:moveTo>
                  <a:pt x="281228" y="150215"/>
                </a:moveTo>
                <a:lnTo>
                  <a:pt x="272008" y="150215"/>
                </a:lnTo>
                <a:lnTo>
                  <a:pt x="269163" y="160223"/>
                </a:lnTo>
                <a:lnTo>
                  <a:pt x="267030" y="165239"/>
                </a:lnTo>
                <a:lnTo>
                  <a:pt x="235775" y="175971"/>
                </a:lnTo>
                <a:lnTo>
                  <a:pt x="224015" y="175691"/>
                </a:lnTo>
                <a:lnTo>
                  <a:pt x="200355" y="142697"/>
                </a:lnTo>
                <a:lnTo>
                  <a:pt x="200393" y="43815"/>
                </a:lnTo>
                <a:lnTo>
                  <a:pt x="200571" y="37604"/>
                </a:lnTo>
                <a:lnTo>
                  <a:pt x="200990" y="30048"/>
                </a:lnTo>
                <a:lnTo>
                  <a:pt x="200990" y="10007"/>
                </a:lnTo>
                <a:lnTo>
                  <a:pt x="149136" y="10007"/>
                </a:lnTo>
                <a:lnTo>
                  <a:pt x="149136" y="16446"/>
                </a:lnTo>
                <a:lnTo>
                  <a:pt x="158369" y="16446"/>
                </a:lnTo>
                <a:lnTo>
                  <a:pt x="160502" y="17170"/>
                </a:lnTo>
                <a:lnTo>
                  <a:pt x="167601" y="18592"/>
                </a:lnTo>
                <a:lnTo>
                  <a:pt x="169735" y="22174"/>
                </a:lnTo>
                <a:lnTo>
                  <a:pt x="169735" y="30048"/>
                </a:lnTo>
                <a:lnTo>
                  <a:pt x="170154" y="35915"/>
                </a:lnTo>
                <a:lnTo>
                  <a:pt x="170357" y="43815"/>
                </a:lnTo>
                <a:lnTo>
                  <a:pt x="170370" y="142697"/>
                </a:lnTo>
                <a:lnTo>
                  <a:pt x="170268" y="151828"/>
                </a:lnTo>
                <a:lnTo>
                  <a:pt x="169849" y="162864"/>
                </a:lnTo>
                <a:lnTo>
                  <a:pt x="168313" y="177393"/>
                </a:lnTo>
                <a:lnTo>
                  <a:pt x="166890" y="180975"/>
                </a:lnTo>
                <a:lnTo>
                  <a:pt x="161925" y="181686"/>
                </a:lnTo>
                <a:lnTo>
                  <a:pt x="159791" y="182410"/>
                </a:lnTo>
                <a:lnTo>
                  <a:pt x="151980" y="183121"/>
                </a:lnTo>
                <a:lnTo>
                  <a:pt x="149136" y="183121"/>
                </a:lnTo>
                <a:lnTo>
                  <a:pt x="149136" y="190271"/>
                </a:lnTo>
                <a:lnTo>
                  <a:pt x="272008" y="190271"/>
                </a:lnTo>
                <a:lnTo>
                  <a:pt x="272719" y="189560"/>
                </a:lnTo>
                <a:lnTo>
                  <a:pt x="274129" y="184556"/>
                </a:lnTo>
                <a:lnTo>
                  <a:pt x="275869" y="175971"/>
                </a:lnTo>
                <a:lnTo>
                  <a:pt x="281228" y="150215"/>
                </a:lnTo>
                <a:close/>
              </a:path>
              <a:path w="1012189" h="193675">
                <a:moveTo>
                  <a:pt x="481507" y="95846"/>
                </a:moveTo>
                <a:lnTo>
                  <a:pt x="475399" y="59550"/>
                </a:lnTo>
                <a:lnTo>
                  <a:pt x="457631" y="31292"/>
                </a:lnTo>
                <a:lnTo>
                  <a:pt x="446709" y="24295"/>
                </a:lnTo>
                <a:lnTo>
                  <a:pt x="446709" y="103720"/>
                </a:lnTo>
                <a:lnTo>
                  <a:pt x="443191" y="136283"/>
                </a:lnTo>
                <a:lnTo>
                  <a:pt x="432943" y="159778"/>
                </a:lnTo>
                <a:lnTo>
                  <a:pt x="416445" y="174040"/>
                </a:lnTo>
                <a:lnTo>
                  <a:pt x="394157" y="178828"/>
                </a:lnTo>
                <a:lnTo>
                  <a:pt x="367614" y="171653"/>
                </a:lnTo>
                <a:lnTo>
                  <a:pt x="347992" y="152539"/>
                </a:lnTo>
                <a:lnTo>
                  <a:pt x="335826" y="125107"/>
                </a:lnTo>
                <a:lnTo>
                  <a:pt x="331660" y="92989"/>
                </a:lnTo>
                <a:lnTo>
                  <a:pt x="336169" y="59258"/>
                </a:lnTo>
                <a:lnTo>
                  <a:pt x="348081" y="36652"/>
                </a:lnTo>
                <a:lnTo>
                  <a:pt x="364909" y="23977"/>
                </a:lnTo>
                <a:lnTo>
                  <a:pt x="384213" y="20027"/>
                </a:lnTo>
                <a:lnTo>
                  <a:pt x="409257" y="25857"/>
                </a:lnTo>
                <a:lnTo>
                  <a:pt x="429044" y="42557"/>
                </a:lnTo>
                <a:lnTo>
                  <a:pt x="442036" y="68910"/>
                </a:lnTo>
                <a:lnTo>
                  <a:pt x="446709" y="103720"/>
                </a:lnTo>
                <a:lnTo>
                  <a:pt x="446709" y="24295"/>
                </a:lnTo>
                <a:lnTo>
                  <a:pt x="440080" y="20027"/>
                </a:lnTo>
                <a:lnTo>
                  <a:pt x="429069" y="12966"/>
                </a:lnTo>
                <a:lnTo>
                  <a:pt x="390601" y="6426"/>
                </a:lnTo>
                <a:lnTo>
                  <a:pt x="348615" y="14820"/>
                </a:lnTo>
                <a:lnTo>
                  <a:pt x="319938" y="36563"/>
                </a:lnTo>
                <a:lnTo>
                  <a:pt x="303517" y="66484"/>
                </a:lnTo>
                <a:lnTo>
                  <a:pt x="298284" y="99428"/>
                </a:lnTo>
                <a:lnTo>
                  <a:pt x="303288" y="132473"/>
                </a:lnTo>
                <a:lnTo>
                  <a:pt x="319138" y="162636"/>
                </a:lnTo>
                <a:lnTo>
                  <a:pt x="347116" y="184619"/>
                </a:lnTo>
                <a:lnTo>
                  <a:pt x="388467" y="193128"/>
                </a:lnTo>
                <a:lnTo>
                  <a:pt x="427278" y="185470"/>
                </a:lnTo>
                <a:lnTo>
                  <a:pt x="436600" y="178828"/>
                </a:lnTo>
                <a:lnTo>
                  <a:pt x="456565" y="164604"/>
                </a:lnTo>
                <a:lnTo>
                  <a:pt x="475056" y="133680"/>
                </a:lnTo>
                <a:lnTo>
                  <a:pt x="481507" y="95846"/>
                </a:lnTo>
                <a:close/>
              </a:path>
              <a:path w="1012189" h="193675">
                <a:moveTo>
                  <a:pt x="665441" y="10007"/>
                </a:moveTo>
                <a:lnTo>
                  <a:pt x="628523" y="10007"/>
                </a:lnTo>
                <a:lnTo>
                  <a:pt x="619290" y="27317"/>
                </a:lnTo>
                <a:lnTo>
                  <a:pt x="611644" y="41846"/>
                </a:lnTo>
                <a:lnTo>
                  <a:pt x="600951" y="62522"/>
                </a:lnTo>
                <a:lnTo>
                  <a:pt x="583069" y="97282"/>
                </a:lnTo>
                <a:lnTo>
                  <a:pt x="575995" y="84620"/>
                </a:lnTo>
                <a:lnTo>
                  <a:pt x="564337" y="62496"/>
                </a:lnTo>
                <a:lnTo>
                  <a:pt x="552805" y="40246"/>
                </a:lnTo>
                <a:lnTo>
                  <a:pt x="546087" y="27063"/>
                </a:lnTo>
                <a:lnTo>
                  <a:pt x="539750" y="12865"/>
                </a:lnTo>
                <a:lnTo>
                  <a:pt x="538327" y="10007"/>
                </a:lnTo>
                <a:lnTo>
                  <a:pt x="488607" y="10007"/>
                </a:lnTo>
                <a:lnTo>
                  <a:pt x="488607" y="16446"/>
                </a:lnTo>
                <a:lnTo>
                  <a:pt x="498678" y="17564"/>
                </a:lnTo>
                <a:lnTo>
                  <a:pt x="506272" y="21094"/>
                </a:lnTo>
                <a:lnTo>
                  <a:pt x="539927" y="73406"/>
                </a:lnTo>
                <a:lnTo>
                  <a:pt x="557491" y="106578"/>
                </a:lnTo>
                <a:lnTo>
                  <a:pt x="562470" y="115874"/>
                </a:lnTo>
                <a:lnTo>
                  <a:pt x="563181" y="115874"/>
                </a:lnTo>
                <a:lnTo>
                  <a:pt x="563181" y="159512"/>
                </a:lnTo>
                <a:lnTo>
                  <a:pt x="562470" y="169532"/>
                </a:lnTo>
                <a:lnTo>
                  <a:pt x="561047" y="180251"/>
                </a:lnTo>
                <a:lnTo>
                  <a:pt x="556069" y="181686"/>
                </a:lnTo>
                <a:lnTo>
                  <a:pt x="553948" y="182410"/>
                </a:lnTo>
                <a:lnTo>
                  <a:pt x="551815" y="182410"/>
                </a:lnTo>
                <a:lnTo>
                  <a:pt x="542582" y="183121"/>
                </a:lnTo>
                <a:lnTo>
                  <a:pt x="539750" y="183121"/>
                </a:lnTo>
                <a:lnTo>
                  <a:pt x="539750" y="190271"/>
                </a:lnTo>
                <a:lnTo>
                  <a:pt x="616445" y="190271"/>
                </a:lnTo>
                <a:lnTo>
                  <a:pt x="616445" y="183121"/>
                </a:lnTo>
                <a:lnTo>
                  <a:pt x="613600" y="183121"/>
                </a:lnTo>
                <a:lnTo>
                  <a:pt x="606501" y="182410"/>
                </a:lnTo>
                <a:lnTo>
                  <a:pt x="602945" y="182410"/>
                </a:lnTo>
                <a:lnTo>
                  <a:pt x="595845" y="180975"/>
                </a:lnTo>
                <a:lnTo>
                  <a:pt x="593712" y="175971"/>
                </a:lnTo>
                <a:lnTo>
                  <a:pt x="593712" y="169532"/>
                </a:lnTo>
                <a:lnTo>
                  <a:pt x="593001" y="159512"/>
                </a:lnTo>
                <a:lnTo>
                  <a:pt x="593001" y="114452"/>
                </a:lnTo>
                <a:lnTo>
                  <a:pt x="594423" y="114452"/>
                </a:lnTo>
                <a:lnTo>
                  <a:pt x="596557" y="108724"/>
                </a:lnTo>
                <a:lnTo>
                  <a:pt x="602068" y="97282"/>
                </a:lnTo>
                <a:lnTo>
                  <a:pt x="604697" y="91821"/>
                </a:lnTo>
                <a:lnTo>
                  <a:pt x="616889" y="67868"/>
                </a:lnTo>
                <a:lnTo>
                  <a:pt x="637743" y="30759"/>
                </a:lnTo>
                <a:lnTo>
                  <a:pt x="665441" y="16446"/>
                </a:lnTo>
                <a:lnTo>
                  <a:pt x="665441" y="10007"/>
                </a:lnTo>
                <a:close/>
              </a:path>
              <a:path w="1012189" h="193675">
                <a:moveTo>
                  <a:pt x="861453" y="95846"/>
                </a:moveTo>
                <a:lnTo>
                  <a:pt x="847674" y="46253"/>
                </a:lnTo>
                <a:lnTo>
                  <a:pt x="829500" y="28613"/>
                </a:lnTo>
                <a:lnTo>
                  <a:pt x="829500" y="102285"/>
                </a:lnTo>
                <a:lnTo>
                  <a:pt x="828598" y="120053"/>
                </a:lnTo>
                <a:lnTo>
                  <a:pt x="810323" y="163804"/>
                </a:lnTo>
                <a:lnTo>
                  <a:pt x="774471" y="178689"/>
                </a:lnTo>
                <a:lnTo>
                  <a:pt x="758482" y="179539"/>
                </a:lnTo>
                <a:lnTo>
                  <a:pt x="746836" y="178803"/>
                </a:lnTo>
                <a:lnTo>
                  <a:pt x="727202" y="152781"/>
                </a:lnTo>
                <a:lnTo>
                  <a:pt x="726821" y="147535"/>
                </a:lnTo>
                <a:lnTo>
                  <a:pt x="726617" y="137693"/>
                </a:lnTo>
                <a:lnTo>
                  <a:pt x="726528" y="25742"/>
                </a:lnTo>
                <a:lnTo>
                  <a:pt x="727227" y="24320"/>
                </a:lnTo>
                <a:lnTo>
                  <a:pt x="729361" y="22885"/>
                </a:lnTo>
                <a:lnTo>
                  <a:pt x="731494" y="22174"/>
                </a:lnTo>
                <a:lnTo>
                  <a:pt x="740016" y="21463"/>
                </a:lnTo>
                <a:lnTo>
                  <a:pt x="744283" y="21463"/>
                </a:lnTo>
                <a:lnTo>
                  <a:pt x="791718" y="32321"/>
                </a:lnTo>
                <a:lnTo>
                  <a:pt x="822579" y="65532"/>
                </a:lnTo>
                <a:lnTo>
                  <a:pt x="829500" y="102285"/>
                </a:lnTo>
                <a:lnTo>
                  <a:pt x="829500" y="28613"/>
                </a:lnTo>
                <a:lnTo>
                  <a:pt x="819556" y="21463"/>
                </a:lnTo>
                <a:lnTo>
                  <a:pt x="818324" y="20574"/>
                </a:lnTo>
                <a:lnTo>
                  <a:pt x="794613" y="12966"/>
                </a:lnTo>
                <a:lnTo>
                  <a:pt x="770229" y="10312"/>
                </a:lnTo>
                <a:lnTo>
                  <a:pt x="747115" y="10007"/>
                </a:lnTo>
                <a:lnTo>
                  <a:pt x="674687" y="10007"/>
                </a:lnTo>
                <a:lnTo>
                  <a:pt x="674687" y="16446"/>
                </a:lnTo>
                <a:lnTo>
                  <a:pt x="684618" y="16446"/>
                </a:lnTo>
                <a:lnTo>
                  <a:pt x="686041" y="17170"/>
                </a:lnTo>
                <a:lnTo>
                  <a:pt x="696607" y="43815"/>
                </a:lnTo>
                <a:lnTo>
                  <a:pt x="696607" y="146723"/>
                </a:lnTo>
                <a:lnTo>
                  <a:pt x="683196" y="182613"/>
                </a:lnTo>
                <a:lnTo>
                  <a:pt x="673265" y="183121"/>
                </a:lnTo>
                <a:lnTo>
                  <a:pt x="673265" y="190271"/>
                </a:lnTo>
                <a:lnTo>
                  <a:pt x="762025" y="190271"/>
                </a:lnTo>
                <a:lnTo>
                  <a:pt x="790155" y="187756"/>
                </a:lnTo>
                <a:lnTo>
                  <a:pt x="826452" y="173075"/>
                </a:lnTo>
                <a:lnTo>
                  <a:pt x="853821" y="137160"/>
                </a:lnTo>
                <a:lnTo>
                  <a:pt x="859370" y="118046"/>
                </a:lnTo>
                <a:lnTo>
                  <a:pt x="861453" y="95846"/>
                </a:lnTo>
                <a:close/>
              </a:path>
              <a:path w="1012189" h="193675">
                <a:moveTo>
                  <a:pt x="897674" y="5715"/>
                </a:moveTo>
                <a:lnTo>
                  <a:pt x="895540" y="5003"/>
                </a:lnTo>
                <a:lnTo>
                  <a:pt x="895540" y="4292"/>
                </a:lnTo>
                <a:lnTo>
                  <a:pt x="891286" y="3581"/>
                </a:lnTo>
                <a:lnTo>
                  <a:pt x="887730" y="2146"/>
                </a:lnTo>
                <a:lnTo>
                  <a:pt x="877087" y="0"/>
                </a:lnTo>
                <a:lnTo>
                  <a:pt x="871397" y="0"/>
                </a:lnTo>
                <a:lnTo>
                  <a:pt x="870686" y="2146"/>
                </a:lnTo>
                <a:lnTo>
                  <a:pt x="874903" y="8407"/>
                </a:lnTo>
                <a:lnTo>
                  <a:pt x="876731" y="19570"/>
                </a:lnTo>
                <a:lnTo>
                  <a:pt x="875880" y="32219"/>
                </a:lnTo>
                <a:lnTo>
                  <a:pt x="872109" y="42913"/>
                </a:lnTo>
                <a:lnTo>
                  <a:pt x="877798" y="48641"/>
                </a:lnTo>
                <a:lnTo>
                  <a:pt x="884301" y="42037"/>
                </a:lnTo>
                <a:lnTo>
                  <a:pt x="890930" y="31203"/>
                </a:lnTo>
                <a:lnTo>
                  <a:pt x="895972" y="18364"/>
                </a:lnTo>
                <a:lnTo>
                  <a:pt x="897674" y="5715"/>
                </a:lnTo>
                <a:close/>
              </a:path>
              <a:path w="1012189" h="193675">
                <a:moveTo>
                  <a:pt x="1012012" y="141630"/>
                </a:moveTo>
                <a:lnTo>
                  <a:pt x="991349" y="101295"/>
                </a:lnTo>
                <a:lnTo>
                  <a:pt x="953960" y="69189"/>
                </a:lnTo>
                <a:lnTo>
                  <a:pt x="945972" y="60706"/>
                </a:lnTo>
                <a:lnTo>
                  <a:pt x="941171" y="52628"/>
                </a:lnTo>
                <a:lnTo>
                  <a:pt x="939571" y="44348"/>
                </a:lnTo>
                <a:lnTo>
                  <a:pt x="941108" y="35191"/>
                </a:lnTo>
                <a:lnTo>
                  <a:pt x="945972" y="26911"/>
                </a:lnTo>
                <a:lnTo>
                  <a:pt x="954557" y="20904"/>
                </a:lnTo>
                <a:lnTo>
                  <a:pt x="967282" y="18592"/>
                </a:lnTo>
                <a:lnTo>
                  <a:pt x="981862" y="20866"/>
                </a:lnTo>
                <a:lnTo>
                  <a:pt x="990803" y="27178"/>
                </a:lnTo>
                <a:lnTo>
                  <a:pt x="996137" y="36703"/>
                </a:lnTo>
                <a:lnTo>
                  <a:pt x="999947" y="48641"/>
                </a:lnTo>
                <a:lnTo>
                  <a:pt x="1006335" y="48641"/>
                </a:lnTo>
                <a:lnTo>
                  <a:pt x="1006551" y="36703"/>
                </a:lnTo>
                <a:lnTo>
                  <a:pt x="1006614" y="34798"/>
                </a:lnTo>
                <a:lnTo>
                  <a:pt x="1007046" y="25120"/>
                </a:lnTo>
                <a:lnTo>
                  <a:pt x="1007452" y="18592"/>
                </a:lnTo>
                <a:lnTo>
                  <a:pt x="1007757" y="12865"/>
                </a:lnTo>
                <a:lnTo>
                  <a:pt x="1007757" y="11442"/>
                </a:lnTo>
                <a:lnTo>
                  <a:pt x="1006335" y="10731"/>
                </a:lnTo>
                <a:lnTo>
                  <a:pt x="1004201" y="10731"/>
                </a:lnTo>
                <a:lnTo>
                  <a:pt x="998372" y="9448"/>
                </a:lnTo>
                <a:lnTo>
                  <a:pt x="990003" y="8039"/>
                </a:lnTo>
                <a:lnTo>
                  <a:pt x="980033" y="6896"/>
                </a:lnTo>
                <a:lnTo>
                  <a:pt x="969403" y="6426"/>
                </a:lnTo>
                <a:lnTo>
                  <a:pt x="946073" y="10071"/>
                </a:lnTo>
                <a:lnTo>
                  <a:pt x="928662" y="20027"/>
                </a:lnTo>
                <a:lnTo>
                  <a:pt x="917778" y="34798"/>
                </a:lnTo>
                <a:lnTo>
                  <a:pt x="914006" y="52933"/>
                </a:lnTo>
                <a:lnTo>
                  <a:pt x="916889" y="69202"/>
                </a:lnTo>
                <a:lnTo>
                  <a:pt x="924750" y="83324"/>
                </a:lnTo>
                <a:lnTo>
                  <a:pt x="936485" y="96380"/>
                </a:lnTo>
                <a:lnTo>
                  <a:pt x="950937" y="109435"/>
                </a:lnTo>
                <a:lnTo>
                  <a:pt x="960882" y="118021"/>
                </a:lnTo>
                <a:lnTo>
                  <a:pt x="971664" y="127520"/>
                </a:lnTo>
                <a:lnTo>
                  <a:pt x="979436" y="135547"/>
                </a:lnTo>
                <a:lnTo>
                  <a:pt x="984148" y="143573"/>
                </a:lnTo>
                <a:lnTo>
                  <a:pt x="985735" y="153073"/>
                </a:lnTo>
                <a:lnTo>
                  <a:pt x="983272" y="164871"/>
                </a:lnTo>
                <a:lnTo>
                  <a:pt x="976591" y="173367"/>
                </a:lnTo>
                <a:lnTo>
                  <a:pt x="966863" y="178523"/>
                </a:lnTo>
                <a:lnTo>
                  <a:pt x="955205" y="180251"/>
                </a:lnTo>
                <a:lnTo>
                  <a:pt x="943978" y="178981"/>
                </a:lnTo>
                <a:lnTo>
                  <a:pt x="918984" y="145211"/>
                </a:lnTo>
                <a:lnTo>
                  <a:pt x="918273" y="141630"/>
                </a:lnTo>
                <a:lnTo>
                  <a:pt x="910463" y="141630"/>
                </a:lnTo>
                <a:lnTo>
                  <a:pt x="910234" y="147243"/>
                </a:lnTo>
                <a:lnTo>
                  <a:pt x="909751" y="157010"/>
                </a:lnTo>
                <a:lnTo>
                  <a:pt x="909256" y="168389"/>
                </a:lnTo>
                <a:lnTo>
                  <a:pt x="909154" y="173367"/>
                </a:lnTo>
                <a:lnTo>
                  <a:pt x="909040" y="183832"/>
                </a:lnTo>
                <a:lnTo>
                  <a:pt x="909751" y="185267"/>
                </a:lnTo>
                <a:lnTo>
                  <a:pt x="918311" y="188302"/>
                </a:lnTo>
                <a:lnTo>
                  <a:pt x="929271" y="190804"/>
                </a:lnTo>
                <a:lnTo>
                  <a:pt x="941311" y="192506"/>
                </a:lnTo>
                <a:lnTo>
                  <a:pt x="953071" y="193128"/>
                </a:lnTo>
                <a:lnTo>
                  <a:pt x="977861" y="189204"/>
                </a:lnTo>
                <a:lnTo>
                  <a:pt x="993178" y="180251"/>
                </a:lnTo>
                <a:lnTo>
                  <a:pt x="996391" y="178384"/>
                </a:lnTo>
                <a:lnTo>
                  <a:pt x="1007999" y="162052"/>
                </a:lnTo>
                <a:lnTo>
                  <a:pt x="1012012" y="14163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loyds Grey Three Title and Content">
    <p:bg>
      <p:bgPr>
        <a:solidFill>
          <a:schemeClr val="tx2">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99" y="1638000"/>
            <a:ext cx="3480000"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sp>
        <p:nvSpPr>
          <p:cNvPr id="7" name="Text Placeholder 6">
            <a:extLst>
              <a:ext uri="{FF2B5EF4-FFF2-40B4-BE49-F238E27FC236}">
                <a16:creationId xmlns:a16="http://schemas.microsoft.com/office/drawing/2014/main" id="{E43542D8-E35C-432C-BE6F-C57A3FDDB8D9}"/>
              </a:ext>
            </a:extLst>
          </p:cNvPr>
          <p:cNvSpPr>
            <a:spLocks noGrp="1"/>
          </p:cNvSpPr>
          <p:nvPr>
            <p:ph type="body" sz="quarter" idx="17"/>
          </p:nvPr>
        </p:nvSpPr>
        <p:spPr>
          <a:xfrm>
            <a:off x="8219999" y="1638000"/>
            <a:ext cx="3480000"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5E1A8181-C9C4-421B-8B23-008BA16EF614}"/>
              </a:ext>
            </a:extLst>
          </p:cNvPr>
          <p:cNvSpPr>
            <a:spLocks noGrp="1"/>
          </p:cNvSpPr>
          <p:nvPr>
            <p:ph idx="18"/>
          </p:nvPr>
        </p:nvSpPr>
        <p:spPr>
          <a:xfrm>
            <a:off x="4379999" y="1638000"/>
            <a:ext cx="3480000"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1" name="Picture 10">
            <a:extLst>
              <a:ext uri="{FF2B5EF4-FFF2-40B4-BE49-F238E27FC236}">
                <a16:creationId xmlns:a16="http://schemas.microsoft.com/office/drawing/2014/main" id="{9A05AA1F-8B9C-4E5A-BDAD-DB0BC97E79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2" name="TextBox 11">
            <a:extLst>
              <a:ext uri="{FF2B5EF4-FFF2-40B4-BE49-F238E27FC236}">
                <a16:creationId xmlns:a16="http://schemas.microsoft.com/office/drawing/2014/main" id="{5ED484FC-019F-4F1F-96FB-957BAC2E75AF}"/>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2" name="Title 1">
            <a:extLst>
              <a:ext uri="{FF2B5EF4-FFF2-40B4-BE49-F238E27FC236}">
                <a16:creationId xmlns:a16="http://schemas.microsoft.com/office/drawing/2014/main" id="{4CF10936-B60A-46E2-9395-2D560657CCCD}"/>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689EADA5-778C-4EE3-AA96-C4B84E68F54D}"/>
              </a:ext>
            </a:extLst>
          </p:cNvPr>
          <p:cNvSpPr>
            <a:spLocks noGrp="1"/>
          </p:cNvSpPr>
          <p:nvPr>
            <p:ph type="body" sz="quarter" idx="19"/>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6" name="Straight Connector 15">
            <a:extLst>
              <a:ext uri="{FF2B5EF4-FFF2-40B4-BE49-F238E27FC236}">
                <a16:creationId xmlns:a16="http://schemas.microsoft.com/office/drawing/2014/main" id="{E3C4FEB1-0108-4B58-8E65-2960A9588491}"/>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B2DECCA8-86B3-43DF-ABEC-4AC58541869E}"/>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4" name="Date Placeholder 6">
            <a:extLst>
              <a:ext uri="{FF2B5EF4-FFF2-40B4-BE49-F238E27FC236}">
                <a16:creationId xmlns:a16="http://schemas.microsoft.com/office/drawing/2014/main" id="{309654C2-CF5B-4F0C-8E70-87A783320C91}"/>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7B96BD5C-5C4D-4AF0-A40B-2B1DC198DF78}" type="datetimeyyyy">
              <a:rPr lang="en-US" smtClean="0"/>
              <a:t>2023</a:t>
            </a:fld>
            <a:endParaRPr lang="en-US" dirty="0"/>
          </a:p>
        </p:txBody>
      </p:sp>
    </p:spTree>
    <p:extLst>
      <p:ext uri="{BB962C8B-B14F-4D97-AF65-F5344CB8AC3E}">
        <p14:creationId xmlns:p14="http://schemas.microsoft.com/office/powerpoint/2010/main" val="626921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loyds Grey Title Only">
    <p:bg>
      <p:bgPr>
        <a:solidFill>
          <a:schemeClr val="tx2">
            <a:alpha val="3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5" name="Picture 4">
            <a:extLst>
              <a:ext uri="{FF2B5EF4-FFF2-40B4-BE49-F238E27FC236}">
                <a16:creationId xmlns:a16="http://schemas.microsoft.com/office/drawing/2014/main" id="{F6A94CC4-5C19-4741-8D6B-1492B1C89C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7" name="TextBox 6">
            <a:extLst>
              <a:ext uri="{FF2B5EF4-FFF2-40B4-BE49-F238E27FC236}">
                <a16:creationId xmlns:a16="http://schemas.microsoft.com/office/drawing/2014/main" id="{2D2F3FFB-2FD7-41A5-BF00-D7B34B1A335E}"/>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2" name="Title 1">
            <a:extLst>
              <a:ext uri="{FF2B5EF4-FFF2-40B4-BE49-F238E27FC236}">
                <a16:creationId xmlns:a16="http://schemas.microsoft.com/office/drawing/2014/main" id="{6270F2BD-B07B-4286-928C-23A066FC2994}"/>
              </a:ext>
            </a:extLst>
          </p:cNvPr>
          <p:cNvSpPr>
            <a:spLocks noGrp="1"/>
          </p:cNvSpPr>
          <p:nvPr>
            <p:ph type="title"/>
          </p:nvPr>
        </p:nvSpPr>
        <p:spPr/>
        <p:txBody>
          <a:bodyPr/>
          <a:lstStyle/>
          <a:p>
            <a:r>
              <a:rPr lang="en-US"/>
              <a:t>Click to edit Master title style</a:t>
            </a:r>
            <a:endParaRPr lang="en-GB"/>
          </a:p>
        </p:txBody>
      </p:sp>
      <p:sp>
        <p:nvSpPr>
          <p:cNvPr id="11" name="Text Placeholder 3">
            <a:extLst>
              <a:ext uri="{FF2B5EF4-FFF2-40B4-BE49-F238E27FC236}">
                <a16:creationId xmlns:a16="http://schemas.microsoft.com/office/drawing/2014/main" id="{E85C53B7-FF81-40EF-BEA2-F13CFC897D86}"/>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2" name="Straight Connector 11">
            <a:extLst>
              <a:ext uri="{FF2B5EF4-FFF2-40B4-BE49-F238E27FC236}">
                <a16:creationId xmlns:a16="http://schemas.microsoft.com/office/drawing/2014/main" id="{754B82E5-F12F-452C-9972-3BC31773CBCC}"/>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3D4CA76B-F185-4223-9639-E5016EABEA98}"/>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5" name="Date Placeholder 6">
            <a:extLst>
              <a:ext uri="{FF2B5EF4-FFF2-40B4-BE49-F238E27FC236}">
                <a16:creationId xmlns:a16="http://schemas.microsoft.com/office/drawing/2014/main" id="{012CF0D7-8D75-4BE9-92E6-1B6DA99920CA}"/>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6F93DED9-DFF5-4F30-82BD-E2112BC80437}" type="datetimeyyyy">
              <a:rPr lang="en-US" smtClean="0"/>
              <a:t>2023</a:t>
            </a:fld>
            <a:endParaRPr lang="en-US" dirty="0"/>
          </a:p>
        </p:txBody>
      </p:sp>
    </p:spTree>
    <p:extLst>
      <p:ext uri="{BB962C8B-B14F-4D97-AF65-F5344CB8AC3E}">
        <p14:creationId xmlns:p14="http://schemas.microsoft.com/office/powerpoint/2010/main" val="304296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loyds Grey Blank">
    <p:bg>
      <p:bgPr>
        <a:solidFill>
          <a:schemeClr val="tx2">
            <a:alpha val="3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8" name="Picture 7">
            <a:extLst>
              <a:ext uri="{FF2B5EF4-FFF2-40B4-BE49-F238E27FC236}">
                <a16:creationId xmlns:a16="http://schemas.microsoft.com/office/drawing/2014/main" id="{C59B4292-90FB-4F91-BF2F-879BE64FCD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5" name="TextBox 4">
            <a:extLst>
              <a:ext uri="{FF2B5EF4-FFF2-40B4-BE49-F238E27FC236}">
                <a16:creationId xmlns:a16="http://schemas.microsoft.com/office/drawing/2014/main" id="{7E6E008B-B140-4BA9-8B1D-5228D00524B4}"/>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6"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7B3E0C41-86B1-4032-88FB-5430715C8727}"/>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1" name="Date Placeholder 6">
            <a:extLst>
              <a:ext uri="{FF2B5EF4-FFF2-40B4-BE49-F238E27FC236}">
                <a16:creationId xmlns:a16="http://schemas.microsoft.com/office/drawing/2014/main" id="{44026F4D-0A73-474F-85FC-0DC00DF19E66}"/>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552FB377-E06C-4270-8ABC-5C91D0F5C9F1}" type="datetimeyyyy">
              <a:rPr lang="en-US" smtClean="0"/>
              <a:t>2023</a:t>
            </a:fld>
            <a:endParaRPr lang="en-US" dirty="0"/>
          </a:p>
        </p:txBody>
      </p:sp>
    </p:spTree>
    <p:extLst>
      <p:ext uri="{BB962C8B-B14F-4D97-AF65-F5344CB8AC3E}">
        <p14:creationId xmlns:p14="http://schemas.microsoft.com/office/powerpoint/2010/main" val="2745043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loyds Grey 50%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580256-9F7C-4482-B765-0FD6C591E137}"/>
              </a:ext>
            </a:extLst>
          </p:cNvPr>
          <p:cNvSpPr/>
          <p:nvPr userDrawn="1"/>
        </p:nvSpPr>
        <p:spPr>
          <a:xfrm>
            <a:off x="5843588" y="0"/>
            <a:ext cx="6348412"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539999" y="1638000"/>
            <a:ext cx="5009463"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BB16AD8D-6C3E-4419-B027-E1170377AF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1" name="TextBox 10">
            <a:extLst>
              <a:ext uri="{FF2B5EF4-FFF2-40B4-BE49-F238E27FC236}">
                <a16:creationId xmlns:a16="http://schemas.microsoft.com/office/drawing/2014/main" id="{B6BC61D0-CD6D-473E-A952-5403709F6663}"/>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13" name="Text Placeholder 3">
            <a:extLst>
              <a:ext uri="{FF2B5EF4-FFF2-40B4-BE49-F238E27FC236}">
                <a16:creationId xmlns:a16="http://schemas.microsoft.com/office/drawing/2014/main" id="{3639DA2A-6D82-4DB9-AA1C-1E2DD8B5C491}"/>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4" name="Straight Connector 13">
            <a:extLst>
              <a:ext uri="{FF2B5EF4-FFF2-40B4-BE49-F238E27FC236}">
                <a16:creationId xmlns:a16="http://schemas.microsoft.com/office/drawing/2014/main" id="{1104B3AC-107A-48AF-B39A-233F9939D804}"/>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6">
            <a:extLst>
              <a:ext uri="{FF2B5EF4-FFF2-40B4-BE49-F238E27FC236}">
                <a16:creationId xmlns:a16="http://schemas.microsoft.com/office/drawing/2014/main" id="{FC7E690B-2B97-45F8-95A3-0B7556431B06}"/>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11EBE12A-C3E0-400A-92A7-CF4281E4A0B2}" type="datetimeyyyy">
              <a:rPr lang="en-US" smtClean="0"/>
              <a:t>2023</a:t>
            </a:fld>
            <a:endParaRPr lang="en-US" dirty="0"/>
          </a:p>
        </p:txBody>
      </p:sp>
    </p:spTree>
    <p:extLst>
      <p:ext uri="{BB962C8B-B14F-4D97-AF65-F5344CB8AC3E}">
        <p14:creationId xmlns:p14="http://schemas.microsoft.com/office/powerpoint/2010/main" val="2167990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loyds Grey 50%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580256-9F7C-4482-B765-0FD6C591E137}"/>
              </a:ext>
            </a:extLst>
          </p:cNvPr>
          <p:cNvSpPr/>
          <p:nvPr userDrawn="1"/>
        </p:nvSpPr>
        <p:spPr>
          <a:xfrm>
            <a:off x="0" y="0"/>
            <a:ext cx="6348412"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6687237" y="1639452"/>
            <a:ext cx="5009463"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BB16AD8D-6C3E-4419-B027-E1170377AF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1" name="TextBox 10">
            <a:extLst>
              <a:ext uri="{FF2B5EF4-FFF2-40B4-BE49-F238E27FC236}">
                <a16:creationId xmlns:a16="http://schemas.microsoft.com/office/drawing/2014/main" id="{F52B3142-90ED-4D4E-862F-03A82590D44F}"/>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13" name="Text Placeholder 3">
            <a:extLst>
              <a:ext uri="{FF2B5EF4-FFF2-40B4-BE49-F238E27FC236}">
                <a16:creationId xmlns:a16="http://schemas.microsoft.com/office/drawing/2014/main" id="{B6AD0FDC-11B3-401B-A4C5-88991505B47C}"/>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4" name="Straight Connector 13">
            <a:extLst>
              <a:ext uri="{FF2B5EF4-FFF2-40B4-BE49-F238E27FC236}">
                <a16:creationId xmlns:a16="http://schemas.microsoft.com/office/drawing/2014/main" id="{5E577CA8-7801-4651-B218-CAFF905E5AB8}"/>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6">
            <a:extLst>
              <a:ext uri="{FF2B5EF4-FFF2-40B4-BE49-F238E27FC236}">
                <a16:creationId xmlns:a16="http://schemas.microsoft.com/office/drawing/2014/main" id="{8C876BCD-885D-48EC-8968-EBA238DAF815}"/>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B91B79A5-3A74-48FC-A18E-AAB3FE187257}" type="datetimeyyyy">
              <a:rPr lang="en-US" smtClean="0"/>
              <a:t>2023</a:t>
            </a:fld>
            <a:endParaRPr lang="en-US" dirty="0"/>
          </a:p>
        </p:txBody>
      </p:sp>
    </p:spTree>
    <p:extLst>
      <p:ext uri="{BB962C8B-B14F-4D97-AF65-F5344CB8AC3E}">
        <p14:creationId xmlns:p14="http://schemas.microsoft.com/office/powerpoint/2010/main" val="729137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loyds Grey 30%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580256-9F7C-4482-B765-0FD6C591E137}"/>
              </a:ext>
            </a:extLst>
          </p:cNvPr>
          <p:cNvSpPr/>
          <p:nvPr userDrawn="1"/>
        </p:nvSpPr>
        <p:spPr>
          <a:xfrm>
            <a:off x="7620000" y="0"/>
            <a:ext cx="4572000"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539999" y="1639452"/>
            <a:ext cx="6712139"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BB16AD8D-6C3E-4419-B027-E1170377AF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1" name="TextBox 10">
            <a:extLst>
              <a:ext uri="{FF2B5EF4-FFF2-40B4-BE49-F238E27FC236}">
                <a16:creationId xmlns:a16="http://schemas.microsoft.com/office/drawing/2014/main" id="{1D147165-E1AC-413F-86B3-20F9ED78EFD8}"/>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13" name="Text Placeholder 3">
            <a:extLst>
              <a:ext uri="{FF2B5EF4-FFF2-40B4-BE49-F238E27FC236}">
                <a16:creationId xmlns:a16="http://schemas.microsoft.com/office/drawing/2014/main" id="{A1B50964-C1B7-46EE-9D04-51A520F074C0}"/>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4" name="Straight Connector 13">
            <a:extLst>
              <a:ext uri="{FF2B5EF4-FFF2-40B4-BE49-F238E27FC236}">
                <a16:creationId xmlns:a16="http://schemas.microsoft.com/office/drawing/2014/main" id="{5390A79F-A155-47EA-97CE-13EF3E08129F}"/>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CB529747-6FB9-4DF1-AF35-D98F75BBE7FF}"/>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7" name="Date Placeholder 6">
            <a:extLst>
              <a:ext uri="{FF2B5EF4-FFF2-40B4-BE49-F238E27FC236}">
                <a16:creationId xmlns:a16="http://schemas.microsoft.com/office/drawing/2014/main" id="{8295D357-0C8C-445F-BB48-C0446EF6DE9C}"/>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F7ABAEF2-8657-49D0-AA56-239D2FE8AE8F}" type="datetimeyyyy">
              <a:rPr lang="en-US" smtClean="0"/>
              <a:t>2023</a:t>
            </a:fld>
            <a:endParaRPr lang="en-US" dirty="0"/>
          </a:p>
        </p:txBody>
      </p:sp>
    </p:spTree>
    <p:extLst>
      <p:ext uri="{BB962C8B-B14F-4D97-AF65-F5344CB8AC3E}">
        <p14:creationId xmlns:p14="http://schemas.microsoft.com/office/powerpoint/2010/main" val="1791994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loyds Grey 30%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580256-9F7C-4482-B765-0FD6C591E137}"/>
              </a:ext>
            </a:extLst>
          </p:cNvPr>
          <p:cNvSpPr/>
          <p:nvPr userDrawn="1"/>
        </p:nvSpPr>
        <p:spPr>
          <a:xfrm>
            <a:off x="0" y="0"/>
            <a:ext cx="4572000"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834759" y="1638447"/>
            <a:ext cx="6861941" cy="4680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Title 5">
            <a:extLst>
              <a:ext uri="{FF2B5EF4-FFF2-40B4-BE49-F238E27FC236}">
                <a16:creationId xmlns:a16="http://schemas.microsoft.com/office/drawing/2014/main" id="{11403F9A-F0FA-43E0-8411-BF592B6154B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AD58C9FE-B14D-43C4-A9F8-D76F9D9F4A69}"/>
              </a:ext>
            </a:extLst>
          </p:cNvPr>
          <p:cNvSpPr>
            <a:spLocks noGrp="1"/>
          </p:cNvSpPr>
          <p:nvPr>
            <p:ph type="body" sz="quarter" idx="16" hasCustomPrompt="1"/>
          </p:nvPr>
        </p:nvSpPr>
        <p:spPr>
          <a:xfrm>
            <a:off x="6096000" y="6318000"/>
            <a:ext cx="5114925" cy="252000"/>
          </a:xfrm>
        </p:spPr>
        <p:txBody>
          <a:bodyPr anchor="ctr"/>
          <a:lstStyle>
            <a:lvl1pPr algn="r">
              <a:defRPr sz="1200" b="0">
                <a:solidFill>
                  <a:schemeClr val="tx1"/>
                </a:solidFill>
              </a:defRPr>
            </a:lvl1pPr>
            <a:lvl2pPr algn="r">
              <a:defRPr/>
            </a:lvl2pPr>
            <a:lvl3pPr algn="r">
              <a:defRPr/>
            </a:lvl3pPr>
            <a:lvl4pPr algn="r">
              <a:defRPr/>
            </a:lvl4pPr>
            <a:lvl5pPr algn="r">
              <a:defRPr/>
            </a:lvl5pPr>
          </a:lstStyle>
          <a:p>
            <a:pPr lvl="0"/>
            <a:r>
              <a:rPr lang="en-US" dirty="0"/>
              <a:t>Running footer if required</a:t>
            </a:r>
          </a:p>
        </p:txBody>
      </p:sp>
      <p:pic>
        <p:nvPicPr>
          <p:cNvPr id="7" name="Picture 6">
            <a:extLst>
              <a:ext uri="{FF2B5EF4-FFF2-40B4-BE49-F238E27FC236}">
                <a16:creationId xmlns:a16="http://schemas.microsoft.com/office/drawing/2014/main" id="{BB16AD8D-6C3E-4419-B027-E1170377AF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11" name="TextBox 10">
            <a:extLst>
              <a:ext uri="{FF2B5EF4-FFF2-40B4-BE49-F238E27FC236}">
                <a16:creationId xmlns:a16="http://schemas.microsoft.com/office/drawing/2014/main" id="{8020A550-7274-4E2D-888D-BF35B8D3D662}"/>
              </a:ext>
            </a:extLst>
          </p:cNvPr>
          <p:cNvSpPr txBox="1">
            <a:spLocks/>
          </p:cNvSpPr>
          <p:nvPr userDrawn="1"/>
        </p:nvSpPr>
        <p:spPr>
          <a:xfrm>
            <a:off x="11410125" y="6320362"/>
            <a:ext cx="289874" cy="252000"/>
          </a:xfrm>
          <a:prstGeom prst="rect">
            <a:avLst/>
          </a:prstGeom>
        </p:spPr>
        <p:txBody>
          <a:bodyPr vert="horz" lIns="0" tIns="4572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sp>
        <p:nvSpPr>
          <p:cNvPr id="13" name="Text Placeholder 3">
            <a:extLst>
              <a:ext uri="{FF2B5EF4-FFF2-40B4-BE49-F238E27FC236}">
                <a16:creationId xmlns:a16="http://schemas.microsoft.com/office/drawing/2014/main" id="{A04BE7C6-207C-4A2E-8074-4516F20DCC62}"/>
              </a:ext>
            </a:extLst>
          </p:cNvPr>
          <p:cNvSpPr>
            <a:spLocks noGrp="1"/>
          </p:cNvSpPr>
          <p:nvPr>
            <p:ph type="body" sz="quarter" idx="17"/>
          </p:nvPr>
        </p:nvSpPr>
        <p:spPr>
          <a:xfrm>
            <a:off x="533400" y="1100138"/>
            <a:ext cx="11160125" cy="307777"/>
          </a:xfrm>
        </p:spPr>
        <p:txBody>
          <a:bodyPr>
            <a:spAutoFit/>
          </a:bodyPr>
          <a:lstStyle>
            <a:lvl1pPr>
              <a:defRPr b="0">
                <a:solidFill>
                  <a:schemeClr val="tx1"/>
                </a:solidFill>
              </a:defRPr>
            </a:lvl1pPr>
          </a:lstStyle>
          <a:p>
            <a:pPr lvl="0"/>
            <a:r>
              <a:rPr lang="en-US" dirty="0"/>
              <a:t>Click to edit Master text styles</a:t>
            </a:r>
            <a:endParaRPr lang="en-GB" dirty="0"/>
          </a:p>
        </p:txBody>
      </p:sp>
      <p:cxnSp>
        <p:nvCxnSpPr>
          <p:cNvPr id="14" name="Straight Connector 13">
            <a:extLst>
              <a:ext uri="{FF2B5EF4-FFF2-40B4-BE49-F238E27FC236}">
                <a16:creationId xmlns:a16="http://schemas.microsoft.com/office/drawing/2014/main" id="{F9641FD8-008A-465D-B6C8-F56BB243AA98}"/>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MSIPCMContentMarking" descr="{&quot;HashCode&quot;:-829928686,&quot;Placement&quot;:&quot;Footer&quot;,&quot;Top&quot;:519.343,&quot;Left&quot;:414.413544,&quot;SlideWidth&quot;:960,&quot;SlideHeight&quot;:540}">
            <a:extLst>
              <a:ext uri="{FF2B5EF4-FFF2-40B4-BE49-F238E27FC236}">
                <a16:creationId xmlns:a16="http://schemas.microsoft.com/office/drawing/2014/main" id="{6E373FA5-4677-4DFB-8013-CEE2D2012910}"/>
              </a:ext>
            </a:extLst>
          </p:cNvPr>
          <p:cNvSpPr txBox="1"/>
          <p:nvPr userDrawn="1"/>
        </p:nvSpPr>
        <p:spPr>
          <a:xfrm>
            <a:off x="5263052" y="6649884"/>
            <a:ext cx="1665897"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chemeClr val="tx1"/>
                </a:solidFill>
                <a:latin typeface="+mj-lt"/>
              </a:rPr>
              <a:t>Classification: Confidential</a:t>
            </a:r>
          </a:p>
        </p:txBody>
      </p:sp>
      <p:sp>
        <p:nvSpPr>
          <p:cNvPr id="17" name="Date Placeholder 6">
            <a:extLst>
              <a:ext uri="{FF2B5EF4-FFF2-40B4-BE49-F238E27FC236}">
                <a16:creationId xmlns:a16="http://schemas.microsoft.com/office/drawing/2014/main" id="{A3462CD8-37BF-4C4E-B664-D53E3212724F}"/>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tx1"/>
                </a:solidFill>
              </a:defRPr>
            </a:lvl1pPr>
          </a:lstStyle>
          <a:p>
            <a:r>
              <a:rPr lang="en-AU" dirty="0"/>
              <a:t>© Lloyd’s </a:t>
            </a:r>
            <a:fld id="{889A9F4B-2F1B-4EE8-AF38-D2002F0AF884}" type="datetimeyyyy">
              <a:rPr lang="en-US" smtClean="0"/>
              <a:t>2023</a:t>
            </a:fld>
            <a:endParaRPr lang="en-US" dirty="0"/>
          </a:p>
        </p:txBody>
      </p:sp>
    </p:spTree>
    <p:extLst>
      <p:ext uri="{BB962C8B-B14F-4D97-AF65-F5344CB8AC3E}">
        <p14:creationId xmlns:p14="http://schemas.microsoft.com/office/powerpoint/2010/main" val="1384653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43800" y="2685574"/>
            <a:ext cx="3704400" cy="1486853"/>
          </a:xfrm>
          <a:prstGeom prst="rect">
            <a:avLst/>
          </a:prstGeom>
        </p:spPr>
      </p:pic>
    </p:spTree>
    <p:extLst>
      <p:ext uri="{BB962C8B-B14F-4D97-AF65-F5344CB8AC3E}">
        <p14:creationId xmlns:p14="http://schemas.microsoft.com/office/powerpoint/2010/main" val="186542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Le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5556600" cy="380480"/>
          </a:xfrm>
        </p:spPr>
        <p:txBody>
          <a:bodyPr wrap="square"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dirty="0"/>
              <a:t>Click to edit Master subtitle style</a:t>
            </a:r>
            <a:endParaRPr lang="en-GB" noProof="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2193925"/>
            <a:ext cx="5562600"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vl7pPr marL="0" indent="0">
              <a:lnSpc>
                <a:spcPct val="100000"/>
              </a:lnSpc>
              <a:spcBef>
                <a:spcPts val="600"/>
              </a:spcBef>
              <a:buNone/>
              <a:defRPr sz="4000">
                <a:solidFill>
                  <a:schemeClr val="accent2"/>
                </a:solidFill>
              </a:defRPr>
            </a:lvl7pPr>
          </a:lstStyle>
          <a:p>
            <a:pPr lvl="0"/>
            <a:r>
              <a:rPr lang="en-US" dirty="0"/>
              <a:t>Click to edit Master text styles</a:t>
            </a:r>
          </a:p>
          <a:p>
            <a:pPr lvl="1"/>
            <a:r>
              <a:rPr lang="en-US" dirty="0"/>
              <a:t>Second level</a:t>
            </a:r>
          </a:p>
        </p:txBody>
      </p:sp>
      <p:sp>
        <p:nvSpPr>
          <p:cNvPr id="11" name="Date Placeholder 6">
            <a:extLst>
              <a:ext uri="{FF2B5EF4-FFF2-40B4-BE49-F238E27FC236}">
                <a16:creationId xmlns:a16="http://schemas.microsoft.com/office/drawing/2014/main" id="{804AD956-2D32-4523-AEAB-185A62855CDB}"/>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AB93D1AF-937D-4602-A8A5-E80C9AFDF702}" type="datetimeyyyy">
              <a:rPr lang="en-US" smtClean="0"/>
              <a:t>2023</a:t>
            </a:fld>
            <a:endParaRPr lang="en-US" dirty="0"/>
          </a:p>
        </p:txBody>
      </p:sp>
    </p:spTree>
    <p:extLst>
      <p:ext uri="{BB962C8B-B14F-4D97-AF65-F5344CB8AC3E}">
        <p14:creationId xmlns:p14="http://schemas.microsoft.com/office/powerpoint/2010/main" val="346294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ub-brand alternative 1">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5556600" cy="380480"/>
          </a:xfrm>
        </p:spPr>
        <p:txBody>
          <a:bodyPr wrap="square"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2193925"/>
            <a:ext cx="5562600"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vl7pPr marL="0" indent="0">
              <a:lnSpc>
                <a:spcPct val="100000"/>
              </a:lnSpc>
              <a:spcBef>
                <a:spcPts val="600"/>
              </a:spcBef>
              <a:buNone/>
              <a:defRPr sz="4000">
                <a:solidFill>
                  <a:schemeClr val="accent2"/>
                </a:solidFill>
              </a:defRPr>
            </a:lvl7p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BA0BA32A-749C-4763-B459-E23E5B70D20E}"/>
              </a:ext>
            </a:extLst>
          </p:cNvPr>
          <p:cNvPicPr>
            <a:picLocks noChangeAspect="1"/>
          </p:cNvPicPr>
          <p:nvPr userDrawn="1"/>
        </p:nvPicPr>
        <p:blipFill>
          <a:blip r:embed="rId3"/>
          <a:stretch>
            <a:fillRect/>
          </a:stretch>
        </p:blipFill>
        <p:spPr>
          <a:xfrm>
            <a:off x="9428830" y="3961345"/>
            <a:ext cx="2235200" cy="2376311"/>
          </a:xfrm>
          <a:prstGeom prst="rect">
            <a:avLst/>
          </a:prstGeom>
        </p:spPr>
      </p:pic>
      <p:sp>
        <p:nvSpPr>
          <p:cNvPr id="9" name="Date Placeholder 6">
            <a:extLst>
              <a:ext uri="{FF2B5EF4-FFF2-40B4-BE49-F238E27FC236}">
                <a16:creationId xmlns:a16="http://schemas.microsoft.com/office/drawing/2014/main" id="{BD02E703-3917-4BE1-B88E-BBB3919F88E7}"/>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1A37D52B-7195-4F97-8B93-CDEA49D5254F}" type="datetimeyyyy">
              <a:rPr lang="en-US" smtClean="0"/>
              <a:t>2023</a:t>
            </a:fld>
            <a:endParaRPr lang="en-US" dirty="0"/>
          </a:p>
        </p:txBody>
      </p:sp>
    </p:spTree>
    <p:extLst>
      <p:ext uri="{BB962C8B-B14F-4D97-AF65-F5344CB8AC3E}">
        <p14:creationId xmlns:p14="http://schemas.microsoft.com/office/powerpoint/2010/main" val="8666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brand alternative 2">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2CEE46-94F5-4BE8-8079-E0D4A00E5D74}"/>
              </a:ext>
            </a:extLst>
          </p:cNvPr>
          <p:cNvPicPr>
            <a:picLocks noChangeAspect="1"/>
          </p:cNvPicPr>
          <p:nvPr userDrawn="1"/>
        </p:nvPicPr>
        <p:blipFill>
          <a:blip r:embed="rId2"/>
          <a:stretch>
            <a:fillRect/>
          </a:stretch>
        </p:blipFill>
        <p:spPr>
          <a:xfrm>
            <a:off x="8503920" y="5382546"/>
            <a:ext cx="3193431" cy="909802"/>
          </a:xfrm>
          <a:prstGeom prst="rect">
            <a:avLst/>
          </a:prstGeom>
        </p:spPr>
      </p:pic>
      <p:grpSp>
        <p:nvGrpSpPr>
          <p:cNvPr id="12" name="Group 11">
            <a:extLst>
              <a:ext uri="{FF2B5EF4-FFF2-40B4-BE49-F238E27FC236}">
                <a16:creationId xmlns:a16="http://schemas.microsoft.com/office/drawing/2014/main" id="{1C9EC5D0-8330-49D5-A266-DF59406AA622}"/>
              </a:ext>
            </a:extLst>
          </p:cNvPr>
          <p:cNvGrpSpPr/>
          <p:nvPr userDrawn="1"/>
        </p:nvGrpSpPr>
        <p:grpSpPr>
          <a:xfrm>
            <a:off x="6396834" y="0"/>
            <a:ext cx="5792210" cy="3262126"/>
            <a:chOff x="6396834" y="0"/>
            <a:chExt cx="5792210" cy="3262126"/>
          </a:xfrm>
        </p:grpSpPr>
        <p:sp>
          <p:nvSpPr>
            <p:cNvPr id="14" name="Freeform 5">
              <a:extLst>
                <a:ext uri="{FF2B5EF4-FFF2-40B4-BE49-F238E27FC236}">
                  <a16:creationId xmlns:a16="http://schemas.microsoft.com/office/drawing/2014/main" id="{6642703D-11A6-4C72-8600-317F80D9EAE6}"/>
                </a:ext>
              </a:extLst>
            </p:cNvPr>
            <p:cNvSpPr/>
            <p:nvPr/>
          </p:nvSpPr>
          <p:spPr>
            <a:xfrm>
              <a:off x="6396834" y="0"/>
              <a:ext cx="853980" cy="1892102"/>
            </a:xfrm>
            <a:custGeom>
              <a:avLst/>
              <a:gdLst>
                <a:gd name="connsiteX0" fmla="*/ 0 w 853980"/>
                <a:gd name="connsiteY0" fmla="*/ 0 h 1892102"/>
                <a:gd name="connsiteX1" fmla="*/ 0 w 853980"/>
                <a:gd name="connsiteY1" fmla="*/ 298054 h 1892102"/>
                <a:gd name="connsiteX2" fmla="*/ 155966 w 853980"/>
                <a:gd name="connsiteY2" fmla="*/ 454020 h 1892102"/>
                <a:gd name="connsiteX3" fmla="*/ 693550 w 853980"/>
                <a:gd name="connsiteY3" fmla="*/ 454020 h 1892102"/>
                <a:gd name="connsiteX4" fmla="*/ 853980 w 853980"/>
                <a:gd name="connsiteY4" fmla="*/ 614451 h 1892102"/>
                <a:gd name="connsiteX5" fmla="*/ 853980 w 853980"/>
                <a:gd name="connsiteY5" fmla="*/ 1892103 h 189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980" h="1892102">
                  <a:moveTo>
                    <a:pt x="0" y="0"/>
                  </a:moveTo>
                  <a:lnTo>
                    <a:pt x="0" y="298054"/>
                  </a:lnTo>
                  <a:cubicBezTo>
                    <a:pt x="0" y="384213"/>
                    <a:pt x="69807" y="454020"/>
                    <a:pt x="155966" y="454020"/>
                  </a:cubicBezTo>
                  <a:lnTo>
                    <a:pt x="693550" y="454020"/>
                  </a:lnTo>
                  <a:cubicBezTo>
                    <a:pt x="782182" y="454020"/>
                    <a:pt x="853980" y="525879"/>
                    <a:pt x="853980" y="614451"/>
                  </a:cubicBezTo>
                  <a:lnTo>
                    <a:pt x="853980" y="1892103"/>
                  </a:lnTo>
                </a:path>
              </a:pathLst>
            </a:custGeom>
            <a:noFill/>
            <a:ln w="30204" cap="flat">
              <a:solidFill>
                <a:srgbClr val="5CC8B6"/>
              </a:solidFill>
              <a:prstDash val="solid"/>
              <a:miter/>
            </a:ln>
          </p:spPr>
          <p:txBody>
            <a:bodyPr rtlCol="0" anchor="ctr"/>
            <a:lstStyle/>
            <a:p>
              <a:endParaRPr lang="en-US" dirty="0"/>
            </a:p>
          </p:txBody>
        </p:sp>
        <p:sp>
          <p:nvSpPr>
            <p:cNvPr id="15" name="Freeform 9">
              <a:extLst>
                <a:ext uri="{FF2B5EF4-FFF2-40B4-BE49-F238E27FC236}">
                  <a16:creationId xmlns:a16="http://schemas.microsoft.com/office/drawing/2014/main" id="{68127DA8-8915-416C-ABD7-A4198BC7C290}"/>
                </a:ext>
              </a:extLst>
            </p:cNvPr>
            <p:cNvSpPr/>
            <p:nvPr/>
          </p:nvSpPr>
          <p:spPr>
            <a:xfrm>
              <a:off x="7187342" y="1828569"/>
              <a:ext cx="127065" cy="127065"/>
            </a:xfrm>
            <a:custGeom>
              <a:avLst/>
              <a:gdLst>
                <a:gd name="connsiteX0" fmla="*/ 0 w 127065"/>
                <a:gd name="connsiteY0" fmla="*/ 63533 h 127065"/>
                <a:gd name="connsiteX1" fmla="*/ 63533 w 127065"/>
                <a:gd name="connsiteY1" fmla="*/ 127065 h 127065"/>
                <a:gd name="connsiteX2" fmla="*/ 127065 w 127065"/>
                <a:gd name="connsiteY2" fmla="*/ 63533 h 127065"/>
                <a:gd name="connsiteX3" fmla="*/ 63533 w 127065"/>
                <a:gd name="connsiteY3" fmla="*/ 0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98648"/>
                    <a:pt x="28418" y="127065"/>
                    <a:pt x="63533" y="127065"/>
                  </a:cubicBezTo>
                  <a:cubicBezTo>
                    <a:pt x="98587" y="127065"/>
                    <a:pt x="127065" y="98648"/>
                    <a:pt x="127065" y="63533"/>
                  </a:cubicBezTo>
                  <a:cubicBezTo>
                    <a:pt x="127065" y="28478"/>
                    <a:pt x="98647" y="0"/>
                    <a:pt x="63533" y="0"/>
                  </a:cubicBezTo>
                  <a:cubicBezTo>
                    <a:pt x="28418" y="0"/>
                    <a:pt x="0" y="28418"/>
                    <a:pt x="0" y="63533"/>
                  </a:cubicBezTo>
                </a:path>
              </a:pathLst>
            </a:custGeom>
            <a:solidFill>
              <a:srgbClr val="5CC8B6"/>
            </a:solidFill>
            <a:ln w="6033" cap="flat">
              <a:noFill/>
              <a:prstDash val="solid"/>
              <a:miter/>
            </a:ln>
          </p:spPr>
          <p:txBody>
            <a:bodyPr rtlCol="0" anchor="ctr"/>
            <a:lstStyle/>
            <a:p>
              <a:endParaRPr lang="en-US" dirty="0"/>
            </a:p>
          </p:txBody>
        </p:sp>
        <p:sp>
          <p:nvSpPr>
            <p:cNvPr id="16" name="Freeform 11">
              <a:extLst>
                <a:ext uri="{FF2B5EF4-FFF2-40B4-BE49-F238E27FC236}">
                  <a16:creationId xmlns:a16="http://schemas.microsoft.com/office/drawing/2014/main" id="{8844CF95-0ADA-4681-B8EE-98FC0BB025E3}"/>
                </a:ext>
              </a:extLst>
            </p:cNvPr>
            <p:cNvSpPr/>
            <p:nvPr/>
          </p:nvSpPr>
          <p:spPr>
            <a:xfrm>
              <a:off x="8626510" y="242063"/>
              <a:ext cx="584886" cy="704530"/>
            </a:xfrm>
            <a:custGeom>
              <a:avLst/>
              <a:gdLst>
                <a:gd name="connsiteX0" fmla="*/ 0 w 584886"/>
                <a:gd name="connsiteY0" fmla="*/ 704531 h 704530"/>
                <a:gd name="connsiteX1" fmla="*/ 0 w 584886"/>
                <a:gd name="connsiteY1" fmla="*/ 153673 h 704530"/>
                <a:gd name="connsiteX2" fmla="*/ 153673 w 584886"/>
                <a:gd name="connsiteY2" fmla="*/ 0 h 704530"/>
                <a:gd name="connsiteX3" fmla="*/ 584886 w 584886"/>
                <a:gd name="connsiteY3" fmla="*/ 0 h 704530"/>
              </a:gdLst>
              <a:ahLst/>
              <a:cxnLst>
                <a:cxn ang="0">
                  <a:pos x="connsiteX0" y="connsiteY0"/>
                </a:cxn>
                <a:cxn ang="0">
                  <a:pos x="connsiteX1" y="connsiteY1"/>
                </a:cxn>
                <a:cxn ang="0">
                  <a:pos x="connsiteX2" y="connsiteY2"/>
                </a:cxn>
                <a:cxn ang="0">
                  <a:pos x="connsiteX3" y="connsiteY3"/>
                </a:cxn>
              </a:cxnLst>
              <a:rect l="l" t="t" r="r" b="b"/>
              <a:pathLst>
                <a:path w="584886" h="704530">
                  <a:moveTo>
                    <a:pt x="0" y="704531"/>
                  </a:moveTo>
                  <a:lnTo>
                    <a:pt x="0" y="153673"/>
                  </a:lnTo>
                  <a:cubicBezTo>
                    <a:pt x="0" y="68842"/>
                    <a:pt x="68782" y="0"/>
                    <a:pt x="153673" y="0"/>
                  </a:cubicBezTo>
                  <a:lnTo>
                    <a:pt x="584886" y="0"/>
                  </a:lnTo>
                </a:path>
              </a:pathLst>
            </a:custGeom>
            <a:noFill/>
            <a:ln w="30204" cap="flat">
              <a:solidFill>
                <a:srgbClr val="5CC8B6"/>
              </a:solidFill>
              <a:prstDash val="solid"/>
              <a:miter/>
            </a:ln>
          </p:spPr>
          <p:txBody>
            <a:bodyPr rtlCol="0" anchor="ctr"/>
            <a:lstStyle/>
            <a:p>
              <a:endParaRPr lang="en-US" dirty="0"/>
            </a:p>
          </p:txBody>
        </p:sp>
        <p:sp>
          <p:nvSpPr>
            <p:cNvPr id="17" name="Freeform 13">
              <a:extLst>
                <a:ext uri="{FF2B5EF4-FFF2-40B4-BE49-F238E27FC236}">
                  <a16:creationId xmlns:a16="http://schemas.microsoft.com/office/drawing/2014/main" id="{C4769404-A066-4F70-A125-7701FEB88430}"/>
                </a:ext>
              </a:extLst>
            </p:cNvPr>
            <p:cNvSpPr/>
            <p:nvPr/>
          </p:nvSpPr>
          <p:spPr>
            <a:xfrm>
              <a:off x="9198244" y="17859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7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18" name="Freeform 14">
              <a:extLst>
                <a:ext uri="{FF2B5EF4-FFF2-40B4-BE49-F238E27FC236}">
                  <a16:creationId xmlns:a16="http://schemas.microsoft.com/office/drawing/2014/main" id="{32830EF2-72E4-4A3B-94BA-A06DF46EB3D5}"/>
                </a:ext>
              </a:extLst>
            </p:cNvPr>
            <p:cNvSpPr/>
            <p:nvPr/>
          </p:nvSpPr>
          <p:spPr>
            <a:xfrm>
              <a:off x="8562977" y="88306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19" name="Freeform 15">
              <a:extLst>
                <a:ext uri="{FF2B5EF4-FFF2-40B4-BE49-F238E27FC236}">
                  <a16:creationId xmlns:a16="http://schemas.microsoft.com/office/drawing/2014/main" id="{C8E80F96-12C3-4D2A-AD7F-B1905CA084FB}"/>
                </a:ext>
              </a:extLst>
            </p:cNvPr>
            <p:cNvSpPr/>
            <p:nvPr/>
          </p:nvSpPr>
          <p:spPr>
            <a:xfrm>
              <a:off x="7451186" y="16205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0" name="Freeform 16">
              <a:extLst>
                <a:ext uri="{FF2B5EF4-FFF2-40B4-BE49-F238E27FC236}">
                  <a16:creationId xmlns:a16="http://schemas.microsoft.com/office/drawing/2014/main" id="{6C9AB087-32D5-4B8A-99EB-773F0D95E739}"/>
                </a:ext>
              </a:extLst>
            </p:cNvPr>
            <p:cNvSpPr/>
            <p:nvPr/>
          </p:nvSpPr>
          <p:spPr>
            <a:xfrm>
              <a:off x="6622788" y="16205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1" name="Freeform 17">
              <a:extLst>
                <a:ext uri="{FF2B5EF4-FFF2-40B4-BE49-F238E27FC236}">
                  <a16:creationId xmlns:a16="http://schemas.microsoft.com/office/drawing/2014/main" id="{18251422-E6B3-4CD8-895A-13DD9DD5922E}"/>
                </a:ext>
              </a:extLst>
            </p:cNvPr>
            <p:cNvSpPr/>
            <p:nvPr/>
          </p:nvSpPr>
          <p:spPr>
            <a:xfrm>
              <a:off x="6686321" y="225592"/>
              <a:ext cx="828398" cy="6033"/>
            </a:xfrm>
            <a:custGeom>
              <a:avLst/>
              <a:gdLst>
                <a:gd name="connsiteX0" fmla="*/ 0 w 828398"/>
                <a:gd name="connsiteY0" fmla="*/ 0 h 6033"/>
                <a:gd name="connsiteX1" fmla="*/ 828398 w 828398"/>
                <a:gd name="connsiteY1" fmla="*/ 0 h 6033"/>
              </a:gdLst>
              <a:ahLst/>
              <a:cxnLst>
                <a:cxn ang="0">
                  <a:pos x="connsiteX0" y="connsiteY0"/>
                </a:cxn>
                <a:cxn ang="0">
                  <a:pos x="connsiteX1" y="connsiteY1"/>
                </a:cxn>
              </a:cxnLst>
              <a:rect l="l" t="t" r="r" b="b"/>
              <a:pathLst>
                <a:path w="828398" h="6033">
                  <a:moveTo>
                    <a:pt x="0" y="0"/>
                  </a:moveTo>
                  <a:lnTo>
                    <a:pt x="828398" y="0"/>
                  </a:lnTo>
                </a:path>
              </a:pathLst>
            </a:custGeom>
            <a:ln w="30204" cap="flat">
              <a:solidFill>
                <a:srgbClr val="5CC8B6"/>
              </a:solidFill>
              <a:prstDash val="solid"/>
              <a:miter/>
            </a:ln>
          </p:spPr>
          <p:txBody>
            <a:bodyPr rtlCol="0" anchor="ctr"/>
            <a:lstStyle/>
            <a:p>
              <a:endParaRPr lang="en-US" dirty="0"/>
            </a:p>
          </p:txBody>
        </p:sp>
        <p:sp>
          <p:nvSpPr>
            <p:cNvPr id="22" name="Freeform 18">
              <a:extLst>
                <a:ext uri="{FF2B5EF4-FFF2-40B4-BE49-F238E27FC236}">
                  <a16:creationId xmlns:a16="http://schemas.microsoft.com/office/drawing/2014/main" id="{766518B0-B6E1-4829-8251-4787939E70DC}"/>
                </a:ext>
              </a:extLst>
            </p:cNvPr>
            <p:cNvSpPr/>
            <p:nvPr/>
          </p:nvSpPr>
          <p:spPr>
            <a:xfrm>
              <a:off x="8587292" y="2081674"/>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587"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23" name="Freeform 19">
              <a:extLst>
                <a:ext uri="{FF2B5EF4-FFF2-40B4-BE49-F238E27FC236}">
                  <a16:creationId xmlns:a16="http://schemas.microsoft.com/office/drawing/2014/main" id="{7AC92282-ACA6-43CF-B6AB-7B33F275276F}"/>
                </a:ext>
              </a:extLst>
            </p:cNvPr>
            <p:cNvSpPr/>
            <p:nvPr/>
          </p:nvSpPr>
          <p:spPr>
            <a:xfrm>
              <a:off x="7598042" y="2081674"/>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24" name="Freeform 20">
              <a:extLst>
                <a:ext uri="{FF2B5EF4-FFF2-40B4-BE49-F238E27FC236}">
                  <a16:creationId xmlns:a16="http://schemas.microsoft.com/office/drawing/2014/main" id="{02432A05-41CE-4A7F-90C3-CCFF1582F999}"/>
                </a:ext>
              </a:extLst>
            </p:cNvPr>
            <p:cNvSpPr/>
            <p:nvPr/>
          </p:nvSpPr>
          <p:spPr>
            <a:xfrm>
              <a:off x="7661514" y="2145207"/>
              <a:ext cx="989311" cy="6033"/>
            </a:xfrm>
            <a:custGeom>
              <a:avLst/>
              <a:gdLst>
                <a:gd name="connsiteX0" fmla="*/ 0 w 989311"/>
                <a:gd name="connsiteY0" fmla="*/ 0 h 6033"/>
                <a:gd name="connsiteX1" fmla="*/ 989311 w 989311"/>
                <a:gd name="connsiteY1" fmla="*/ 0 h 6033"/>
              </a:gdLst>
              <a:ahLst/>
              <a:cxnLst>
                <a:cxn ang="0">
                  <a:pos x="connsiteX0" y="connsiteY0"/>
                </a:cxn>
                <a:cxn ang="0">
                  <a:pos x="connsiteX1" y="connsiteY1"/>
                </a:cxn>
              </a:cxnLst>
              <a:rect l="l" t="t" r="r" b="b"/>
              <a:pathLst>
                <a:path w="989311" h="6033">
                  <a:moveTo>
                    <a:pt x="0" y="0"/>
                  </a:moveTo>
                  <a:lnTo>
                    <a:pt x="989311" y="0"/>
                  </a:lnTo>
                </a:path>
              </a:pathLst>
            </a:custGeom>
            <a:ln w="30204" cap="flat">
              <a:solidFill>
                <a:srgbClr val="5CC8B6"/>
              </a:solidFill>
              <a:prstDash val="solid"/>
              <a:miter/>
            </a:ln>
          </p:spPr>
          <p:txBody>
            <a:bodyPr rtlCol="0" anchor="ctr"/>
            <a:lstStyle/>
            <a:p>
              <a:endParaRPr lang="en-US" dirty="0"/>
            </a:p>
          </p:txBody>
        </p:sp>
        <p:sp>
          <p:nvSpPr>
            <p:cNvPr id="25" name="Freeform 21">
              <a:extLst>
                <a:ext uri="{FF2B5EF4-FFF2-40B4-BE49-F238E27FC236}">
                  <a16:creationId xmlns:a16="http://schemas.microsoft.com/office/drawing/2014/main" id="{656C2BDE-A6A7-4CF1-947C-7EBD162B870F}"/>
                </a:ext>
              </a:extLst>
            </p:cNvPr>
            <p:cNvSpPr/>
            <p:nvPr/>
          </p:nvSpPr>
          <p:spPr>
            <a:xfrm>
              <a:off x="11706305" y="1534678"/>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7"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6" name="Freeform 22">
              <a:extLst>
                <a:ext uri="{FF2B5EF4-FFF2-40B4-BE49-F238E27FC236}">
                  <a16:creationId xmlns:a16="http://schemas.microsoft.com/office/drawing/2014/main" id="{860DB272-2D71-4F9E-A6DC-D33724500B3B}"/>
                </a:ext>
              </a:extLst>
            </p:cNvPr>
            <p:cNvSpPr/>
            <p:nvPr/>
          </p:nvSpPr>
          <p:spPr>
            <a:xfrm>
              <a:off x="11361008" y="2382987"/>
              <a:ext cx="127065" cy="127065"/>
            </a:xfrm>
            <a:custGeom>
              <a:avLst/>
              <a:gdLst>
                <a:gd name="connsiteX0" fmla="*/ 0 w 127065"/>
                <a:gd name="connsiteY0" fmla="*/ 63533 h 127065"/>
                <a:gd name="connsiteX1" fmla="*/ 63532 w 127065"/>
                <a:gd name="connsiteY1" fmla="*/ 0 h 127065"/>
                <a:gd name="connsiteX2" fmla="*/ 127065 w 127065"/>
                <a:gd name="connsiteY2" fmla="*/ 63533 h 127065"/>
                <a:gd name="connsiteX3" fmla="*/ 63532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7" y="0"/>
                    <a:pt x="63532" y="0"/>
                  </a:cubicBezTo>
                  <a:cubicBezTo>
                    <a:pt x="98587" y="0"/>
                    <a:pt x="127065" y="28418"/>
                    <a:pt x="127065" y="63533"/>
                  </a:cubicBezTo>
                  <a:cubicBezTo>
                    <a:pt x="127065" y="98648"/>
                    <a:pt x="98647" y="127065"/>
                    <a:pt x="63532" y="127065"/>
                  </a:cubicBezTo>
                  <a:cubicBezTo>
                    <a:pt x="28417"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7" name="Freeform 23">
              <a:extLst>
                <a:ext uri="{FF2B5EF4-FFF2-40B4-BE49-F238E27FC236}">
                  <a16:creationId xmlns:a16="http://schemas.microsoft.com/office/drawing/2014/main" id="{70BE8FC8-9B0E-4BA2-B407-9778B008BE14}"/>
                </a:ext>
              </a:extLst>
            </p:cNvPr>
            <p:cNvSpPr/>
            <p:nvPr/>
          </p:nvSpPr>
          <p:spPr>
            <a:xfrm>
              <a:off x="10667459" y="1534678"/>
              <a:ext cx="127065" cy="127065"/>
            </a:xfrm>
            <a:custGeom>
              <a:avLst/>
              <a:gdLst>
                <a:gd name="connsiteX0" fmla="*/ 0 w 127065"/>
                <a:gd name="connsiteY0" fmla="*/ 63533 h 127065"/>
                <a:gd name="connsiteX1" fmla="*/ 63532 w 127065"/>
                <a:gd name="connsiteY1" fmla="*/ 0 h 127065"/>
                <a:gd name="connsiteX2" fmla="*/ 127065 w 127065"/>
                <a:gd name="connsiteY2" fmla="*/ 63533 h 127065"/>
                <a:gd name="connsiteX3" fmla="*/ 63532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2" y="0"/>
                  </a:cubicBezTo>
                  <a:cubicBezTo>
                    <a:pt x="98587" y="0"/>
                    <a:pt x="127065" y="28418"/>
                    <a:pt x="127065" y="63533"/>
                  </a:cubicBezTo>
                  <a:cubicBezTo>
                    <a:pt x="127065" y="98648"/>
                    <a:pt x="98647" y="127065"/>
                    <a:pt x="63532" y="127065"/>
                  </a:cubicBezTo>
                  <a:cubicBezTo>
                    <a:pt x="2841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28" name="Freeform 24">
              <a:extLst>
                <a:ext uri="{FF2B5EF4-FFF2-40B4-BE49-F238E27FC236}">
                  <a16:creationId xmlns:a16="http://schemas.microsoft.com/office/drawing/2014/main" id="{64F4D348-847A-4C2F-AB56-B3585580ACE7}"/>
                </a:ext>
              </a:extLst>
            </p:cNvPr>
            <p:cNvSpPr/>
            <p:nvPr/>
          </p:nvSpPr>
          <p:spPr>
            <a:xfrm>
              <a:off x="10730991" y="1598211"/>
              <a:ext cx="693489" cy="848308"/>
            </a:xfrm>
            <a:custGeom>
              <a:avLst/>
              <a:gdLst>
                <a:gd name="connsiteX0" fmla="*/ 0 w 693489"/>
                <a:gd name="connsiteY0" fmla="*/ 0 h 848308"/>
                <a:gd name="connsiteX1" fmla="*/ 541264 w 693489"/>
                <a:gd name="connsiteY1" fmla="*/ 0 h 848308"/>
                <a:gd name="connsiteX2" fmla="*/ 693489 w 693489"/>
                <a:gd name="connsiteY2" fmla="*/ 152225 h 848308"/>
                <a:gd name="connsiteX3" fmla="*/ 693489 w 693489"/>
                <a:gd name="connsiteY3" fmla="*/ 848309 h 848308"/>
              </a:gdLst>
              <a:ahLst/>
              <a:cxnLst>
                <a:cxn ang="0">
                  <a:pos x="connsiteX0" y="connsiteY0"/>
                </a:cxn>
                <a:cxn ang="0">
                  <a:pos x="connsiteX1" y="connsiteY1"/>
                </a:cxn>
                <a:cxn ang="0">
                  <a:pos x="connsiteX2" y="connsiteY2"/>
                </a:cxn>
                <a:cxn ang="0">
                  <a:pos x="connsiteX3" y="connsiteY3"/>
                </a:cxn>
              </a:cxnLst>
              <a:rect l="l" t="t" r="r" b="b"/>
              <a:pathLst>
                <a:path w="693489" h="848308">
                  <a:moveTo>
                    <a:pt x="0" y="0"/>
                  </a:moveTo>
                  <a:lnTo>
                    <a:pt x="541264" y="0"/>
                  </a:lnTo>
                  <a:cubicBezTo>
                    <a:pt x="625311" y="0"/>
                    <a:pt x="693489" y="68178"/>
                    <a:pt x="693489" y="152225"/>
                  </a:cubicBezTo>
                  <a:lnTo>
                    <a:pt x="693489" y="848309"/>
                  </a:lnTo>
                </a:path>
              </a:pathLst>
            </a:custGeom>
            <a:noFill/>
            <a:ln w="30204" cap="flat">
              <a:solidFill>
                <a:srgbClr val="5CC8B6"/>
              </a:solidFill>
              <a:prstDash val="solid"/>
              <a:miter/>
            </a:ln>
          </p:spPr>
          <p:txBody>
            <a:bodyPr rtlCol="0" anchor="ctr"/>
            <a:lstStyle/>
            <a:p>
              <a:endParaRPr lang="en-US" dirty="0"/>
            </a:p>
          </p:txBody>
        </p:sp>
        <p:sp>
          <p:nvSpPr>
            <p:cNvPr id="29" name="Freeform 25">
              <a:extLst>
                <a:ext uri="{FF2B5EF4-FFF2-40B4-BE49-F238E27FC236}">
                  <a16:creationId xmlns:a16="http://schemas.microsoft.com/office/drawing/2014/main" id="{346293F0-CF47-4E2F-B4D8-0B19C7CCC26A}"/>
                </a:ext>
              </a:extLst>
            </p:cNvPr>
            <p:cNvSpPr/>
            <p:nvPr/>
          </p:nvSpPr>
          <p:spPr>
            <a:xfrm>
              <a:off x="10147734" y="810780"/>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30" name="Freeform 26">
              <a:extLst>
                <a:ext uri="{FF2B5EF4-FFF2-40B4-BE49-F238E27FC236}">
                  <a16:creationId xmlns:a16="http://schemas.microsoft.com/office/drawing/2014/main" id="{D3EF9EFC-1449-4B51-9F68-5F37D2A40606}"/>
                </a:ext>
              </a:extLst>
            </p:cNvPr>
            <p:cNvSpPr/>
            <p:nvPr/>
          </p:nvSpPr>
          <p:spPr>
            <a:xfrm>
              <a:off x="10147734" y="1471206"/>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78"/>
                    <a:pt x="127065" y="63533"/>
                  </a:cubicBezTo>
                  <a:cubicBezTo>
                    <a:pt x="127065" y="98648"/>
                    <a:pt x="98648" y="127065"/>
                    <a:pt x="63533" y="127065"/>
                  </a:cubicBezTo>
                  <a:cubicBezTo>
                    <a:pt x="28418" y="12700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31" name="Freeform 27">
              <a:extLst>
                <a:ext uri="{FF2B5EF4-FFF2-40B4-BE49-F238E27FC236}">
                  <a16:creationId xmlns:a16="http://schemas.microsoft.com/office/drawing/2014/main" id="{980A8B3C-C2D3-4F0A-B671-B4EAF8A99C79}"/>
                </a:ext>
              </a:extLst>
            </p:cNvPr>
            <p:cNvSpPr/>
            <p:nvPr/>
          </p:nvSpPr>
          <p:spPr>
            <a:xfrm>
              <a:off x="7383792" y="1061109"/>
              <a:ext cx="127065" cy="127065"/>
            </a:xfrm>
            <a:custGeom>
              <a:avLst/>
              <a:gdLst>
                <a:gd name="connsiteX0" fmla="*/ 63533 w 127065"/>
                <a:gd name="connsiteY0" fmla="*/ 0 h 127065"/>
                <a:gd name="connsiteX1" fmla="*/ 127065 w 127065"/>
                <a:gd name="connsiteY1" fmla="*/ 63533 h 127065"/>
                <a:gd name="connsiteX2" fmla="*/ 63533 w 127065"/>
                <a:gd name="connsiteY2" fmla="*/ 127065 h 127065"/>
                <a:gd name="connsiteX3" fmla="*/ 0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98587" y="0"/>
                    <a:pt x="127065" y="28478"/>
                    <a:pt x="127065" y="63533"/>
                  </a:cubicBezTo>
                  <a:cubicBezTo>
                    <a:pt x="127065" y="98587"/>
                    <a:pt x="98647" y="127065"/>
                    <a:pt x="63533" y="127065"/>
                  </a:cubicBezTo>
                  <a:cubicBezTo>
                    <a:pt x="28418" y="127065"/>
                    <a:pt x="0" y="98648"/>
                    <a:pt x="0" y="63533"/>
                  </a:cubicBezTo>
                  <a:cubicBezTo>
                    <a:pt x="0" y="28418"/>
                    <a:pt x="28418" y="0"/>
                    <a:pt x="63533" y="0"/>
                  </a:cubicBezTo>
                </a:path>
              </a:pathLst>
            </a:custGeom>
            <a:solidFill>
              <a:srgbClr val="5CC8B6"/>
            </a:solidFill>
            <a:ln w="6033" cap="flat">
              <a:noFill/>
              <a:prstDash val="solid"/>
              <a:miter/>
            </a:ln>
          </p:spPr>
          <p:txBody>
            <a:bodyPr rtlCol="0" anchor="ctr"/>
            <a:lstStyle/>
            <a:p>
              <a:endParaRPr lang="en-US" dirty="0"/>
            </a:p>
          </p:txBody>
        </p:sp>
        <p:sp>
          <p:nvSpPr>
            <p:cNvPr id="32" name="Freeform 28">
              <a:extLst>
                <a:ext uri="{FF2B5EF4-FFF2-40B4-BE49-F238E27FC236}">
                  <a16:creationId xmlns:a16="http://schemas.microsoft.com/office/drawing/2014/main" id="{54114969-8CC7-4E70-847E-58F1BD4D9014}"/>
                </a:ext>
              </a:extLst>
            </p:cNvPr>
            <p:cNvSpPr/>
            <p:nvPr/>
          </p:nvSpPr>
          <p:spPr>
            <a:xfrm>
              <a:off x="11895454" y="2804185"/>
              <a:ext cx="127065" cy="127065"/>
            </a:xfrm>
            <a:custGeom>
              <a:avLst/>
              <a:gdLst>
                <a:gd name="connsiteX0" fmla="*/ 63533 w 127065"/>
                <a:gd name="connsiteY0" fmla="*/ 0 h 127065"/>
                <a:gd name="connsiteX1" fmla="*/ 0 w 127065"/>
                <a:gd name="connsiteY1" fmla="*/ 63533 h 127065"/>
                <a:gd name="connsiteX2" fmla="*/ 63533 w 127065"/>
                <a:gd name="connsiteY2" fmla="*/ 127065 h 127065"/>
                <a:gd name="connsiteX3" fmla="*/ 127065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28418" y="0"/>
                    <a:pt x="0" y="28418"/>
                    <a:pt x="0" y="63533"/>
                  </a:cubicBezTo>
                  <a:cubicBezTo>
                    <a:pt x="0" y="98587"/>
                    <a:pt x="28418" y="127065"/>
                    <a:pt x="63533" y="127065"/>
                  </a:cubicBezTo>
                  <a:cubicBezTo>
                    <a:pt x="98587" y="127065"/>
                    <a:pt x="127065" y="98648"/>
                    <a:pt x="127065" y="63533"/>
                  </a:cubicBezTo>
                  <a:cubicBezTo>
                    <a:pt x="127065" y="28418"/>
                    <a:pt x="98587" y="0"/>
                    <a:pt x="63533" y="0"/>
                  </a:cubicBezTo>
                </a:path>
              </a:pathLst>
            </a:custGeom>
            <a:solidFill>
              <a:srgbClr val="5CC8B6"/>
            </a:solidFill>
            <a:ln w="6033" cap="flat">
              <a:noFill/>
              <a:prstDash val="solid"/>
              <a:miter/>
            </a:ln>
          </p:spPr>
          <p:txBody>
            <a:bodyPr rtlCol="0" anchor="ctr"/>
            <a:lstStyle/>
            <a:p>
              <a:endParaRPr lang="en-US" dirty="0"/>
            </a:p>
          </p:txBody>
        </p:sp>
        <p:sp>
          <p:nvSpPr>
            <p:cNvPr id="33" name="Freeform 29">
              <a:extLst>
                <a:ext uri="{FF2B5EF4-FFF2-40B4-BE49-F238E27FC236}">
                  <a16:creationId xmlns:a16="http://schemas.microsoft.com/office/drawing/2014/main" id="{C5C3AD55-CE60-495F-9496-A9A0F83DEDCD}"/>
                </a:ext>
              </a:extLst>
            </p:cNvPr>
            <p:cNvSpPr/>
            <p:nvPr/>
          </p:nvSpPr>
          <p:spPr>
            <a:xfrm>
              <a:off x="8305589" y="703927"/>
              <a:ext cx="127065" cy="127065"/>
            </a:xfrm>
            <a:custGeom>
              <a:avLst/>
              <a:gdLst>
                <a:gd name="connsiteX0" fmla="*/ 63533 w 127065"/>
                <a:gd name="connsiteY0" fmla="*/ 0 h 127065"/>
                <a:gd name="connsiteX1" fmla="*/ 127065 w 127065"/>
                <a:gd name="connsiteY1" fmla="*/ 63533 h 127065"/>
                <a:gd name="connsiteX2" fmla="*/ 63533 w 127065"/>
                <a:gd name="connsiteY2" fmla="*/ 127065 h 127065"/>
                <a:gd name="connsiteX3" fmla="*/ 0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98587" y="0"/>
                    <a:pt x="127065" y="28418"/>
                    <a:pt x="127065" y="63533"/>
                  </a:cubicBezTo>
                  <a:cubicBezTo>
                    <a:pt x="127065" y="98587"/>
                    <a:pt x="98648" y="127065"/>
                    <a:pt x="63533" y="127065"/>
                  </a:cubicBezTo>
                  <a:cubicBezTo>
                    <a:pt x="28418" y="127065"/>
                    <a:pt x="0" y="98587"/>
                    <a:pt x="0" y="63533"/>
                  </a:cubicBezTo>
                  <a:cubicBezTo>
                    <a:pt x="0" y="28418"/>
                    <a:pt x="28478" y="0"/>
                    <a:pt x="63533" y="0"/>
                  </a:cubicBezTo>
                </a:path>
              </a:pathLst>
            </a:custGeom>
            <a:solidFill>
              <a:srgbClr val="5CC8B6"/>
            </a:solidFill>
            <a:ln w="6033" cap="flat">
              <a:noFill/>
              <a:prstDash val="solid"/>
              <a:miter/>
            </a:ln>
          </p:spPr>
          <p:txBody>
            <a:bodyPr rtlCol="0" anchor="ctr"/>
            <a:lstStyle/>
            <a:p>
              <a:endParaRPr lang="en-US" dirty="0"/>
            </a:p>
          </p:txBody>
        </p:sp>
        <p:sp>
          <p:nvSpPr>
            <p:cNvPr id="34" name="Freeform 30">
              <a:extLst>
                <a:ext uri="{FF2B5EF4-FFF2-40B4-BE49-F238E27FC236}">
                  <a16:creationId xmlns:a16="http://schemas.microsoft.com/office/drawing/2014/main" id="{8C7415AD-ECFF-4F9F-9708-5374CEC800DB}"/>
                </a:ext>
              </a:extLst>
            </p:cNvPr>
            <p:cNvSpPr/>
            <p:nvPr/>
          </p:nvSpPr>
          <p:spPr>
            <a:xfrm>
              <a:off x="11958987" y="2326815"/>
              <a:ext cx="229996" cy="501322"/>
            </a:xfrm>
            <a:custGeom>
              <a:avLst/>
              <a:gdLst>
                <a:gd name="connsiteX0" fmla="*/ 229997 w 229996"/>
                <a:gd name="connsiteY0" fmla="*/ 0 h 501322"/>
                <a:gd name="connsiteX1" fmla="*/ 133038 w 229996"/>
                <a:gd name="connsiteY1" fmla="*/ 0 h 501322"/>
                <a:gd name="connsiteX2" fmla="*/ 0 w 229996"/>
                <a:gd name="connsiteY2" fmla="*/ 133039 h 501322"/>
                <a:gd name="connsiteX3" fmla="*/ 0 w 229996"/>
                <a:gd name="connsiteY3" fmla="*/ 501323 h 501322"/>
              </a:gdLst>
              <a:ahLst/>
              <a:cxnLst>
                <a:cxn ang="0">
                  <a:pos x="connsiteX0" y="connsiteY0"/>
                </a:cxn>
                <a:cxn ang="0">
                  <a:pos x="connsiteX1" y="connsiteY1"/>
                </a:cxn>
                <a:cxn ang="0">
                  <a:pos x="connsiteX2" y="connsiteY2"/>
                </a:cxn>
                <a:cxn ang="0">
                  <a:pos x="connsiteX3" y="connsiteY3"/>
                </a:cxn>
              </a:cxnLst>
              <a:rect l="l" t="t" r="r" b="b"/>
              <a:pathLst>
                <a:path w="229996" h="501322">
                  <a:moveTo>
                    <a:pt x="229997" y="0"/>
                  </a:moveTo>
                  <a:lnTo>
                    <a:pt x="133038" y="0"/>
                  </a:lnTo>
                  <a:cubicBezTo>
                    <a:pt x="59551" y="0"/>
                    <a:pt x="0" y="59551"/>
                    <a:pt x="0" y="133039"/>
                  </a:cubicBezTo>
                  <a:lnTo>
                    <a:pt x="0" y="501323"/>
                  </a:lnTo>
                </a:path>
              </a:pathLst>
            </a:custGeom>
            <a:noFill/>
            <a:ln w="30204" cap="flat">
              <a:solidFill>
                <a:srgbClr val="5CC8B6"/>
              </a:solidFill>
              <a:prstDash val="solid"/>
              <a:miter/>
            </a:ln>
          </p:spPr>
          <p:txBody>
            <a:bodyPr rtlCol="0" anchor="ctr"/>
            <a:lstStyle/>
            <a:p>
              <a:endParaRPr lang="en-US" dirty="0"/>
            </a:p>
          </p:txBody>
        </p:sp>
        <p:sp>
          <p:nvSpPr>
            <p:cNvPr id="35" name="Freeform 31">
              <a:extLst>
                <a:ext uri="{FF2B5EF4-FFF2-40B4-BE49-F238E27FC236}">
                  <a16:creationId xmlns:a16="http://schemas.microsoft.com/office/drawing/2014/main" id="{D4D8F264-C442-48F1-B43A-59B6DC9C5053}"/>
                </a:ext>
              </a:extLst>
            </p:cNvPr>
            <p:cNvSpPr/>
            <p:nvPr/>
          </p:nvSpPr>
          <p:spPr>
            <a:xfrm>
              <a:off x="11660209" y="2208739"/>
              <a:ext cx="127065" cy="127065"/>
            </a:xfrm>
            <a:custGeom>
              <a:avLst/>
              <a:gdLst>
                <a:gd name="connsiteX0" fmla="*/ 63533 w 127065"/>
                <a:gd name="connsiteY0" fmla="*/ 0 h 127065"/>
                <a:gd name="connsiteX1" fmla="*/ 0 w 127065"/>
                <a:gd name="connsiteY1" fmla="*/ 63533 h 127065"/>
                <a:gd name="connsiteX2" fmla="*/ 63533 w 127065"/>
                <a:gd name="connsiteY2" fmla="*/ 127065 h 127065"/>
                <a:gd name="connsiteX3" fmla="*/ 127065 w 127065"/>
                <a:gd name="connsiteY3" fmla="*/ 63533 h 127065"/>
                <a:gd name="connsiteX4" fmla="*/ 63533 w 127065"/>
                <a:gd name="connsiteY4" fmla="*/ 0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0"/>
                  </a:moveTo>
                  <a:cubicBezTo>
                    <a:pt x="28418" y="0"/>
                    <a:pt x="0" y="28418"/>
                    <a:pt x="0" y="63533"/>
                  </a:cubicBezTo>
                  <a:cubicBezTo>
                    <a:pt x="0" y="98648"/>
                    <a:pt x="28418" y="127065"/>
                    <a:pt x="63533" y="127065"/>
                  </a:cubicBezTo>
                  <a:cubicBezTo>
                    <a:pt x="98587" y="127065"/>
                    <a:pt x="127065" y="98648"/>
                    <a:pt x="127065" y="63533"/>
                  </a:cubicBezTo>
                  <a:cubicBezTo>
                    <a:pt x="127065" y="28418"/>
                    <a:pt x="98587" y="0"/>
                    <a:pt x="63533" y="0"/>
                  </a:cubicBezTo>
                </a:path>
              </a:pathLst>
            </a:custGeom>
            <a:solidFill>
              <a:srgbClr val="5CC8B6"/>
            </a:solidFill>
            <a:ln w="6033" cap="flat">
              <a:noFill/>
              <a:prstDash val="solid"/>
              <a:miter/>
            </a:ln>
          </p:spPr>
          <p:txBody>
            <a:bodyPr rtlCol="0" anchor="ctr"/>
            <a:lstStyle/>
            <a:p>
              <a:endParaRPr lang="en-US" dirty="0"/>
            </a:p>
          </p:txBody>
        </p:sp>
        <p:sp>
          <p:nvSpPr>
            <p:cNvPr id="36" name="Freeform 32">
              <a:extLst>
                <a:ext uri="{FF2B5EF4-FFF2-40B4-BE49-F238E27FC236}">
                  <a16:creationId xmlns:a16="http://schemas.microsoft.com/office/drawing/2014/main" id="{64B169D0-7577-43C6-A898-96E3607A47F5}"/>
                </a:ext>
              </a:extLst>
            </p:cNvPr>
            <p:cNvSpPr/>
            <p:nvPr/>
          </p:nvSpPr>
          <p:spPr>
            <a:xfrm>
              <a:off x="11723741" y="1953945"/>
              <a:ext cx="465242" cy="278747"/>
            </a:xfrm>
            <a:custGeom>
              <a:avLst/>
              <a:gdLst>
                <a:gd name="connsiteX0" fmla="*/ 465242 w 465242"/>
                <a:gd name="connsiteY0" fmla="*/ 0 h 278747"/>
                <a:gd name="connsiteX1" fmla="*/ 133038 w 465242"/>
                <a:gd name="connsiteY1" fmla="*/ 0 h 278747"/>
                <a:gd name="connsiteX2" fmla="*/ 0 w 465242"/>
                <a:gd name="connsiteY2" fmla="*/ 133038 h 278747"/>
                <a:gd name="connsiteX3" fmla="*/ 0 w 465242"/>
                <a:gd name="connsiteY3" fmla="*/ 278747 h 278747"/>
              </a:gdLst>
              <a:ahLst/>
              <a:cxnLst>
                <a:cxn ang="0">
                  <a:pos x="connsiteX0" y="connsiteY0"/>
                </a:cxn>
                <a:cxn ang="0">
                  <a:pos x="connsiteX1" y="connsiteY1"/>
                </a:cxn>
                <a:cxn ang="0">
                  <a:pos x="connsiteX2" y="connsiteY2"/>
                </a:cxn>
                <a:cxn ang="0">
                  <a:pos x="connsiteX3" y="connsiteY3"/>
                </a:cxn>
              </a:cxnLst>
              <a:rect l="l" t="t" r="r" b="b"/>
              <a:pathLst>
                <a:path w="465242" h="278747">
                  <a:moveTo>
                    <a:pt x="465242" y="0"/>
                  </a:moveTo>
                  <a:lnTo>
                    <a:pt x="133038" y="0"/>
                  </a:lnTo>
                  <a:cubicBezTo>
                    <a:pt x="59551" y="0"/>
                    <a:pt x="0" y="59551"/>
                    <a:pt x="0" y="133038"/>
                  </a:cubicBezTo>
                  <a:lnTo>
                    <a:pt x="0" y="278747"/>
                  </a:lnTo>
                </a:path>
              </a:pathLst>
            </a:custGeom>
            <a:noFill/>
            <a:ln w="30204" cap="flat">
              <a:solidFill>
                <a:srgbClr val="5CC8B6"/>
              </a:solidFill>
              <a:prstDash val="solid"/>
              <a:miter/>
            </a:ln>
          </p:spPr>
          <p:txBody>
            <a:bodyPr rtlCol="0" anchor="ctr"/>
            <a:lstStyle/>
            <a:p>
              <a:endParaRPr lang="en-US" dirty="0"/>
            </a:p>
          </p:txBody>
        </p:sp>
        <p:sp>
          <p:nvSpPr>
            <p:cNvPr id="37" name="Freeform 33">
              <a:extLst>
                <a:ext uri="{FF2B5EF4-FFF2-40B4-BE49-F238E27FC236}">
                  <a16:creationId xmlns:a16="http://schemas.microsoft.com/office/drawing/2014/main" id="{E6027DCC-A658-4CE2-AA5E-B339E8E18829}"/>
                </a:ext>
              </a:extLst>
            </p:cNvPr>
            <p:cNvSpPr/>
            <p:nvPr/>
          </p:nvSpPr>
          <p:spPr>
            <a:xfrm>
              <a:off x="7854465" y="349640"/>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78"/>
                    <a:pt x="28418" y="0"/>
                    <a:pt x="63533"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38" name="Freeform 34">
              <a:extLst>
                <a:ext uri="{FF2B5EF4-FFF2-40B4-BE49-F238E27FC236}">
                  <a16:creationId xmlns:a16="http://schemas.microsoft.com/office/drawing/2014/main" id="{C25F21D2-54B9-4D8F-97E9-29EE01425CFE}"/>
                </a:ext>
              </a:extLst>
            </p:cNvPr>
            <p:cNvSpPr/>
            <p:nvPr/>
          </p:nvSpPr>
          <p:spPr>
            <a:xfrm>
              <a:off x="7917997" y="0"/>
              <a:ext cx="6033" cy="401890"/>
            </a:xfrm>
            <a:custGeom>
              <a:avLst/>
              <a:gdLst>
                <a:gd name="connsiteX0" fmla="*/ 0 w 6033"/>
                <a:gd name="connsiteY0" fmla="*/ 0 h 401890"/>
                <a:gd name="connsiteX1" fmla="*/ 0 w 6033"/>
                <a:gd name="connsiteY1" fmla="*/ 401891 h 401890"/>
              </a:gdLst>
              <a:ahLst/>
              <a:cxnLst>
                <a:cxn ang="0">
                  <a:pos x="connsiteX0" y="connsiteY0"/>
                </a:cxn>
                <a:cxn ang="0">
                  <a:pos x="connsiteX1" y="connsiteY1"/>
                </a:cxn>
              </a:cxnLst>
              <a:rect l="l" t="t" r="r" b="b"/>
              <a:pathLst>
                <a:path w="6033" h="401890">
                  <a:moveTo>
                    <a:pt x="0" y="0"/>
                  </a:moveTo>
                  <a:lnTo>
                    <a:pt x="0" y="401891"/>
                  </a:lnTo>
                </a:path>
              </a:pathLst>
            </a:custGeom>
            <a:ln w="30204" cap="flat">
              <a:solidFill>
                <a:srgbClr val="5CC8B6"/>
              </a:solidFill>
              <a:prstDash val="solid"/>
              <a:miter/>
            </a:ln>
          </p:spPr>
          <p:txBody>
            <a:bodyPr rtlCol="0" anchor="ctr"/>
            <a:lstStyle/>
            <a:p>
              <a:endParaRPr lang="en-US" dirty="0"/>
            </a:p>
          </p:txBody>
        </p:sp>
        <p:sp>
          <p:nvSpPr>
            <p:cNvPr id="39" name="Freeform 35">
              <a:extLst>
                <a:ext uri="{FF2B5EF4-FFF2-40B4-BE49-F238E27FC236}">
                  <a16:creationId xmlns:a16="http://schemas.microsoft.com/office/drawing/2014/main" id="{35BE6F8A-77D0-4DB1-B5B1-0098A751F687}"/>
                </a:ext>
              </a:extLst>
            </p:cNvPr>
            <p:cNvSpPr/>
            <p:nvPr/>
          </p:nvSpPr>
          <p:spPr>
            <a:xfrm>
              <a:off x="8221844" y="276273"/>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3" y="127065"/>
                  </a:cubicBezTo>
                  <a:cubicBezTo>
                    <a:pt x="28418" y="127065"/>
                    <a:pt x="0" y="98648"/>
                    <a:pt x="0" y="63533"/>
                  </a:cubicBezTo>
                  <a:cubicBezTo>
                    <a:pt x="0" y="28478"/>
                    <a:pt x="28418" y="0"/>
                    <a:pt x="63533"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40" name="Freeform 36">
              <a:extLst>
                <a:ext uri="{FF2B5EF4-FFF2-40B4-BE49-F238E27FC236}">
                  <a16:creationId xmlns:a16="http://schemas.microsoft.com/office/drawing/2014/main" id="{2EF4A4F8-3C1B-4D40-BEA7-AE2FA735B58B}"/>
                </a:ext>
              </a:extLst>
            </p:cNvPr>
            <p:cNvSpPr/>
            <p:nvPr/>
          </p:nvSpPr>
          <p:spPr>
            <a:xfrm>
              <a:off x="8285377" y="0"/>
              <a:ext cx="6033" cy="328523"/>
            </a:xfrm>
            <a:custGeom>
              <a:avLst/>
              <a:gdLst>
                <a:gd name="connsiteX0" fmla="*/ 0 w 6033"/>
                <a:gd name="connsiteY0" fmla="*/ 0 h 328523"/>
                <a:gd name="connsiteX1" fmla="*/ 0 w 6033"/>
                <a:gd name="connsiteY1" fmla="*/ 328524 h 328523"/>
              </a:gdLst>
              <a:ahLst/>
              <a:cxnLst>
                <a:cxn ang="0">
                  <a:pos x="connsiteX0" y="connsiteY0"/>
                </a:cxn>
                <a:cxn ang="0">
                  <a:pos x="connsiteX1" y="connsiteY1"/>
                </a:cxn>
              </a:cxnLst>
              <a:rect l="l" t="t" r="r" b="b"/>
              <a:pathLst>
                <a:path w="6033" h="328523">
                  <a:moveTo>
                    <a:pt x="0" y="0"/>
                  </a:moveTo>
                  <a:lnTo>
                    <a:pt x="0" y="328524"/>
                  </a:lnTo>
                </a:path>
              </a:pathLst>
            </a:custGeom>
            <a:ln w="30204" cap="flat">
              <a:solidFill>
                <a:srgbClr val="5CC8B6"/>
              </a:solidFill>
              <a:prstDash val="solid"/>
              <a:miter/>
            </a:ln>
          </p:spPr>
          <p:txBody>
            <a:bodyPr rtlCol="0" anchor="ctr"/>
            <a:lstStyle/>
            <a:p>
              <a:endParaRPr lang="en-US" dirty="0"/>
            </a:p>
          </p:txBody>
        </p:sp>
        <p:sp>
          <p:nvSpPr>
            <p:cNvPr id="41" name="Freeform 37">
              <a:extLst>
                <a:ext uri="{FF2B5EF4-FFF2-40B4-BE49-F238E27FC236}">
                  <a16:creationId xmlns:a16="http://schemas.microsoft.com/office/drawing/2014/main" id="{E47029FC-B6EA-481F-913E-19BB1B7506BB}"/>
                </a:ext>
              </a:extLst>
            </p:cNvPr>
            <p:cNvSpPr/>
            <p:nvPr/>
          </p:nvSpPr>
          <p:spPr>
            <a:xfrm>
              <a:off x="11735507" y="141243"/>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78"/>
                    <a:pt x="28478" y="0"/>
                    <a:pt x="63532" y="0"/>
                  </a:cubicBezTo>
                  <a:cubicBezTo>
                    <a:pt x="9864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2" name="Freeform 38">
              <a:extLst>
                <a:ext uri="{FF2B5EF4-FFF2-40B4-BE49-F238E27FC236}">
                  <a16:creationId xmlns:a16="http://schemas.microsoft.com/office/drawing/2014/main" id="{DC2B414C-0B91-4AE3-82AE-1CA5D6DAE71F}"/>
                </a:ext>
              </a:extLst>
            </p:cNvPr>
            <p:cNvSpPr/>
            <p:nvPr/>
          </p:nvSpPr>
          <p:spPr>
            <a:xfrm>
              <a:off x="11799039" y="0"/>
              <a:ext cx="6033" cy="193494"/>
            </a:xfrm>
            <a:custGeom>
              <a:avLst/>
              <a:gdLst>
                <a:gd name="connsiteX0" fmla="*/ 0 w 6033"/>
                <a:gd name="connsiteY0" fmla="*/ 0 h 193494"/>
                <a:gd name="connsiteX1" fmla="*/ 0 w 6033"/>
                <a:gd name="connsiteY1" fmla="*/ 193494 h 193494"/>
              </a:gdLst>
              <a:ahLst/>
              <a:cxnLst>
                <a:cxn ang="0">
                  <a:pos x="connsiteX0" y="connsiteY0"/>
                </a:cxn>
                <a:cxn ang="0">
                  <a:pos x="connsiteX1" y="connsiteY1"/>
                </a:cxn>
              </a:cxnLst>
              <a:rect l="l" t="t" r="r" b="b"/>
              <a:pathLst>
                <a:path w="6033" h="193494">
                  <a:moveTo>
                    <a:pt x="0" y="0"/>
                  </a:moveTo>
                  <a:lnTo>
                    <a:pt x="0" y="193494"/>
                  </a:lnTo>
                </a:path>
              </a:pathLst>
            </a:custGeom>
            <a:ln w="30204" cap="flat">
              <a:solidFill>
                <a:srgbClr val="5CC8B6"/>
              </a:solidFill>
              <a:prstDash val="solid"/>
              <a:miter/>
            </a:ln>
          </p:spPr>
          <p:txBody>
            <a:bodyPr rtlCol="0" anchor="ctr"/>
            <a:lstStyle/>
            <a:p>
              <a:endParaRPr lang="en-US" dirty="0"/>
            </a:p>
          </p:txBody>
        </p:sp>
        <p:sp>
          <p:nvSpPr>
            <p:cNvPr id="43" name="Freeform 39">
              <a:extLst>
                <a:ext uri="{FF2B5EF4-FFF2-40B4-BE49-F238E27FC236}">
                  <a16:creationId xmlns:a16="http://schemas.microsoft.com/office/drawing/2014/main" id="{491CC109-4CEE-43E9-9C9E-0F857B2B159E}"/>
                </a:ext>
              </a:extLst>
            </p:cNvPr>
            <p:cNvSpPr/>
            <p:nvPr/>
          </p:nvSpPr>
          <p:spPr>
            <a:xfrm>
              <a:off x="10726707" y="706038"/>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17" y="127065"/>
                    <a:pt x="0" y="98587"/>
                    <a:pt x="0" y="63533"/>
                  </a:cubicBezTo>
                  <a:cubicBezTo>
                    <a:pt x="0" y="28478"/>
                    <a:pt x="28417" y="0"/>
                    <a:pt x="63532" y="0"/>
                  </a:cubicBezTo>
                  <a:cubicBezTo>
                    <a:pt x="9864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4" name="Freeform 40">
              <a:extLst>
                <a:ext uri="{FF2B5EF4-FFF2-40B4-BE49-F238E27FC236}">
                  <a16:creationId xmlns:a16="http://schemas.microsoft.com/office/drawing/2014/main" id="{7AE3212F-5BEE-4E1A-8A4E-0D366CA16CBD}"/>
                </a:ext>
              </a:extLst>
            </p:cNvPr>
            <p:cNvSpPr/>
            <p:nvPr/>
          </p:nvSpPr>
          <p:spPr>
            <a:xfrm>
              <a:off x="11014203" y="1061109"/>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18" y="127065"/>
                    <a:pt x="0" y="98648"/>
                    <a:pt x="0" y="63533"/>
                  </a:cubicBezTo>
                  <a:cubicBezTo>
                    <a:pt x="0" y="28478"/>
                    <a:pt x="28418" y="0"/>
                    <a:pt x="63533" y="0"/>
                  </a:cubicBezTo>
                  <a:cubicBezTo>
                    <a:pt x="98648"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5" name="Freeform 41">
              <a:extLst>
                <a:ext uri="{FF2B5EF4-FFF2-40B4-BE49-F238E27FC236}">
                  <a16:creationId xmlns:a16="http://schemas.microsoft.com/office/drawing/2014/main" id="{14FAF0F9-8F38-422C-BD7C-EB441141B8CB}"/>
                </a:ext>
              </a:extLst>
            </p:cNvPr>
            <p:cNvSpPr/>
            <p:nvPr/>
          </p:nvSpPr>
          <p:spPr>
            <a:xfrm>
              <a:off x="10790240" y="0"/>
              <a:ext cx="6033" cy="758289"/>
            </a:xfrm>
            <a:custGeom>
              <a:avLst/>
              <a:gdLst>
                <a:gd name="connsiteX0" fmla="*/ 0 w 6033"/>
                <a:gd name="connsiteY0" fmla="*/ 0 h 758289"/>
                <a:gd name="connsiteX1" fmla="*/ 0 w 6033"/>
                <a:gd name="connsiteY1" fmla="*/ 758289 h 758289"/>
              </a:gdLst>
              <a:ahLst/>
              <a:cxnLst>
                <a:cxn ang="0">
                  <a:pos x="connsiteX0" y="connsiteY0"/>
                </a:cxn>
                <a:cxn ang="0">
                  <a:pos x="connsiteX1" y="connsiteY1"/>
                </a:cxn>
              </a:cxnLst>
              <a:rect l="l" t="t" r="r" b="b"/>
              <a:pathLst>
                <a:path w="6033" h="758289">
                  <a:moveTo>
                    <a:pt x="0" y="0"/>
                  </a:moveTo>
                  <a:lnTo>
                    <a:pt x="0" y="758289"/>
                  </a:lnTo>
                </a:path>
              </a:pathLst>
            </a:custGeom>
            <a:ln w="30204" cap="flat">
              <a:solidFill>
                <a:srgbClr val="5CC8B6"/>
              </a:solidFill>
              <a:prstDash val="solid"/>
              <a:miter/>
            </a:ln>
          </p:spPr>
          <p:txBody>
            <a:bodyPr rtlCol="0" anchor="ctr"/>
            <a:lstStyle/>
            <a:p>
              <a:endParaRPr lang="en-US" dirty="0"/>
            </a:p>
          </p:txBody>
        </p:sp>
        <p:sp>
          <p:nvSpPr>
            <p:cNvPr id="46" name="Freeform 42">
              <a:extLst>
                <a:ext uri="{FF2B5EF4-FFF2-40B4-BE49-F238E27FC236}">
                  <a16:creationId xmlns:a16="http://schemas.microsoft.com/office/drawing/2014/main" id="{0E71FA2A-E2EB-4A86-B2CC-BA66A1159937}"/>
                </a:ext>
              </a:extLst>
            </p:cNvPr>
            <p:cNvSpPr/>
            <p:nvPr/>
          </p:nvSpPr>
          <p:spPr>
            <a:xfrm>
              <a:off x="9418647" y="1598211"/>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7"/>
                    <a:pt x="98648" y="127065"/>
                    <a:pt x="63533" y="127065"/>
                  </a:cubicBezTo>
                  <a:cubicBezTo>
                    <a:pt x="28478" y="127065"/>
                    <a:pt x="0" y="98647"/>
                    <a:pt x="0" y="63533"/>
                  </a:cubicBezTo>
                  <a:cubicBezTo>
                    <a:pt x="0" y="28478"/>
                    <a:pt x="28478" y="0"/>
                    <a:pt x="63533" y="0"/>
                  </a:cubicBezTo>
                  <a:cubicBezTo>
                    <a:pt x="98648"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47" name="Freeform 43">
              <a:extLst>
                <a:ext uri="{FF2B5EF4-FFF2-40B4-BE49-F238E27FC236}">
                  <a16:creationId xmlns:a16="http://schemas.microsoft.com/office/drawing/2014/main" id="{176BEBC8-F3EE-4FDC-91FE-32E5E37CAA6B}"/>
                </a:ext>
              </a:extLst>
            </p:cNvPr>
            <p:cNvSpPr/>
            <p:nvPr/>
          </p:nvSpPr>
          <p:spPr>
            <a:xfrm>
              <a:off x="9665779" y="1006386"/>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18"/>
                    <a:pt x="28418" y="0"/>
                    <a:pt x="63533"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48" name="Freeform 44">
              <a:extLst>
                <a:ext uri="{FF2B5EF4-FFF2-40B4-BE49-F238E27FC236}">
                  <a16:creationId xmlns:a16="http://schemas.microsoft.com/office/drawing/2014/main" id="{68039FE7-25A9-4213-A08D-8E53B82F369C}"/>
                </a:ext>
              </a:extLst>
            </p:cNvPr>
            <p:cNvSpPr/>
            <p:nvPr/>
          </p:nvSpPr>
          <p:spPr>
            <a:xfrm>
              <a:off x="9482240" y="0"/>
              <a:ext cx="6033" cy="1650461"/>
            </a:xfrm>
            <a:custGeom>
              <a:avLst/>
              <a:gdLst>
                <a:gd name="connsiteX0" fmla="*/ 0 w 6033"/>
                <a:gd name="connsiteY0" fmla="*/ 0 h 1650461"/>
                <a:gd name="connsiteX1" fmla="*/ 0 w 6033"/>
                <a:gd name="connsiteY1" fmla="*/ 1650461 h 1650461"/>
              </a:gdLst>
              <a:ahLst/>
              <a:cxnLst>
                <a:cxn ang="0">
                  <a:pos x="connsiteX0" y="connsiteY0"/>
                </a:cxn>
                <a:cxn ang="0">
                  <a:pos x="connsiteX1" y="connsiteY1"/>
                </a:cxn>
              </a:cxnLst>
              <a:rect l="l" t="t" r="r" b="b"/>
              <a:pathLst>
                <a:path w="6033" h="1650461">
                  <a:moveTo>
                    <a:pt x="0" y="0"/>
                  </a:moveTo>
                  <a:lnTo>
                    <a:pt x="0" y="1650461"/>
                  </a:lnTo>
                </a:path>
              </a:pathLst>
            </a:custGeom>
            <a:ln w="30204" cap="flat">
              <a:solidFill>
                <a:srgbClr val="5CC8B6"/>
              </a:solidFill>
              <a:prstDash val="solid"/>
              <a:miter/>
            </a:ln>
          </p:spPr>
          <p:txBody>
            <a:bodyPr rtlCol="0" anchor="ctr"/>
            <a:lstStyle/>
            <a:p>
              <a:endParaRPr lang="en-US" dirty="0"/>
            </a:p>
          </p:txBody>
        </p:sp>
        <p:sp>
          <p:nvSpPr>
            <p:cNvPr id="49" name="Freeform 45">
              <a:extLst>
                <a:ext uri="{FF2B5EF4-FFF2-40B4-BE49-F238E27FC236}">
                  <a16:creationId xmlns:a16="http://schemas.microsoft.com/office/drawing/2014/main" id="{B26D92CD-6463-4567-BC16-7D2F9E8D6277}"/>
                </a:ext>
              </a:extLst>
            </p:cNvPr>
            <p:cNvSpPr/>
            <p:nvPr/>
          </p:nvSpPr>
          <p:spPr>
            <a:xfrm>
              <a:off x="9729311" y="0"/>
              <a:ext cx="6033" cy="1069918"/>
            </a:xfrm>
            <a:custGeom>
              <a:avLst/>
              <a:gdLst>
                <a:gd name="connsiteX0" fmla="*/ 0 w 6033"/>
                <a:gd name="connsiteY0" fmla="*/ 0 h 1069918"/>
                <a:gd name="connsiteX1" fmla="*/ 0 w 6033"/>
                <a:gd name="connsiteY1" fmla="*/ 1069919 h 1069918"/>
              </a:gdLst>
              <a:ahLst/>
              <a:cxnLst>
                <a:cxn ang="0">
                  <a:pos x="connsiteX0" y="connsiteY0"/>
                </a:cxn>
                <a:cxn ang="0">
                  <a:pos x="connsiteX1" y="connsiteY1"/>
                </a:cxn>
              </a:cxnLst>
              <a:rect l="l" t="t" r="r" b="b"/>
              <a:pathLst>
                <a:path w="6033" h="1069918">
                  <a:moveTo>
                    <a:pt x="0" y="0"/>
                  </a:moveTo>
                  <a:lnTo>
                    <a:pt x="0" y="1069919"/>
                  </a:lnTo>
                </a:path>
              </a:pathLst>
            </a:custGeom>
            <a:ln w="30204" cap="flat">
              <a:solidFill>
                <a:srgbClr val="5CC8B6"/>
              </a:solidFill>
              <a:prstDash val="solid"/>
              <a:miter/>
            </a:ln>
          </p:spPr>
          <p:txBody>
            <a:bodyPr rtlCol="0" anchor="ctr"/>
            <a:lstStyle/>
            <a:p>
              <a:endParaRPr lang="en-US" dirty="0"/>
            </a:p>
          </p:txBody>
        </p:sp>
        <p:sp>
          <p:nvSpPr>
            <p:cNvPr id="50" name="Freeform 46">
              <a:extLst>
                <a:ext uri="{FF2B5EF4-FFF2-40B4-BE49-F238E27FC236}">
                  <a16:creationId xmlns:a16="http://schemas.microsoft.com/office/drawing/2014/main" id="{25ABFD0C-6BD0-44FD-B465-2097E4927A81}"/>
                </a:ext>
              </a:extLst>
            </p:cNvPr>
            <p:cNvSpPr/>
            <p:nvPr/>
          </p:nvSpPr>
          <p:spPr>
            <a:xfrm>
              <a:off x="10147734" y="227583"/>
              <a:ext cx="127065" cy="127065"/>
            </a:xfrm>
            <a:custGeom>
              <a:avLst/>
              <a:gdLst>
                <a:gd name="connsiteX0" fmla="*/ 127065 w 127065"/>
                <a:gd name="connsiteY0" fmla="*/ 63533 h 127065"/>
                <a:gd name="connsiteX1" fmla="*/ 63533 w 127065"/>
                <a:gd name="connsiteY1" fmla="*/ 127065 h 127065"/>
                <a:gd name="connsiteX2" fmla="*/ 0 w 127065"/>
                <a:gd name="connsiteY2" fmla="*/ 63533 h 127065"/>
                <a:gd name="connsiteX3" fmla="*/ 63533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8" y="127065"/>
                    <a:pt x="63533" y="127065"/>
                  </a:cubicBezTo>
                  <a:cubicBezTo>
                    <a:pt x="28478" y="127065"/>
                    <a:pt x="0" y="98648"/>
                    <a:pt x="0" y="63533"/>
                  </a:cubicBezTo>
                  <a:cubicBezTo>
                    <a:pt x="0" y="28478"/>
                    <a:pt x="28478" y="0"/>
                    <a:pt x="63533"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51" name="Freeform 47">
              <a:extLst>
                <a:ext uri="{FF2B5EF4-FFF2-40B4-BE49-F238E27FC236}">
                  <a16:creationId xmlns:a16="http://schemas.microsoft.com/office/drawing/2014/main" id="{07B812F6-BC03-43B2-A469-14C6C0DA8FF6}"/>
                </a:ext>
              </a:extLst>
            </p:cNvPr>
            <p:cNvSpPr/>
            <p:nvPr/>
          </p:nvSpPr>
          <p:spPr>
            <a:xfrm>
              <a:off x="10211266" y="0"/>
              <a:ext cx="6033" cy="291115"/>
            </a:xfrm>
            <a:custGeom>
              <a:avLst/>
              <a:gdLst>
                <a:gd name="connsiteX0" fmla="*/ 0 w 6033"/>
                <a:gd name="connsiteY0" fmla="*/ 0 h 291115"/>
                <a:gd name="connsiteX1" fmla="*/ 0 w 6033"/>
                <a:gd name="connsiteY1" fmla="*/ 291116 h 291115"/>
              </a:gdLst>
              <a:ahLst/>
              <a:cxnLst>
                <a:cxn ang="0">
                  <a:pos x="connsiteX0" y="connsiteY0"/>
                </a:cxn>
                <a:cxn ang="0">
                  <a:pos x="connsiteX1" y="connsiteY1"/>
                </a:cxn>
              </a:cxnLst>
              <a:rect l="l" t="t" r="r" b="b"/>
              <a:pathLst>
                <a:path w="6033" h="291115">
                  <a:moveTo>
                    <a:pt x="0" y="0"/>
                  </a:moveTo>
                  <a:lnTo>
                    <a:pt x="0" y="291116"/>
                  </a:lnTo>
                </a:path>
              </a:pathLst>
            </a:custGeom>
            <a:ln w="30204" cap="flat">
              <a:solidFill>
                <a:srgbClr val="5CC8B6"/>
              </a:solidFill>
              <a:prstDash val="solid"/>
              <a:miter/>
            </a:ln>
          </p:spPr>
          <p:txBody>
            <a:bodyPr rtlCol="0" anchor="ctr"/>
            <a:lstStyle/>
            <a:p>
              <a:endParaRPr lang="en-US" dirty="0"/>
            </a:p>
          </p:txBody>
        </p:sp>
        <p:sp>
          <p:nvSpPr>
            <p:cNvPr id="52" name="Freeform 48">
              <a:extLst>
                <a:ext uri="{FF2B5EF4-FFF2-40B4-BE49-F238E27FC236}">
                  <a16:creationId xmlns:a16="http://schemas.microsoft.com/office/drawing/2014/main" id="{26C8B7D2-B7D5-4CFA-B662-E9F81BF98D1B}"/>
                </a:ext>
              </a:extLst>
            </p:cNvPr>
            <p:cNvSpPr/>
            <p:nvPr/>
          </p:nvSpPr>
          <p:spPr>
            <a:xfrm>
              <a:off x="9923469" y="574991"/>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17" y="127065"/>
                    <a:pt x="0" y="98648"/>
                    <a:pt x="0" y="63533"/>
                  </a:cubicBezTo>
                  <a:cubicBezTo>
                    <a:pt x="0" y="28478"/>
                    <a:pt x="28417" y="0"/>
                    <a:pt x="63532" y="0"/>
                  </a:cubicBezTo>
                  <a:cubicBezTo>
                    <a:pt x="9864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53" name="Freeform 49">
              <a:extLst>
                <a:ext uri="{FF2B5EF4-FFF2-40B4-BE49-F238E27FC236}">
                  <a16:creationId xmlns:a16="http://schemas.microsoft.com/office/drawing/2014/main" id="{8D6BF96D-C08D-4D9C-B988-5132FFF71DD0}"/>
                </a:ext>
              </a:extLst>
            </p:cNvPr>
            <p:cNvSpPr/>
            <p:nvPr/>
          </p:nvSpPr>
          <p:spPr>
            <a:xfrm>
              <a:off x="9987002" y="0"/>
              <a:ext cx="6033" cy="638524"/>
            </a:xfrm>
            <a:custGeom>
              <a:avLst/>
              <a:gdLst>
                <a:gd name="connsiteX0" fmla="*/ 0 w 6033"/>
                <a:gd name="connsiteY0" fmla="*/ 0 h 638524"/>
                <a:gd name="connsiteX1" fmla="*/ 0 w 6033"/>
                <a:gd name="connsiteY1" fmla="*/ 638524 h 638524"/>
              </a:gdLst>
              <a:ahLst/>
              <a:cxnLst>
                <a:cxn ang="0">
                  <a:pos x="connsiteX0" y="connsiteY0"/>
                </a:cxn>
                <a:cxn ang="0">
                  <a:pos x="connsiteX1" y="connsiteY1"/>
                </a:cxn>
              </a:cxnLst>
              <a:rect l="l" t="t" r="r" b="b"/>
              <a:pathLst>
                <a:path w="6033" h="638524">
                  <a:moveTo>
                    <a:pt x="0" y="0"/>
                  </a:moveTo>
                  <a:lnTo>
                    <a:pt x="0" y="638524"/>
                  </a:lnTo>
                </a:path>
              </a:pathLst>
            </a:custGeom>
            <a:ln w="30204" cap="flat">
              <a:solidFill>
                <a:srgbClr val="5CC8B6"/>
              </a:solidFill>
              <a:prstDash val="solid"/>
              <a:miter/>
            </a:ln>
          </p:spPr>
          <p:txBody>
            <a:bodyPr rtlCol="0" anchor="ctr"/>
            <a:lstStyle/>
            <a:p>
              <a:endParaRPr lang="en-US" dirty="0"/>
            </a:p>
          </p:txBody>
        </p:sp>
        <p:sp>
          <p:nvSpPr>
            <p:cNvPr id="54" name="Freeform 50">
              <a:extLst>
                <a:ext uri="{FF2B5EF4-FFF2-40B4-BE49-F238E27FC236}">
                  <a16:creationId xmlns:a16="http://schemas.microsoft.com/office/drawing/2014/main" id="{6D3E8C56-705C-4286-8878-874BE4BBC10A}"/>
                </a:ext>
              </a:extLst>
            </p:cNvPr>
            <p:cNvSpPr/>
            <p:nvPr/>
          </p:nvSpPr>
          <p:spPr>
            <a:xfrm>
              <a:off x="11192010" y="471034"/>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18"/>
                    <a:pt x="28417" y="0"/>
                    <a:pt x="63532" y="0"/>
                  </a:cubicBezTo>
                  <a:cubicBezTo>
                    <a:pt x="98587" y="0"/>
                    <a:pt x="127065" y="28478"/>
                    <a:pt x="127065" y="63533"/>
                  </a:cubicBezTo>
                </a:path>
              </a:pathLst>
            </a:custGeom>
            <a:solidFill>
              <a:srgbClr val="5CC8B6"/>
            </a:solidFill>
            <a:ln w="6033" cap="flat">
              <a:noFill/>
              <a:prstDash val="solid"/>
              <a:miter/>
            </a:ln>
          </p:spPr>
          <p:txBody>
            <a:bodyPr rtlCol="0" anchor="ctr"/>
            <a:lstStyle/>
            <a:p>
              <a:endParaRPr lang="en-US" dirty="0"/>
            </a:p>
          </p:txBody>
        </p:sp>
        <p:sp>
          <p:nvSpPr>
            <p:cNvPr id="55" name="Freeform 51">
              <a:extLst>
                <a:ext uri="{FF2B5EF4-FFF2-40B4-BE49-F238E27FC236}">
                  <a16:creationId xmlns:a16="http://schemas.microsoft.com/office/drawing/2014/main" id="{7BB399C7-F912-423E-B2CB-340FF4250590}"/>
                </a:ext>
              </a:extLst>
            </p:cNvPr>
            <p:cNvSpPr/>
            <p:nvPr/>
          </p:nvSpPr>
          <p:spPr>
            <a:xfrm>
              <a:off x="11255543" y="0"/>
              <a:ext cx="6033" cy="534627"/>
            </a:xfrm>
            <a:custGeom>
              <a:avLst/>
              <a:gdLst>
                <a:gd name="connsiteX0" fmla="*/ 0 w 6033"/>
                <a:gd name="connsiteY0" fmla="*/ 0 h 534627"/>
                <a:gd name="connsiteX1" fmla="*/ 0 w 6033"/>
                <a:gd name="connsiteY1" fmla="*/ 534628 h 534627"/>
              </a:gdLst>
              <a:ahLst/>
              <a:cxnLst>
                <a:cxn ang="0">
                  <a:pos x="connsiteX0" y="connsiteY0"/>
                </a:cxn>
                <a:cxn ang="0">
                  <a:pos x="connsiteX1" y="connsiteY1"/>
                </a:cxn>
              </a:cxnLst>
              <a:rect l="l" t="t" r="r" b="b"/>
              <a:pathLst>
                <a:path w="6033" h="534627">
                  <a:moveTo>
                    <a:pt x="0" y="0"/>
                  </a:moveTo>
                  <a:lnTo>
                    <a:pt x="0" y="534628"/>
                  </a:lnTo>
                </a:path>
              </a:pathLst>
            </a:custGeom>
            <a:ln w="30204" cap="flat">
              <a:solidFill>
                <a:srgbClr val="5CC8B6"/>
              </a:solidFill>
              <a:prstDash val="solid"/>
              <a:miter/>
            </a:ln>
          </p:spPr>
          <p:txBody>
            <a:bodyPr rtlCol="0" anchor="ctr"/>
            <a:lstStyle/>
            <a:p>
              <a:endParaRPr lang="en-US" dirty="0"/>
            </a:p>
          </p:txBody>
        </p:sp>
        <p:sp>
          <p:nvSpPr>
            <p:cNvPr id="56" name="Freeform 52">
              <a:extLst>
                <a:ext uri="{FF2B5EF4-FFF2-40B4-BE49-F238E27FC236}">
                  <a16:creationId xmlns:a16="http://schemas.microsoft.com/office/drawing/2014/main" id="{0ABBA372-C052-4206-A03C-9933FCA63E0F}"/>
                </a:ext>
              </a:extLst>
            </p:cNvPr>
            <p:cNvSpPr/>
            <p:nvPr/>
          </p:nvSpPr>
          <p:spPr>
            <a:xfrm>
              <a:off x="11806943" y="1261783"/>
              <a:ext cx="127065" cy="127065"/>
            </a:xfrm>
            <a:custGeom>
              <a:avLst/>
              <a:gdLst>
                <a:gd name="connsiteX0" fmla="*/ 63533 w 127065"/>
                <a:gd name="connsiteY0" fmla="*/ 127065 h 127065"/>
                <a:gd name="connsiteX1" fmla="*/ 0 w 127065"/>
                <a:gd name="connsiteY1" fmla="*/ 63533 h 127065"/>
                <a:gd name="connsiteX2" fmla="*/ 63533 w 127065"/>
                <a:gd name="connsiteY2" fmla="*/ 0 h 127065"/>
                <a:gd name="connsiteX3" fmla="*/ 127065 w 127065"/>
                <a:gd name="connsiteY3" fmla="*/ 63533 h 127065"/>
                <a:gd name="connsiteX4" fmla="*/ 63533 w 127065"/>
                <a:gd name="connsiteY4" fmla="*/ 127065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127065"/>
                  </a:moveTo>
                  <a:cubicBezTo>
                    <a:pt x="28418" y="127065"/>
                    <a:pt x="0" y="98648"/>
                    <a:pt x="0" y="63533"/>
                  </a:cubicBezTo>
                  <a:cubicBezTo>
                    <a:pt x="0" y="28478"/>
                    <a:pt x="28418" y="0"/>
                    <a:pt x="63533" y="0"/>
                  </a:cubicBezTo>
                  <a:cubicBezTo>
                    <a:pt x="98587" y="0"/>
                    <a:pt x="127065" y="28418"/>
                    <a:pt x="127065" y="63533"/>
                  </a:cubicBezTo>
                  <a:cubicBezTo>
                    <a:pt x="127065" y="98587"/>
                    <a:pt x="98648" y="127065"/>
                    <a:pt x="63533" y="127065"/>
                  </a:cubicBezTo>
                </a:path>
              </a:pathLst>
            </a:custGeom>
            <a:solidFill>
              <a:srgbClr val="5CC8B6"/>
            </a:solidFill>
            <a:ln w="6033" cap="flat">
              <a:noFill/>
              <a:prstDash val="solid"/>
              <a:miter/>
            </a:ln>
          </p:spPr>
          <p:txBody>
            <a:bodyPr rtlCol="0" anchor="ctr"/>
            <a:lstStyle/>
            <a:p>
              <a:endParaRPr lang="en-US" dirty="0"/>
            </a:p>
          </p:txBody>
        </p:sp>
        <p:sp>
          <p:nvSpPr>
            <p:cNvPr id="57" name="Freeform 53">
              <a:extLst>
                <a:ext uri="{FF2B5EF4-FFF2-40B4-BE49-F238E27FC236}">
                  <a16:creationId xmlns:a16="http://schemas.microsoft.com/office/drawing/2014/main" id="{F11BD683-C5F9-4B09-A2AF-CCB1CD53F250}"/>
                </a:ext>
              </a:extLst>
            </p:cNvPr>
            <p:cNvSpPr/>
            <p:nvPr/>
          </p:nvSpPr>
          <p:spPr>
            <a:xfrm>
              <a:off x="11881819" y="1325316"/>
              <a:ext cx="307164" cy="6033"/>
            </a:xfrm>
            <a:custGeom>
              <a:avLst/>
              <a:gdLst>
                <a:gd name="connsiteX0" fmla="*/ 307165 w 307164"/>
                <a:gd name="connsiteY0" fmla="*/ 0 h 6033"/>
                <a:gd name="connsiteX1" fmla="*/ 0 w 307164"/>
                <a:gd name="connsiteY1" fmla="*/ 0 h 6033"/>
              </a:gdLst>
              <a:ahLst/>
              <a:cxnLst>
                <a:cxn ang="0">
                  <a:pos x="connsiteX0" y="connsiteY0"/>
                </a:cxn>
                <a:cxn ang="0">
                  <a:pos x="connsiteX1" y="connsiteY1"/>
                </a:cxn>
              </a:cxnLst>
              <a:rect l="l" t="t" r="r" b="b"/>
              <a:pathLst>
                <a:path w="307164" h="6033">
                  <a:moveTo>
                    <a:pt x="307165" y="0"/>
                  </a:moveTo>
                  <a:lnTo>
                    <a:pt x="0" y="0"/>
                  </a:lnTo>
                </a:path>
              </a:pathLst>
            </a:custGeom>
            <a:ln w="30204" cap="flat">
              <a:solidFill>
                <a:srgbClr val="5CC8B6"/>
              </a:solidFill>
              <a:prstDash val="solid"/>
              <a:miter/>
            </a:ln>
          </p:spPr>
          <p:txBody>
            <a:bodyPr rtlCol="0" anchor="ctr"/>
            <a:lstStyle/>
            <a:p>
              <a:endParaRPr lang="en-US" dirty="0"/>
            </a:p>
          </p:txBody>
        </p:sp>
        <p:sp>
          <p:nvSpPr>
            <p:cNvPr id="58" name="Freeform 54">
              <a:extLst>
                <a:ext uri="{FF2B5EF4-FFF2-40B4-BE49-F238E27FC236}">
                  <a16:creationId xmlns:a16="http://schemas.microsoft.com/office/drawing/2014/main" id="{C712F3C7-540D-4D8B-ACFA-7E12D6698664}"/>
                </a:ext>
              </a:extLst>
            </p:cNvPr>
            <p:cNvSpPr/>
            <p:nvPr/>
          </p:nvSpPr>
          <p:spPr>
            <a:xfrm>
              <a:off x="11773035" y="1599297"/>
              <a:ext cx="415948" cy="6033"/>
            </a:xfrm>
            <a:custGeom>
              <a:avLst/>
              <a:gdLst>
                <a:gd name="connsiteX0" fmla="*/ 415949 w 415948"/>
                <a:gd name="connsiteY0" fmla="*/ 0 h 6033"/>
                <a:gd name="connsiteX1" fmla="*/ 0 w 415948"/>
                <a:gd name="connsiteY1" fmla="*/ 0 h 6033"/>
              </a:gdLst>
              <a:ahLst/>
              <a:cxnLst>
                <a:cxn ang="0">
                  <a:pos x="connsiteX0" y="connsiteY0"/>
                </a:cxn>
                <a:cxn ang="0">
                  <a:pos x="connsiteX1" y="connsiteY1"/>
                </a:cxn>
              </a:cxnLst>
              <a:rect l="l" t="t" r="r" b="b"/>
              <a:pathLst>
                <a:path w="415948" h="6033">
                  <a:moveTo>
                    <a:pt x="415949" y="0"/>
                  </a:moveTo>
                  <a:lnTo>
                    <a:pt x="0" y="0"/>
                  </a:lnTo>
                </a:path>
              </a:pathLst>
            </a:custGeom>
            <a:ln w="30204" cap="flat">
              <a:solidFill>
                <a:srgbClr val="5CC8B6"/>
              </a:solidFill>
              <a:prstDash val="solid"/>
              <a:miter/>
            </a:ln>
          </p:spPr>
          <p:txBody>
            <a:bodyPr rtlCol="0" anchor="ctr"/>
            <a:lstStyle/>
            <a:p>
              <a:endParaRPr lang="en-US" dirty="0"/>
            </a:p>
          </p:txBody>
        </p:sp>
        <p:sp>
          <p:nvSpPr>
            <p:cNvPr id="59" name="Freeform 55">
              <a:extLst>
                <a:ext uri="{FF2B5EF4-FFF2-40B4-BE49-F238E27FC236}">
                  <a16:creationId xmlns:a16="http://schemas.microsoft.com/office/drawing/2014/main" id="{65B1B1FA-CF6A-4DDE-86C9-9CDB925C93A2}"/>
                </a:ext>
              </a:extLst>
            </p:cNvPr>
            <p:cNvSpPr/>
            <p:nvPr/>
          </p:nvSpPr>
          <p:spPr>
            <a:xfrm>
              <a:off x="11934008" y="791171"/>
              <a:ext cx="127065" cy="127065"/>
            </a:xfrm>
            <a:custGeom>
              <a:avLst/>
              <a:gdLst>
                <a:gd name="connsiteX0" fmla="*/ 63533 w 127065"/>
                <a:gd name="connsiteY0" fmla="*/ 127065 h 127065"/>
                <a:gd name="connsiteX1" fmla="*/ 0 w 127065"/>
                <a:gd name="connsiteY1" fmla="*/ 63533 h 127065"/>
                <a:gd name="connsiteX2" fmla="*/ 63533 w 127065"/>
                <a:gd name="connsiteY2" fmla="*/ 0 h 127065"/>
                <a:gd name="connsiteX3" fmla="*/ 127065 w 127065"/>
                <a:gd name="connsiteY3" fmla="*/ 63533 h 127065"/>
                <a:gd name="connsiteX4" fmla="*/ 63533 w 127065"/>
                <a:gd name="connsiteY4" fmla="*/ 127065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63533" y="127065"/>
                  </a:moveTo>
                  <a:cubicBezTo>
                    <a:pt x="28418" y="127065"/>
                    <a:pt x="0" y="98648"/>
                    <a:pt x="0" y="63533"/>
                  </a:cubicBezTo>
                  <a:cubicBezTo>
                    <a:pt x="0" y="28478"/>
                    <a:pt x="28418" y="0"/>
                    <a:pt x="63533" y="0"/>
                  </a:cubicBezTo>
                  <a:cubicBezTo>
                    <a:pt x="98587" y="0"/>
                    <a:pt x="127065" y="28478"/>
                    <a:pt x="127065" y="63533"/>
                  </a:cubicBezTo>
                  <a:cubicBezTo>
                    <a:pt x="127065" y="98648"/>
                    <a:pt x="98648" y="127065"/>
                    <a:pt x="63533" y="127065"/>
                  </a:cubicBezTo>
                </a:path>
              </a:pathLst>
            </a:custGeom>
            <a:solidFill>
              <a:srgbClr val="5CC8B6"/>
            </a:solidFill>
            <a:ln w="6033" cap="flat">
              <a:noFill/>
              <a:prstDash val="solid"/>
              <a:miter/>
            </a:ln>
          </p:spPr>
          <p:txBody>
            <a:bodyPr rtlCol="0" anchor="ctr"/>
            <a:lstStyle/>
            <a:p>
              <a:endParaRPr lang="en-US" dirty="0"/>
            </a:p>
          </p:txBody>
        </p:sp>
        <p:sp>
          <p:nvSpPr>
            <p:cNvPr id="60" name="Freeform 56">
              <a:extLst>
                <a:ext uri="{FF2B5EF4-FFF2-40B4-BE49-F238E27FC236}">
                  <a16:creationId xmlns:a16="http://schemas.microsoft.com/office/drawing/2014/main" id="{14C416F6-F869-4DF0-9563-50A84937C084}"/>
                </a:ext>
              </a:extLst>
            </p:cNvPr>
            <p:cNvSpPr/>
            <p:nvPr/>
          </p:nvSpPr>
          <p:spPr>
            <a:xfrm>
              <a:off x="12008824" y="854704"/>
              <a:ext cx="180159" cy="6033"/>
            </a:xfrm>
            <a:custGeom>
              <a:avLst/>
              <a:gdLst>
                <a:gd name="connsiteX0" fmla="*/ 180160 w 180159"/>
                <a:gd name="connsiteY0" fmla="*/ 0 h 6033"/>
                <a:gd name="connsiteX1" fmla="*/ 0 w 180159"/>
                <a:gd name="connsiteY1" fmla="*/ 0 h 6033"/>
              </a:gdLst>
              <a:ahLst/>
              <a:cxnLst>
                <a:cxn ang="0">
                  <a:pos x="connsiteX0" y="connsiteY0"/>
                </a:cxn>
                <a:cxn ang="0">
                  <a:pos x="connsiteX1" y="connsiteY1"/>
                </a:cxn>
              </a:cxnLst>
              <a:rect l="l" t="t" r="r" b="b"/>
              <a:pathLst>
                <a:path w="180159" h="6033">
                  <a:moveTo>
                    <a:pt x="180160" y="0"/>
                  </a:moveTo>
                  <a:lnTo>
                    <a:pt x="0" y="0"/>
                  </a:lnTo>
                </a:path>
              </a:pathLst>
            </a:custGeom>
            <a:ln w="30204" cap="flat">
              <a:solidFill>
                <a:srgbClr val="5CC8B6"/>
              </a:solidFill>
              <a:prstDash val="solid"/>
              <a:miter/>
            </a:ln>
          </p:spPr>
          <p:txBody>
            <a:bodyPr rtlCol="0" anchor="ctr"/>
            <a:lstStyle/>
            <a:p>
              <a:endParaRPr lang="en-US" dirty="0"/>
            </a:p>
          </p:txBody>
        </p:sp>
        <p:sp>
          <p:nvSpPr>
            <p:cNvPr id="61" name="Freeform 57">
              <a:extLst>
                <a:ext uri="{FF2B5EF4-FFF2-40B4-BE49-F238E27FC236}">
                  <a16:creationId xmlns:a16="http://schemas.microsoft.com/office/drawing/2014/main" id="{D9107B40-FB53-4F6F-9E55-8D26211439DB}"/>
                </a:ext>
              </a:extLst>
            </p:cNvPr>
            <p:cNvSpPr/>
            <p:nvPr/>
          </p:nvSpPr>
          <p:spPr>
            <a:xfrm>
              <a:off x="8766728" y="1188175"/>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18" y="12706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62" name="Freeform 58">
              <a:extLst>
                <a:ext uri="{FF2B5EF4-FFF2-40B4-BE49-F238E27FC236}">
                  <a16:creationId xmlns:a16="http://schemas.microsoft.com/office/drawing/2014/main" id="{D2F43BC7-9778-4BB9-A54B-020A64B89890}"/>
                </a:ext>
              </a:extLst>
            </p:cNvPr>
            <p:cNvSpPr/>
            <p:nvPr/>
          </p:nvSpPr>
          <p:spPr>
            <a:xfrm>
              <a:off x="7995347" y="1704702"/>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18"/>
                    <a:pt x="28418" y="0"/>
                    <a:pt x="63533" y="0"/>
                  </a:cubicBezTo>
                  <a:cubicBezTo>
                    <a:pt x="98587" y="0"/>
                    <a:pt x="127065" y="28418"/>
                    <a:pt x="127065" y="63533"/>
                  </a:cubicBezTo>
                  <a:cubicBezTo>
                    <a:pt x="127065" y="98648"/>
                    <a:pt x="98648" y="127065"/>
                    <a:pt x="63533" y="127065"/>
                  </a:cubicBezTo>
                  <a:cubicBezTo>
                    <a:pt x="28418" y="127005"/>
                    <a:pt x="0" y="98587"/>
                    <a:pt x="0" y="63533"/>
                  </a:cubicBezTo>
                </a:path>
              </a:pathLst>
            </a:custGeom>
            <a:solidFill>
              <a:srgbClr val="5CC8B6"/>
            </a:solidFill>
            <a:ln w="6033" cap="flat">
              <a:noFill/>
              <a:prstDash val="solid"/>
              <a:miter/>
            </a:ln>
          </p:spPr>
          <p:txBody>
            <a:bodyPr rtlCol="0" anchor="ctr"/>
            <a:lstStyle/>
            <a:p>
              <a:endParaRPr lang="en-US" dirty="0"/>
            </a:p>
          </p:txBody>
        </p:sp>
        <p:sp>
          <p:nvSpPr>
            <p:cNvPr id="63" name="Freeform 59">
              <a:extLst>
                <a:ext uri="{FF2B5EF4-FFF2-40B4-BE49-F238E27FC236}">
                  <a16:creationId xmlns:a16="http://schemas.microsoft.com/office/drawing/2014/main" id="{7E21E60F-9AE3-4848-A1B6-B8EE9F6E447C}"/>
                </a:ext>
              </a:extLst>
            </p:cNvPr>
            <p:cNvSpPr/>
            <p:nvPr/>
          </p:nvSpPr>
          <p:spPr>
            <a:xfrm>
              <a:off x="8058819" y="1251707"/>
              <a:ext cx="771381" cy="516527"/>
            </a:xfrm>
            <a:custGeom>
              <a:avLst/>
              <a:gdLst>
                <a:gd name="connsiteX0" fmla="*/ 0 w 771381"/>
                <a:gd name="connsiteY0" fmla="*/ 516527 h 516527"/>
                <a:gd name="connsiteX1" fmla="*/ 0 w 771381"/>
                <a:gd name="connsiteY1" fmla="*/ 167912 h 516527"/>
                <a:gd name="connsiteX2" fmla="*/ 167912 w 771381"/>
                <a:gd name="connsiteY2" fmla="*/ 0 h 516527"/>
                <a:gd name="connsiteX3" fmla="*/ 771382 w 771381"/>
                <a:gd name="connsiteY3" fmla="*/ 0 h 516527"/>
              </a:gdLst>
              <a:ahLst/>
              <a:cxnLst>
                <a:cxn ang="0">
                  <a:pos x="connsiteX0" y="connsiteY0"/>
                </a:cxn>
                <a:cxn ang="0">
                  <a:pos x="connsiteX1" y="connsiteY1"/>
                </a:cxn>
                <a:cxn ang="0">
                  <a:pos x="connsiteX2" y="connsiteY2"/>
                </a:cxn>
                <a:cxn ang="0">
                  <a:pos x="connsiteX3" y="connsiteY3"/>
                </a:cxn>
              </a:cxnLst>
              <a:rect l="l" t="t" r="r" b="b"/>
              <a:pathLst>
                <a:path w="771381" h="516527">
                  <a:moveTo>
                    <a:pt x="0" y="516527"/>
                  </a:moveTo>
                  <a:lnTo>
                    <a:pt x="0" y="167912"/>
                  </a:lnTo>
                  <a:cubicBezTo>
                    <a:pt x="0" y="75177"/>
                    <a:pt x="75177" y="0"/>
                    <a:pt x="167912" y="0"/>
                  </a:cubicBezTo>
                  <a:lnTo>
                    <a:pt x="771382" y="0"/>
                  </a:lnTo>
                </a:path>
              </a:pathLst>
            </a:custGeom>
            <a:noFill/>
            <a:ln w="30204" cap="flat">
              <a:solidFill>
                <a:srgbClr val="5CC8B6"/>
              </a:solidFill>
              <a:prstDash val="solid"/>
              <a:miter/>
            </a:ln>
          </p:spPr>
          <p:txBody>
            <a:bodyPr rtlCol="0" anchor="ctr"/>
            <a:lstStyle/>
            <a:p>
              <a:endParaRPr lang="en-US" dirty="0"/>
            </a:p>
          </p:txBody>
        </p:sp>
        <p:sp>
          <p:nvSpPr>
            <p:cNvPr id="64" name="Freeform 60">
              <a:extLst>
                <a:ext uri="{FF2B5EF4-FFF2-40B4-BE49-F238E27FC236}">
                  <a16:creationId xmlns:a16="http://schemas.microsoft.com/office/drawing/2014/main" id="{289EACBB-F33D-41AE-A26A-7067AA2FDC90}"/>
                </a:ext>
              </a:extLst>
            </p:cNvPr>
            <p:cNvSpPr/>
            <p:nvPr/>
          </p:nvSpPr>
          <p:spPr>
            <a:xfrm>
              <a:off x="7447325" y="767399"/>
              <a:ext cx="921856" cy="358328"/>
            </a:xfrm>
            <a:custGeom>
              <a:avLst/>
              <a:gdLst>
                <a:gd name="connsiteX0" fmla="*/ 0 w 921856"/>
                <a:gd name="connsiteY0" fmla="*/ 358329 h 358328"/>
                <a:gd name="connsiteX1" fmla="*/ 269878 w 921856"/>
                <a:gd name="connsiteY1" fmla="*/ 358329 h 358328"/>
                <a:gd name="connsiteX2" fmla="*/ 417879 w 921856"/>
                <a:gd name="connsiteY2" fmla="*/ 210327 h 358328"/>
                <a:gd name="connsiteX3" fmla="*/ 417879 w 921856"/>
                <a:gd name="connsiteY3" fmla="*/ 154397 h 358328"/>
                <a:gd name="connsiteX4" fmla="*/ 572276 w 921856"/>
                <a:gd name="connsiteY4" fmla="*/ 0 h 358328"/>
                <a:gd name="connsiteX5" fmla="*/ 921857 w 921856"/>
                <a:gd name="connsiteY5" fmla="*/ 0 h 35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856" h="358328">
                  <a:moveTo>
                    <a:pt x="0" y="358329"/>
                  </a:moveTo>
                  <a:lnTo>
                    <a:pt x="269878" y="358329"/>
                  </a:lnTo>
                  <a:cubicBezTo>
                    <a:pt x="351632" y="358329"/>
                    <a:pt x="417879" y="292081"/>
                    <a:pt x="417879" y="210327"/>
                  </a:cubicBezTo>
                  <a:lnTo>
                    <a:pt x="417879" y="154397"/>
                  </a:lnTo>
                  <a:cubicBezTo>
                    <a:pt x="417879" y="69144"/>
                    <a:pt x="487023" y="0"/>
                    <a:pt x="572276" y="0"/>
                  </a:cubicBezTo>
                  <a:lnTo>
                    <a:pt x="921857" y="0"/>
                  </a:lnTo>
                </a:path>
              </a:pathLst>
            </a:custGeom>
            <a:noFill/>
            <a:ln w="30204" cap="flat">
              <a:solidFill>
                <a:srgbClr val="5CC8B6"/>
              </a:solidFill>
              <a:prstDash val="solid"/>
              <a:miter/>
            </a:ln>
          </p:spPr>
          <p:txBody>
            <a:bodyPr rtlCol="0" anchor="ctr"/>
            <a:lstStyle/>
            <a:p>
              <a:endParaRPr lang="en-US" dirty="0"/>
            </a:p>
          </p:txBody>
        </p:sp>
        <p:sp>
          <p:nvSpPr>
            <p:cNvPr id="65" name="Freeform 61">
              <a:extLst>
                <a:ext uri="{FF2B5EF4-FFF2-40B4-BE49-F238E27FC236}">
                  <a16:creationId xmlns:a16="http://schemas.microsoft.com/office/drawing/2014/main" id="{A50A2E91-E0C9-494E-B633-D466ADE77E5D}"/>
                </a:ext>
              </a:extLst>
            </p:cNvPr>
            <p:cNvSpPr/>
            <p:nvPr/>
          </p:nvSpPr>
          <p:spPr>
            <a:xfrm>
              <a:off x="10211266" y="874313"/>
              <a:ext cx="6033" cy="660425"/>
            </a:xfrm>
            <a:custGeom>
              <a:avLst/>
              <a:gdLst>
                <a:gd name="connsiteX0" fmla="*/ 0 w 6033"/>
                <a:gd name="connsiteY0" fmla="*/ 0 h 660425"/>
                <a:gd name="connsiteX1" fmla="*/ 0 w 6033"/>
                <a:gd name="connsiteY1" fmla="*/ 660426 h 660425"/>
              </a:gdLst>
              <a:ahLst/>
              <a:cxnLst>
                <a:cxn ang="0">
                  <a:pos x="connsiteX0" y="connsiteY0"/>
                </a:cxn>
                <a:cxn ang="0">
                  <a:pos x="connsiteX1" y="connsiteY1"/>
                </a:cxn>
              </a:cxnLst>
              <a:rect l="l" t="t" r="r" b="b"/>
              <a:pathLst>
                <a:path w="6033" h="660425">
                  <a:moveTo>
                    <a:pt x="0" y="0"/>
                  </a:moveTo>
                  <a:lnTo>
                    <a:pt x="0" y="660426"/>
                  </a:lnTo>
                </a:path>
              </a:pathLst>
            </a:custGeom>
            <a:ln w="30204" cap="flat">
              <a:solidFill>
                <a:srgbClr val="5CC8B6"/>
              </a:solidFill>
              <a:prstDash val="solid"/>
              <a:miter/>
            </a:ln>
          </p:spPr>
          <p:txBody>
            <a:bodyPr rtlCol="0" anchor="ctr"/>
            <a:lstStyle/>
            <a:p>
              <a:endParaRPr lang="en-US" dirty="0"/>
            </a:p>
          </p:txBody>
        </p:sp>
        <p:sp>
          <p:nvSpPr>
            <p:cNvPr id="66" name="Freeform 62">
              <a:extLst>
                <a:ext uri="{FF2B5EF4-FFF2-40B4-BE49-F238E27FC236}">
                  <a16:creationId xmlns:a16="http://schemas.microsoft.com/office/drawing/2014/main" id="{99AB035E-337E-4CD2-BC7E-13E1EC330686}"/>
                </a:ext>
              </a:extLst>
            </p:cNvPr>
            <p:cNvSpPr/>
            <p:nvPr/>
          </p:nvSpPr>
          <p:spPr>
            <a:xfrm>
              <a:off x="8971746" y="452149"/>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18"/>
                    <a:pt x="28418" y="0"/>
                    <a:pt x="63533" y="0"/>
                  </a:cubicBezTo>
                  <a:cubicBezTo>
                    <a:pt x="98587" y="0"/>
                    <a:pt x="127065" y="2841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67" name="Freeform 63">
              <a:extLst>
                <a:ext uri="{FF2B5EF4-FFF2-40B4-BE49-F238E27FC236}">
                  <a16:creationId xmlns:a16="http://schemas.microsoft.com/office/drawing/2014/main" id="{9FEE1D66-4624-4077-9965-BBAB4B71FE06}"/>
                </a:ext>
              </a:extLst>
            </p:cNvPr>
            <p:cNvSpPr/>
            <p:nvPr/>
          </p:nvSpPr>
          <p:spPr>
            <a:xfrm>
              <a:off x="8971746" y="843421"/>
              <a:ext cx="127065" cy="127065"/>
            </a:xfrm>
            <a:custGeom>
              <a:avLst/>
              <a:gdLst>
                <a:gd name="connsiteX0" fmla="*/ 0 w 127065"/>
                <a:gd name="connsiteY0" fmla="*/ 63533 h 127065"/>
                <a:gd name="connsiteX1" fmla="*/ 63533 w 127065"/>
                <a:gd name="connsiteY1" fmla="*/ 0 h 127065"/>
                <a:gd name="connsiteX2" fmla="*/ 127065 w 127065"/>
                <a:gd name="connsiteY2" fmla="*/ 63533 h 127065"/>
                <a:gd name="connsiteX3" fmla="*/ 63533 w 127065"/>
                <a:gd name="connsiteY3" fmla="*/ 127065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28478"/>
                    <a:pt x="28418" y="0"/>
                    <a:pt x="63533" y="0"/>
                  </a:cubicBezTo>
                  <a:cubicBezTo>
                    <a:pt x="98587" y="0"/>
                    <a:pt x="127065" y="28418"/>
                    <a:pt x="127065" y="63533"/>
                  </a:cubicBezTo>
                  <a:cubicBezTo>
                    <a:pt x="127065" y="98648"/>
                    <a:pt x="98648" y="127065"/>
                    <a:pt x="63533" y="127065"/>
                  </a:cubicBezTo>
                  <a:cubicBezTo>
                    <a:pt x="28478" y="127065"/>
                    <a:pt x="0" y="98648"/>
                    <a:pt x="0" y="63533"/>
                  </a:cubicBezTo>
                </a:path>
              </a:pathLst>
            </a:custGeom>
            <a:solidFill>
              <a:srgbClr val="5CC8B6"/>
            </a:solidFill>
            <a:ln w="6033" cap="flat">
              <a:noFill/>
              <a:prstDash val="solid"/>
              <a:miter/>
            </a:ln>
          </p:spPr>
          <p:txBody>
            <a:bodyPr rtlCol="0" anchor="ctr"/>
            <a:lstStyle/>
            <a:p>
              <a:endParaRPr lang="en-US" dirty="0"/>
            </a:p>
          </p:txBody>
        </p:sp>
        <p:sp>
          <p:nvSpPr>
            <p:cNvPr id="68" name="Freeform 64">
              <a:extLst>
                <a:ext uri="{FF2B5EF4-FFF2-40B4-BE49-F238E27FC236}">
                  <a16:creationId xmlns:a16="http://schemas.microsoft.com/office/drawing/2014/main" id="{4CF4C32F-C4C2-4F76-B41D-04793239330B}"/>
                </a:ext>
              </a:extLst>
            </p:cNvPr>
            <p:cNvSpPr/>
            <p:nvPr/>
          </p:nvSpPr>
          <p:spPr>
            <a:xfrm>
              <a:off x="9035279" y="515682"/>
              <a:ext cx="6033" cy="391271"/>
            </a:xfrm>
            <a:custGeom>
              <a:avLst/>
              <a:gdLst>
                <a:gd name="connsiteX0" fmla="*/ 0 w 6033"/>
                <a:gd name="connsiteY0" fmla="*/ 0 h 391271"/>
                <a:gd name="connsiteX1" fmla="*/ 0 w 6033"/>
                <a:gd name="connsiteY1" fmla="*/ 391272 h 391271"/>
              </a:gdLst>
              <a:ahLst/>
              <a:cxnLst>
                <a:cxn ang="0">
                  <a:pos x="connsiteX0" y="connsiteY0"/>
                </a:cxn>
                <a:cxn ang="0">
                  <a:pos x="connsiteX1" y="connsiteY1"/>
                </a:cxn>
              </a:cxnLst>
              <a:rect l="l" t="t" r="r" b="b"/>
              <a:pathLst>
                <a:path w="6033" h="391271">
                  <a:moveTo>
                    <a:pt x="0" y="0"/>
                  </a:moveTo>
                  <a:lnTo>
                    <a:pt x="0" y="391272"/>
                  </a:lnTo>
                </a:path>
              </a:pathLst>
            </a:custGeom>
            <a:ln w="30204" cap="flat">
              <a:solidFill>
                <a:srgbClr val="5CC8B6"/>
              </a:solidFill>
              <a:prstDash val="solid"/>
              <a:miter/>
            </a:ln>
          </p:spPr>
          <p:txBody>
            <a:bodyPr rtlCol="0" anchor="ctr"/>
            <a:lstStyle/>
            <a:p>
              <a:endParaRPr lang="en-US" dirty="0"/>
            </a:p>
          </p:txBody>
        </p:sp>
        <p:sp>
          <p:nvSpPr>
            <p:cNvPr id="69" name="Freeform 65">
              <a:extLst>
                <a:ext uri="{FF2B5EF4-FFF2-40B4-BE49-F238E27FC236}">
                  <a16:creationId xmlns:a16="http://schemas.microsoft.com/office/drawing/2014/main" id="{A5CA953E-AA87-4096-ADDB-429B8ABB5366}"/>
                </a:ext>
              </a:extLst>
            </p:cNvPr>
            <p:cNvSpPr/>
            <p:nvPr/>
          </p:nvSpPr>
          <p:spPr>
            <a:xfrm>
              <a:off x="11510759" y="1069918"/>
              <a:ext cx="127065" cy="127065"/>
            </a:xfrm>
            <a:custGeom>
              <a:avLst/>
              <a:gdLst>
                <a:gd name="connsiteX0" fmla="*/ 127065 w 127065"/>
                <a:gd name="connsiteY0" fmla="*/ 63533 h 127065"/>
                <a:gd name="connsiteX1" fmla="*/ 63532 w 127065"/>
                <a:gd name="connsiteY1" fmla="*/ 127065 h 127065"/>
                <a:gd name="connsiteX2" fmla="*/ 0 w 127065"/>
                <a:gd name="connsiteY2" fmla="*/ 63533 h 127065"/>
                <a:gd name="connsiteX3" fmla="*/ 63532 w 127065"/>
                <a:gd name="connsiteY3" fmla="*/ 0 h 127065"/>
                <a:gd name="connsiteX4" fmla="*/ 127065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127065" y="63533"/>
                  </a:moveTo>
                  <a:cubicBezTo>
                    <a:pt x="127065" y="98648"/>
                    <a:pt x="98647" y="127065"/>
                    <a:pt x="63532" y="127065"/>
                  </a:cubicBezTo>
                  <a:cubicBezTo>
                    <a:pt x="28478" y="127065"/>
                    <a:pt x="0" y="98648"/>
                    <a:pt x="0" y="63533"/>
                  </a:cubicBezTo>
                  <a:cubicBezTo>
                    <a:pt x="0" y="28478"/>
                    <a:pt x="28417" y="0"/>
                    <a:pt x="63532" y="0"/>
                  </a:cubicBezTo>
                  <a:cubicBezTo>
                    <a:pt x="98587" y="0"/>
                    <a:pt x="127065" y="28418"/>
                    <a:pt x="127065" y="63533"/>
                  </a:cubicBezTo>
                </a:path>
              </a:pathLst>
            </a:custGeom>
            <a:solidFill>
              <a:srgbClr val="5CC8B6"/>
            </a:solidFill>
            <a:ln w="6033" cap="flat">
              <a:noFill/>
              <a:prstDash val="solid"/>
              <a:miter/>
            </a:ln>
          </p:spPr>
          <p:txBody>
            <a:bodyPr rtlCol="0" anchor="ctr"/>
            <a:lstStyle/>
            <a:p>
              <a:endParaRPr lang="en-US" dirty="0"/>
            </a:p>
          </p:txBody>
        </p:sp>
        <p:sp>
          <p:nvSpPr>
            <p:cNvPr id="70" name="Freeform 66">
              <a:extLst>
                <a:ext uri="{FF2B5EF4-FFF2-40B4-BE49-F238E27FC236}">
                  <a16:creationId xmlns:a16="http://schemas.microsoft.com/office/drawing/2014/main" id="{D54DF17D-053A-4E14-9826-4E9E96B9A86C}"/>
                </a:ext>
              </a:extLst>
            </p:cNvPr>
            <p:cNvSpPr/>
            <p:nvPr/>
          </p:nvSpPr>
          <p:spPr>
            <a:xfrm>
              <a:off x="11574292" y="405691"/>
              <a:ext cx="614752" cy="727759"/>
            </a:xfrm>
            <a:custGeom>
              <a:avLst/>
              <a:gdLst>
                <a:gd name="connsiteX0" fmla="*/ 0 w 614752"/>
                <a:gd name="connsiteY0" fmla="*/ 727760 h 727759"/>
                <a:gd name="connsiteX1" fmla="*/ 0 w 614752"/>
                <a:gd name="connsiteY1" fmla="*/ 153975 h 727759"/>
                <a:gd name="connsiteX2" fmla="*/ 153975 w 614752"/>
                <a:gd name="connsiteY2" fmla="*/ 0 h 727759"/>
                <a:gd name="connsiteX3" fmla="*/ 614752 w 614752"/>
                <a:gd name="connsiteY3" fmla="*/ 0 h 727759"/>
              </a:gdLst>
              <a:ahLst/>
              <a:cxnLst>
                <a:cxn ang="0">
                  <a:pos x="connsiteX0" y="connsiteY0"/>
                </a:cxn>
                <a:cxn ang="0">
                  <a:pos x="connsiteX1" y="connsiteY1"/>
                </a:cxn>
                <a:cxn ang="0">
                  <a:pos x="connsiteX2" y="connsiteY2"/>
                </a:cxn>
                <a:cxn ang="0">
                  <a:pos x="connsiteX3" y="connsiteY3"/>
                </a:cxn>
              </a:cxnLst>
              <a:rect l="l" t="t" r="r" b="b"/>
              <a:pathLst>
                <a:path w="614752" h="727759">
                  <a:moveTo>
                    <a:pt x="0" y="727760"/>
                  </a:moveTo>
                  <a:lnTo>
                    <a:pt x="0" y="153975"/>
                  </a:lnTo>
                  <a:cubicBezTo>
                    <a:pt x="0" y="68963"/>
                    <a:pt x="68902" y="0"/>
                    <a:pt x="153975" y="0"/>
                  </a:cubicBezTo>
                  <a:lnTo>
                    <a:pt x="614752" y="0"/>
                  </a:lnTo>
                </a:path>
              </a:pathLst>
            </a:custGeom>
            <a:noFill/>
            <a:ln w="30204" cap="flat">
              <a:solidFill>
                <a:srgbClr val="5CC8B6"/>
              </a:solidFill>
              <a:prstDash val="solid"/>
              <a:miter/>
            </a:ln>
          </p:spPr>
          <p:txBody>
            <a:bodyPr rtlCol="0" anchor="ctr"/>
            <a:lstStyle/>
            <a:p>
              <a:endParaRPr lang="en-US" dirty="0"/>
            </a:p>
          </p:txBody>
        </p:sp>
        <p:sp>
          <p:nvSpPr>
            <p:cNvPr id="71" name="Freeform 67">
              <a:extLst>
                <a:ext uri="{FF2B5EF4-FFF2-40B4-BE49-F238E27FC236}">
                  <a16:creationId xmlns:a16="http://schemas.microsoft.com/office/drawing/2014/main" id="{23BC3485-5CBB-403E-B885-0C5107A230E9}"/>
                </a:ext>
              </a:extLst>
            </p:cNvPr>
            <p:cNvSpPr/>
            <p:nvPr/>
          </p:nvSpPr>
          <p:spPr>
            <a:xfrm>
              <a:off x="10885931" y="3135061"/>
              <a:ext cx="127065" cy="127065"/>
            </a:xfrm>
            <a:custGeom>
              <a:avLst/>
              <a:gdLst>
                <a:gd name="connsiteX0" fmla="*/ 0 w 127065"/>
                <a:gd name="connsiteY0" fmla="*/ 63533 h 127065"/>
                <a:gd name="connsiteX1" fmla="*/ 63532 w 127065"/>
                <a:gd name="connsiteY1" fmla="*/ 127065 h 127065"/>
                <a:gd name="connsiteX2" fmla="*/ 127065 w 127065"/>
                <a:gd name="connsiteY2" fmla="*/ 63533 h 127065"/>
                <a:gd name="connsiteX3" fmla="*/ 63532 w 127065"/>
                <a:gd name="connsiteY3" fmla="*/ 0 h 127065"/>
                <a:gd name="connsiteX4" fmla="*/ 0 w 127065"/>
                <a:gd name="connsiteY4" fmla="*/ 63533 h 12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 h="127065">
                  <a:moveTo>
                    <a:pt x="0" y="63533"/>
                  </a:moveTo>
                  <a:cubicBezTo>
                    <a:pt x="0" y="98648"/>
                    <a:pt x="28417" y="127065"/>
                    <a:pt x="63532" y="127065"/>
                  </a:cubicBezTo>
                  <a:cubicBezTo>
                    <a:pt x="98587" y="127065"/>
                    <a:pt x="127065" y="98648"/>
                    <a:pt x="127065" y="63533"/>
                  </a:cubicBezTo>
                  <a:cubicBezTo>
                    <a:pt x="127065" y="28478"/>
                    <a:pt x="98647" y="0"/>
                    <a:pt x="63532" y="0"/>
                  </a:cubicBezTo>
                  <a:cubicBezTo>
                    <a:pt x="28417" y="0"/>
                    <a:pt x="0" y="28478"/>
                    <a:pt x="0" y="63533"/>
                  </a:cubicBezTo>
                </a:path>
              </a:pathLst>
            </a:custGeom>
            <a:solidFill>
              <a:srgbClr val="5CC8B6"/>
            </a:solidFill>
            <a:ln w="6033" cap="flat">
              <a:noFill/>
              <a:prstDash val="solid"/>
              <a:miter/>
            </a:ln>
          </p:spPr>
          <p:txBody>
            <a:bodyPr rtlCol="0" anchor="ctr"/>
            <a:lstStyle/>
            <a:p>
              <a:endParaRPr lang="en-US" dirty="0"/>
            </a:p>
          </p:txBody>
        </p:sp>
        <p:sp>
          <p:nvSpPr>
            <p:cNvPr id="72" name="Freeform 68">
              <a:extLst>
                <a:ext uri="{FF2B5EF4-FFF2-40B4-BE49-F238E27FC236}">
                  <a16:creationId xmlns:a16="http://schemas.microsoft.com/office/drawing/2014/main" id="{D2450FF0-6F76-4522-80C1-59222DF69DD0}"/>
                </a:ext>
              </a:extLst>
            </p:cNvPr>
            <p:cNvSpPr/>
            <p:nvPr/>
          </p:nvSpPr>
          <p:spPr>
            <a:xfrm>
              <a:off x="10466785" y="0"/>
              <a:ext cx="482679" cy="3198594"/>
            </a:xfrm>
            <a:custGeom>
              <a:avLst/>
              <a:gdLst>
                <a:gd name="connsiteX0" fmla="*/ 0 w 482679"/>
                <a:gd name="connsiteY0" fmla="*/ 0 h 3198594"/>
                <a:gd name="connsiteX1" fmla="*/ 0 w 482679"/>
                <a:gd name="connsiteY1" fmla="*/ 2024055 h 3198594"/>
                <a:gd name="connsiteX2" fmla="*/ 153492 w 482679"/>
                <a:gd name="connsiteY2" fmla="*/ 2177547 h 3198594"/>
                <a:gd name="connsiteX3" fmla="*/ 326714 w 482679"/>
                <a:gd name="connsiteY3" fmla="*/ 2177547 h 3198594"/>
                <a:gd name="connsiteX4" fmla="*/ 482679 w 482679"/>
                <a:gd name="connsiteY4" fmla="*/ 2333513 h 3198594"/>
                <a:gd name="connsiteX5" fmla="*/ 482679 w 482679"/>
                <a:gd name="connsiteY5" fmla="*/ 3198595 h 319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679" h="3198594">
                  <a:moveTo>
                    <a:pt x="0" y="0"/>
                  </a:moveTo>
                  <a:lnTo>
                    <a:pt x="0" y="2024055"/>
                  </a:lnTo>
                  <a:cubicBezTo>
                    <a:pt x="0" y="2108825"/>
                    <a:pt x="68722" y="2177547"/>
                    <a:pt x="153492" y="2177547"/>
                  </a:cubicBezTo>
                  <a:lnTo>
                    <a:pt x="326714" y="2177547"/>
                  </a:lnTo>
                  <a:cubicBezTo>
                    <a:pt x="412872" y="2177547"/>
                    <a:pt x="482679" y="2247354"/>
                    <a:pt x="482679" y="2333513"/>
                  </a:cubicBezTo>
                  <a:lnTo>
                    <a:pt x="482679" y="3198595"/>
                  </a:lnTo>
                </a:path>
              </a:pathLst>
            </a:custGeom>
            <a:noFill/>
            <a:ln w="30204" cap="flat">
              <a:solidFill>
                <a:srgbClr val="5CC8B6"/>
              </a:solidFill>
              <a:prstDash val="solid"/>
              <a:miter/>
            </a:ln>
          </p:spPr>
          <p:txBody>
            <a:bodyPr rtlCol="0" anchor="ctr"/>
            <a:lstStyle/>
            <a:p>
              <a:endParaRPr lang="en-US" dirty="0"/>
            </a:p>
          </p:txBody>
        </p:sp>
      </p:grpSp>
      <p:sp>
        <p:nvSpPr>
          <p:cNvPr id="3" name="Subtitle 2"/>
          <p:cNvSpPr>
            <a:spLocks noGrp="1"/>
          </p:cNvSpPr>
          <p:nvPr>
            <p:ph type="subTitle" idx="1"/>
          </p:nvPr>
        </p:nvSpPr>
        <p:spPr>
          <a:xfrm>
            <a:off x="539400" y="4302143"/>
            <a:ext cx="5556600" cy="380480"/>
          </a:xfrm>
        </p:spPr>
        <p:txBody>
          <a:bodyPr wrap="square"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2193925"/>
            <a:ext cx="5562600"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vl7pPr marL="0" indent="0">
              <a:lnSpc>
                <a:spcPct val="100000"/>
              </a:lnSpc>
              <a:spcBef>
                <a:spcPts val="600"/>
              </a:spcBef>
              <a:buNone/>
              <a:defRPr sz="4000">
                <a:solidFill>
                  <a:schemeClr val="accent2"/>
                </a:solidFill>
              </a:defRPr>
            </a:lvl7pPr>
          </a:lstStyle>
          <a:p>
            <a:pPr lvl="0"/>
            <a:r>
              <a:rPr lang="en-US" dirty="0"/>
              <a:t>Click to edit Master text styles</a:t>
            </a:r>
          </a:p>
          <a:p>
            <a:pPr lvl="1"/>
            <a:r>
              <a:rPr lang="en-US" dirty="0"/>
              <a:t>Second level</a:t>
            </a:r>
          </a:p>
        </p:txBody>
      </p:sp>
      <p:pic>
        <p:nvPicPr>
          <p:cNvPr id="9" name="Picture 8">
            <a:extLst>
              <a:ext uri="{FF2B5EF4-FFF2-40B4-BE49-F238E27FC236}">
                <a16:creationId xmlns:a16="http://schemas.microsoft.com/office/drawing/2014/main" id="{E7EF7754-1FBD-4A63-991B-AD7AAC58C4BE}"/>
              </a:ext>
            </a:extLst>
          </p:cNvPr>
          <p:cNvPicPr>
            <a:picLocks noChangeAspect="1"/>
          </p:cNvPicPr>
          <p:nvPr userDrawn="1"/>
        </p:nvPicPr>
        <p:blipFill>
          <a:blip r:embed="rId3"/>
          <a:stretch>
            <a:fillRect/>
          </a:stretch>
        </p:blipFill>
        <p:spPr>
          <a:xfrm>
            <a:off x="539399" y="0"/>
            <a:ext cx="1345376" cy="540711"/>
          </a:xfrm>
          <a:prstGeom prst="rect">
            <a:avLst/>
          </a:prstGeom>
        </p:spPr>
      </p:pic>
      <p:sp>
        <p:nvSpPr>
          <p:cNvPr id="74" name="Date Placeholder 6">
            <a:extLst>
              <a:ext uri="{FF2B5EF4-FFF2-40B4-BE49-F238E27FC236}">
                <a16:creationId xmlns:a16="http://schemas.microsoft.com/office/drawing/2014/main" id="{D70973ED-C69E-4379-92CC-6C67B63D8D48}"/>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35A317F9-AB55-4337-BA1D-43DDD20FBD49}" type="datetimeyyyy">
              <a:rPr lang="en-US" smtClean="0"/>
              <a:t>2023</a:t>
            </a:fld>
            <a:endParaRPr lang="en-US" dirty="0"/>
          </a:p>
        </p:txBody>
      </p:sp>
    </p:spTree>
    <p:extLst>
      <p:ext uri="{BB962C8B-B14F-4D97-AF65-F5344CB8AC3E}">
        <p14:creationId xmlns:p14="http://schemas.microsoft.com/office/powerpoint/2010/main" val="182812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b-brand alternative 3">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400" y="4302143"/>
            <a:ext cx="5556600" cy="380480"/>
          </a:xfrm>
        </p:spPr>
        <p:txBody>
          <a:bodyPr wrap="square" tIns="0" bIns="72000">
            <a:spAutoFit/>
          </a:bodyPr>
          <a:lstStyle>
            <a:lvl1pPr marL="0" indent="0" algn="l">
              <a:spcBef>
                <a:spcPts val="0"/>
              </a:spcBef>
              <a:buNone/>
              <a:defRPr sz="2000">
                <a:solidFill>
                  <a:schemeClr val="bg1"/>
                </a:solidFill>
              </a:defRPr>
            </a:lvl1pPr>
            <a:lvl2pPr marL="0" indent="0" algn="l">
              <a:spcBef>
                <a:spcPts val="0"/>
              </a:spcBef>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noProof="0"/>
              <a:t>Click to edit Master subtitle style</a:t>
            </a:r>
            <a:endParaRPr lang="en-GB" noProof="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0" y="0"/>
            <a:ext cx="1345376" cy="540000"/>
          </a:xfrm>
          <a:prstGeom prst="rect">
            <a:avLst/>
          </a:prstGeom>
        </p:spPr>
      </p:pic>
      <p:sp>
        <p:nvSpPr>
          <p:cNvPr id="8" name="Text Placeholder 7">
            <a:extLst>
              <a:ext uri="{FF2B5EF4-FFF2-40B4-BE49-F238E27FC236}">
                <a16:creationId xmlns:a16="http://schemas.microsoft.com/office/drawing/2014/main" id="{C96BE0D3-D811-41D9-972E-BEB766764843}"/>
              </a:ext>
            </a:extLst>
          </p:cNvPr>
          <p:cNvSpPr>
            <a:spLocks noGrp="1"/>
          </p:cNvSpPr>
          <p:nvPr>
            <p:ph type="body" sz="quarter" idx="10"/>
          </p:nvPr>
        </p:nvSpPr>
        <p:spPr>
          <a:xfrm>
            <a:off x="533401" y="2193925"/>
            <a:ext cx="5562600" cy="1743075"/>
          </a:xfrm>
        </p:spPr>
        <p:txBody>
          <a:bodyPr anchor="b"/>
          <a:lstStyle>
            <a:lvl1pPr>
              <a:defRPr sz="4000">
                <a:solidFill>
                  <a:schemeClr val="bg1"/>
                </a:solidFill>
              </a:defRPr>
            </a:lvl1pPr>
            <a:lvl2pPr>
              <a:defRPr sz="4000">
                <a:solidFill>
                  <a:schemeClr val="bg1"/>
                </a:solidFill>
              </a:defRPr>
            </a:lvl2pPr>
            <a:lvl3pPr marL="0" indent="0">
              <a:buNone/>
              <a:defRPr sz="4000">
                <a:solidFill>
                  <a:schemeClr val="tx1"/>
                </a:solidFill>
              </a:defRPr>
            </a:lvl3pPr>
            <a:lvl4pPr marL="0" indent="0">
              <a:buNone/>
              <a:defRPr sz="4000">
                <a:solidFill>
                  <a:schemeClr val="accent3"/>
                </a:solidFill>
              </a:defRPr>
            </a:lvl4pPr>
            <a:lvl5pPr marL="0" indent="0">
              <a:buNone/>
              <a:defRPr sz="4000">
                <a:solidFill>
                  <a:schemeClr val="accent5"/>
                </a:solidFill>
              </a:defRPr>
            </a:lvl5pPr>
            <a:lvl6pPr marL="0" indent="0">
              <a:lnSpc>
                <a:spcPct val="100000"/>
              </a:lnSpc>
              <a:spcBef>
                <a:spcPts val="600"/>
              </a:spcBef>
              <a:buFontTx/>
              <a:buNone/>
              <a:defRPr sz="4000">
                <a:solidFill>
                  <a:schemeClr val="accent6"/>
                </a:solidFill>
              </a:defRPr>
            </a:lvl6pPr>
            <a:lvl7pPr marL="0" indent="0">
              <a:lnSpc>
                <a:spcPct val="100000"/>
              </a:lnSpc>
              <a:spcBef>
                <a:spcPts val="600"/>
              </a:spcBef>
              <a:buNone/>
              <a:defRPr sz="4000">
                <a:solidFill>
                  <a:schemeClr val="accent2"/>
                </a:solidFill>
              </a:defRPr>
            </a:lvl7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75A7CD1A-BA6C-49F3-A1BC-DD5FBD3506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79327" y="4302143"/>
            <a:ext cx="1350462" cy="2006582"/>
          </a:xfrm>
          <a:prstGeom prst="rect">
            <a:avLst/>
          </a:prstGeom>
        </p:spPr>
      </p:pic>
      <p:sp>
        <p:nvSpPr>
          <p:cNvPr id="6" name="Rectangle 5">
            <a:extLst>
              <a:ext uri="{FF2B5EF4-FFF2-40B4-BE49-F238E27FC236}">
                <a16:creationId xmlns:a16="http://schemas.microsoft.com/office/drawing/2014/main" id="{4D01F455-77BC-433F-9361-E2499640C238}"/>
              </a:ext>
            </a:extLst>
          </p:cNvPr>
          <p:cNvSpPr/>
          <p:nvPr userDrawn="1"/>
        </p:nvSpPr>
        <p:spPr>
          <a:xfrm>
            <a:off x="11430000" y="0"/>
            <a:ext cx="762000" cy="6858000"/>
          </a:xfrm>
          <a:prstGeom prst="rect">
            <a:avLst/>
          </a:prstGeom>
          <a:solidFill>
            <a:srgbClr val="CCE4F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540000" rtlCol="0" anchor="ctr"/>
          <a:lstStyle/>
          <a:p>
            <a:pPr algn="r"/>
            <a:r>
              <a:rPr lang="en-GB" sz="2400" b="1" dirty="0">
                <a:solidFill>
                  <a:schemeClr val="accent1"/>
                </a:solidFill>
              </a:rPr>
              <a:t>Blueprint Two</a:t>
            </a:r>
          </a:p>
        </p:txBody>
      </p:sp>
      <p:sp>
        <p:nvSpPr>
          <p:cNvPr id="10" name="Date Placeholder 6">
            <a:extLst>
              <a:ext uri="{FF2B5EF4-FFF2-40B4-BE49-F238E27FC236}">
                <a16:creationId xmlns:a16="http://schemas.microsoft.com/office/drawing/2014/main" id="{E399ABB6-8759-44B2-85DC-A94C09775576}"/>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solidFill>
                  <a:schemeClr val="bg1"/>
                </a:solidFill>
              </a:defRPr>
            </a:lvl1pPr>
          </a:lstStyle>
          <a:p>
            <a:r>
              <a:rPr lang="en-AU" dirty="0"/>
              <a:t>© Lloyd’s </a:t>
            </a:r>
            <a:fld id="{8CBB10C9-C3A9-4083-911C-DBB76369CE0C}" type="datetimeyyyy">
              <a:rPr lang="en-US" smtClean="0"/>
              <a:t>2023</a:t>
            </a:fld>
            <a:endParaRPr lang="en-US" dirty="0"/>
          </a:p>
        </p:txBody>
      </p:sp>
    </p:spTree>
    <p:extLst>
      <p:ext uri="{BB962C8B-B14F-4D97-AF65-F5344CB8AC3E}">
        <p14:creationId xmlns:p14="http://schemas.microsoft.com/office/powerpoint/2010/main" val="2706115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image" Target="../media/image2.emf"/><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tags" Target="../tags/tag1.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theme" Target="../theme/theme2.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20" Type="http://schemas.openxmlformats.org/officeDocument/2006/relationships/slideLayout" Target="../slideLayouts/slideLayout25.xml"/><Relationship Id="rId4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42920" y="7"/>
            <a:ext cx="1342390" cy="542290"/>
          </a:xfrm>
          <a:custGeom>
            <a:avLst/>
            <a:gdLst/>
            <a:ahLst/>
            <a:cxnLst/>
            <a:rect l="l" t="t" r="r" b="b"/>
            <a:pathLst>
              <a:path w="1342389" h="542290">
                <a:moveTo>
                  <a:pt x="1342254" y="0"/>
                </a:moveTo>
                <a:lnTo>
                  <a:pt x="0" y="0"/>
                </a:lnTo>
                <a:lnTo>
                  <a:pt x="0" y="542214"/>
                </a:lnTo>
                <a:lnTo>
                  <a:pt x="1342254" y="542214"/>
                </a:lnTo>
                <a:lnTo>
                  <a:pt x="1342254" y="0"/>
                </a:lnTo>
                <a:close/>
              </a:path>
            </a:pathLst>
          </a:custGeom>
          <a:solidFill>
            <a:srgbClr val="000000"/>
          </a:solidFill>
        </p:spPr>
        <p:txBody>
          <a:bodyPr wrap="square" lIns="0" tIns="0" rIns="0" bIns="0" rtlCol="0"/>
          <a:lstStyle/>
          <a:p>
            <a:endParaRPr/>
          </a:p>
        </p:txBody>
      </p:sp>
      <p:sp>
        <p:nvSpPr>
          <p:cNvPr id="17" name="bg object 17"/>
          <p:cNvSpPr/>
          <p:nvPr/>
        </p:nvSpPr>
        <p:spPr>
          <a:xfrm>
            <a:off x="704126" y="170979"/>
            <a:ext cx="1012190" cy="193675"/>
          </a:xfrm>
          <a:custGeom>
            <a:avLst/>
            <a:gdLst/>
            <a:ahLst/>
            <a:cxnLst/>
            <a:rect l="l" t="t" r="r" b="b"/>
            <a:pathLst>
              <a:path w="1012189" h="193675">
                <a:moveTo>
                  <a:pt x="132092" y="150215"/>
                </a:moveTo>
                <a:lnTo>
                  <a:pt x="122859" y="150215"/>
                </a:lnTo>
                <a:lnTo>
                  <a:pt x="120726" y="160223"/>
                </a:lnTo>
                <a:lnTo>
                  <a:pt x="118605" y="165239"/>
                </a:lnTo>
                <a:lnTo>
                  <a:pt x="86652" y="175971"/>
                </a:lnTo>
                <a:lnTo>
                  <a:pt x="74879" y="175691"/>
                </a:lnTo>
                <a:lnTo>
                  <a:pt x="51206" y="142697"/>
                </a:lnTo>
                <a:lnTo>
                  <a:pt x="51219" y="44970"/>
                </a:lnTo>
                <a:lnTo>
                  <a:pt x="51435" y="37604"/>
                </a:lnTo>
                <a:lnTo>
                  <a:pt x="51841" y="30048"/>
                </a:lnTo>
                <a:lnTo>
                  <a:pt x="51841" y="10007"/>
                </a:lnTo>
                <a:lnTo>
                  <a:pt x="711" y="10007"/>
                </a:lnTo>
                <a:lnTo>
                  <a:pt x="711" y="16446"/>
                </a:lnTo>
                <a:lnTo>
                  <a:pt x="9232" y="16446"/>
                </a:lnTo>
                <a:lnTo>
                  <a:pt x="11353" y="17170"/>
                </a:lnTo>
                <a:lnTo>
                  <a:pt x="19177" y="18592"/>
                </a:lnTo>
                <a:lnTo>
                  <a:pt x="20599" y="22174"/>
                </a:lnTo>
                <a:lnTo>
                  <a:pt x="21310" y="30048"/>
                </a:lnTo>
                <a:lnTo>
                  <a:pt x="21221" y="150215"/>
                </a:lnTo>
                <a:lnTo>
                  <a:pt x="12776" y="181686"/>
                </a:lnTo>
                <a:lnTo>
                  <a:pt x="10655" y="182410"/>
                </a:lnTo>
                <a:lnTo>
                  <a:pt x="3556" y="183121"/>
                </a:lnTo>
                <a:lnTo>
                  <a:pt x="0" y="183121"/>
                </a:lnTo>
                <a:lnTo>
                  <a:pt x="0" y="190271"/>
                </a:lnTo>
                <a:lnTo>
                  <a:pt x="122859" y="190271"/>
                </a:lnTo>
                <a:lnTo>
                  <a:pt x="123571" y="189560"/>
                </a:lnTo>
                <a:lnTo>
                  <a:pt x="126301" y="179997"/>
                </a:lnTo>
                <a:lnTo>
                  <a:pt x="127228" y="175971"/>
                </a:lnTo>
                <a:lnTo>
                  <a:pt x="127482" y="174891"/>
                </a:lnTo>
                <a:lnTo>
                  <a:pt x="129184" y="166039"/>
                </a:lnTo>
                <a:lnTo>
                  <a:pt x="132092" y="150215"/>
                </a:lnTo>
                <a:close/>
              </a:path>
              <a:path w="1012189" h="193675">
                <a:moveTo>
                  <a:pt x="281228" y="150215"/>
                </a:moveTo>
                <a:lnTo>
                  <a:pt x="272008" y="150215"/>
                </a:lnTo>
                <a:lnTo>
                  <a:pt x="269163" y="160223"/>
                </a:lnTo>
                <a:lnTo>
                  <a:pt x="267030" y="165239"/>
                </a:lnTo>
                <a:lnTo>
                  <a:pt x="235775" y="175971"/>
                </a:lnTo>
                <a:lnTo>
                  <a:pt x="224015" y="175691"/>
                </a:lnTo>
                <a:lnTo>
                  <a:pt x="200355" y="142697"/>
                </a:lnTo>
                <a:lnTo>
                  <a:pt x="200393" y="43815"/>
                </a:lnTo>
                <a:lnTo>
                  <a:pt x="200571" y="37604"/>
                </a:lnTo>
                <a:lnTo>
                  <a:pt x="200990" y="30048"/>
                </a:lnTo>
                <a:lnTo>
                  <a:pt x="200990" y="10007"/>
                </a:lnTo>
                <a:lnTo>
                  <a:pt x="149136" y="10007"/>
                </a:lnTo>
                <a:lnTo>
                  <a:pt x="149136" y="16446"/>
                </a:lnTo>
                <a:lnTo>
                  <a:pt x="158369" y="16446"/>
                </a:lnTo>
                <a:lnTo>
                  <a:pt x="160502" y="17170"/>
                </a:lnTo>
                <a:lnTo>
                  <a:pt x="167601" y="18592"/>
                </a:lnTo>
                <a:lnTo>
                  <a:pt x="169735" y="22174"/>
                </a:lnTo>
                <a:lnTo>
                  <a:pt x="169735" y="30048"/>
                </a:lnTo>
                <a:lnTo>
                  <a:pt x="170154" y="35915"/>
                </a:lnTo>
                <a:lnTo>
                  <a:pt x="170357" y="43815"/>
                </a:lnTo>
                <a:lnTo>
                  <a:pt x="170370" y="142697"/>
                </a:lnTo>
                <a:lnTo>
                  <a:pt x="170268" y="151828"/>
                </a:lnTo>
                <a:lnTo>
                  <a:pt x="169849" y="162864"/>
                </a:lnTo>
                <a:lnTo>
                  <a:pt x="168313" y="177393"/>
                </a:lnTo>
                <a:lnTo>
                  <a:pt x="166890" y="180975"/>
                </a:lnTo>
                <a:lnTo>
                  <a:pt x="161925" y="181686"/>
                </a:lnTo>
                <a:lnTo>
                  <a:pt x="159791" y="182410"/>
                </a:lnTo>
                <a:lnTo>
                  <a:pt x="151980" y="183121"/>
                </a:lnTo>
                <a:lnTo>
                  <a:pt x="149136" y="183121"/>
                </a:lnTo>
                <a:lnTo>
                  <a:pt x="149136" y="190271"/>
                </a:lnTo>
                <a:lnTo>
                  <a:pt x="272008" y="190271"/>
                </a:lnTo>
                <a:lnTo>
                  <a:pt x="272719" y="189560"/>
                </a:lnTo>
                <a:lnTo>
                  <a:pt x="274129" y="184556"/>
                </a:lnTo>
                <a:lnTo>
                  <a:pt x="275869" y="175971"/>
                </a:lnTo>
                <a:lnTo>
                  <a:pt x="281228" y="150215"/>
                </a:lnTo>
                <a:close/>
              </a:path>
              <a:path w="1012189" h="193675">
                <a:moveTo>
                  <a:pt x="481507" y="95846"/>
                </a:moveTo>
                <a:lnTo>
                  <a:pt x="475399" y="59550"/>
                </a:lnTo>
                <a:lnTo>
                  <a:pt x="457631" y="31292"/>
                </a:lnTo>
                <a:lnTo>
                  <a:pt x="446709" y="24295"/>
                </a:lnTo>
                <a:lnTo>
                  <a:pt x="446709" y="103720"/>
                </a:lnTo>
                <a:lnTo>
                  <a:pt x="443191" y="136283"/>
                </a:lnTo>
                <a:lnTo>
                  <a:pt x="432943" y="159778"/>
                </a:lnTo>
                <a:lnTo>
                  <a:pt x="416445" y="174040"/>
                </a:lnTo>
                <a:lnTo>
                  <a:pt x="394157" y="178828"/>
                </a:lnTo>
                <a:lnTo>
                  <a:pt x="367614" y="171653"/>
                </a:lnTo>
                <a:lnTo>
                  <a:pt x="347992" y="152539"/>
                </a:lnTo>
                <a:lnTo>
                  <a:pt x="335826" y="125107"/>
                </a:lnTo>
                <a:lnTo>
                  <a:pt x="331660" y="92989"/>
                </a:lnTo>
                <a:lnTo>
                  <a:pt x="336169" y="59258"/>
                </a:lnTo>
                <a:lnTo>
                  <a:pt x="348081" y="36652"/>
                </a:lnTo>
                <a:lnTo>
                  <a:pt x="364909" y="23977"/>
                </a:lnTo>
                <a:lnTo>
                  <a:pt x="384213" y="20027"/>
                </a:lnTo>
                <a:lnTo>
                  <a:pt x="409257" y="25857"/>
                </a:lnTo>
                <a:lnTo>
                  <a:pt x="429044" y="42557"/>
                </a:lnTo>
                <a:lnTo>
                  <a:pt x="442036" y="68910"/>
                </a:lnTo>
                <a:lnTo>
                  <a:pt x="446709" y="103720"/>
                </a:lnTo>
                <a:lnTo>
                  <a:pt x="446709" y="24295"/>
                </a:lnTo>
                <a:lnTo>
                  <a:pt x="440080" y="20027"/>
                </a:lnTo>
                <a:lnTo>
                  <a:pt x="429069" y="12966"/>
                </a:lnTo>
                <a:lnTo>
                  <a:pt x="390601" y="6426"/>
                </a:lnTo>
                <a:lnTo>
                  <a:pt x="348615" y="14820"/>
                </a:lnTo>
                <a:lnTo>
                  <a:pt x="319938" y="36563"/>
                </a:lnTo>
                <a:lnTo>
                  <a:pt x="303517" y="66484"/>
                </a:lnTo>
                <a:lnTo>
                  <a:pt x="298284" y="99428"/>
                </a:lnTo>
                <a:lnTo>
                  <a:pt x="303288" y="132473"/>
                </a:lnTo>
                <a:lnTo>
                  <a:pt x="319138" y="162636"/>
                </a:lnTo>
                <a:lnTo>
                  <a:pt x="347116" y="184619"/>
                </a:lnTo>
                <a:lnTo>
                  <a:pt x="388467" y="193128"/>
                </a:lnTo>
                <a:lnTo>
                  <a:pt x="427278" y="185470"/>
                </a:lnTo>
                <a:lnTo>
                  <a:pt x="436600" y="178828"/>
                </a:lnTo>
                <a:lnTo>
                  <a:pt x="456565" y="164604"/>
                </a:lnTo>
                <a:lnTo>
                  <a:pt x="475056" y="133680"/>
                </a:lnTo>
                <a:lnTo>
                  <a:pt x="481507" y="95846"/>
                </a:lnTo>
                <a:close/>
              </a:path>
              <a:path w="1012189" h="193675">
                <a:moveTo>
                  <a:pt x="665441" y="10007"/>
                </a:moveTo>
                <a:lnTo>
                  <a:pt x="628523" y="10007"/>
                </a:lnTo>
                <a:lnTo>
                  <a:pt x="619290" y="27317"/>
                </a:lnTo>
                <a:lnTo>
                  <a:pt x="611644" y="41846"/>
                </a:lnTo>
                <a:lnTo>
                  <a:pt x="600951" y="62522"/>
                </a:lnTo>
                <a:lnTo>
                  <a:pt x="583069" y="97282"/>
                </a:lnTo>
                <a:lnTo>
                  <a:pt x="575995" y="84620"/>
                </a:lnTo>
                <a:lnTo>
                  <a:pt x="564337" y="62496"/>
                </a:lnTo>
                <a:lnTo>
                  <a:pt x="552805" y="40246"/>
                </a:lnTo>
                <a:lnTo>
                  <a:pt x="546087" y="27063"/>
                </a:lnTo>
                <a:lnTo>
                  <a:pt x="539750" y="12865"/>
                </a:lnTo>
                <a:lnTo>
                  <a:pt x="538327" y="10007"/>
                </a:lnTo>
                <a:lnTo>
                  <a:pt x="488607" y="10007"/>
                </a:lnTo>
                <a:lnTo>
                  <a:pt x="488607" y="16446"/>
                </a:lnTo>
                <a:lnTo>
                  <a:pt x="498678" y="17564"/>
                </a:lnTo>
                <a:lnTo>
                  <a:pt x="506272" y="21094"/>
                </a:lnTo>
                <a:lnTo>
                  <a:pt x="539927" y="73406"/>
                </a:lnTo>
                <a:lnTo>
                  <a:pt x="557491" y="106578"/>
                </a:lnTo>
                <a:lnTo>
                  <a:pt x="562470" y="115874"/>
                </a:lnTo>
                <a:lnTo>
                  <a:pt x="563181" y="115874"/>
                </a:lnTo>
                <a:lnTo>
                  <a:pt x="563181" y="159512"/>
                </a:lnTo>
                <a:lnTo>
                  <a:pt x="562470" y="169532"/>
                </a:lnTo>
                <a:lnTo>
                  <a:pt x="561047" y="180251"/>
                </a:lnTo>
                <a:lnTo>
                  <a:pt x="556069" y="181686"/>
                </a:lnTo>
                <a:lnTo>
                  <a:pt x="553948" y="182410"/>
                </a:lnTo>
                <a:lnTo>
                  <a:pt x="551815" y="182410"/>
                </a:lnTo>
                <a:lnTo>
                  <a:pt x="542582" y="183121"/>
                </a:lnTo>
                <a:lnTo>
                  <a:pt x="539750" y="183121"/>
                </a:lnTo>
                <a:lnTo>
                  <a:pt x="539750" y="190271"/>
                </a:lnTo>
                <a:lnTo>
                  <a:pt x="616445" y="190271"/>
                </a:lnTo>
                <a:lnTo>
                  <a:pt x="616445" y="183121"/>
                </a:lnTo>
                <a:lnTo>
                  <a:pt x="613600" y="183121"/>
                </a:lnTo>
                <a:lnTo>
                  <a:pt x="606501" y="182410"/>
                </a:lnTo>
                <a:lnTo>
                  <a:pt x="602945" y="182410"/>
                </a:lnTo>
                <a:lnTo>
                  <a:pt x="595845" y="180975"/>
                </a:lnTo>
                <a:lnTo>
                  <a:pt x="593712" y="175971"/>
                </a:lnTo>
                <a:lnTo>
                  <a:pt x="593712" y="169532"/>
                </a:lnTo>
                <a:lnTo>
                  <a:pt x="593001" y="159512"/>
                </a:lnTo>
                <a:lnTo>
                  <a:pt x="593001" y="114452"/>
                </a:lnTo>
                <a:lnTo>
                  <a:pt x="594423" y="114452"/>
                </a:lnTo>
                <a:lnTo>
                  <a:pt x="596557" y="108724"/>
                </a:lnTo>
                <a:lnTo>
                  <a:pt x="602068" y="97282"/>
                </a:lnTo>
                <a:lnTo>
                  <a:pt x="604697" y="91821"/>
                </a:lnTo>
                <a:lnTo>
                  <a:pt x="616889" y="67868"/>
                </a:lnTo>
                <a:lnTo>
                  <a:pt x="637743" y="30759"/>
                </a:lnTo>
                <a:lnTo>
                  <a:pt x="665441" y="16446"/>
                </a:lnTo>
                <a:lnTo>
                  <a:pt x="665441" y="10007"/>
                </a:lnTo>
                <a:close/>
              </a:path>
              <a:path w="1012189" h="193675">
                <a:moveTo>
                  <a:pt x="861453" y="95846"/>
                </a:moveTo>
                <a:lnTo>
                  <a:pt x="847674" y="46253"/>
                </a:lnTo>
                <a:lnTo>
                  <a:pt x="829500" y="28613"/>
                </a:lnTo>
                <a:lnTo>
                  <a:pt x="829500" y="102285"/>
                </a:lnTo>
                <a:lnTo>
                  <a:pt x="828598" y="120053"/>
                </a:lnTo>
                <a:lnTo>
                  <a:pt x="810323" y="163804"/>
                </a:lnTo>
                <a:lnTo>
                  <a:pt x="774471" y="178689"/>
                </a:lnTo>
                <a:lnTo>
                  <a:pt x="758482" y="179539"/>
                </a:lnTo>
                <a:lnTo>
                  <a:pt x="746836" y="178803"/>
                </a:lnTo>
                <a:lnTo>
                  <a:pt x="727202" y="152781"/>
                </a:lnTo>
                <a:lnTo>
                  <a:pt x="726821" y="147535"/>
                </a:lnTo>
                <a:lnTo>
                  <a:pt x="726617" y="137693"/>
                </a:lnTo>
                <a:lnTo>
                  <a:pt x="726528" y="25742"/>
                </a:lnTo>
                <a:lnTo>
                  <a:pt x="727227" y="24320"/>
                </a:lnTo>
                <a:lnTo>
                  <a:pt x="729361" y="22885"/>
                </a:lnTo>
                <a:lnTo>
                  <a:pt x="731494" y="22174"/>
                </a:lnTo>
                <a:lnTo>
                  <a:pt x="740016" y="21463"/>
                </a:lnTo>
                <a:lnTo>
                  <a:pt x="744283" y="21463"/>
                </a:lnTo>
                <a:lnTo>
                  <a:pt x="791718" y="32321"/>
                </a:lnTo>
                <a:lnTo>
                  <a:pt x="822579" y="65532"/>
                </a:lnTo>
                <a:lnTo>
                  <a:pt x="829500" y="102285"/>
                </a:lnTo>
                <a:lnTo>
                  <a:pt x="829500" y="28613"/>
                </a:lnTo>
                <a:lnTo>
                  <a:pt x="819556" y="21463"/>
                </a:lnTo>
                <a:lnTo>
                  <a:pt x="818324" y="20574"/>
                </a:lnTo>
                <a:lnTo>
                  <a:pt x="794613" y="12966"/>
                </a:lnTo>
                <a:lnTo>
                  <a:pt x="770229" y="10312"/>
                </a:lnTo>
                <a:lnTo>
                  <a:pt x="747115" y="10007"/>
                </a:lnTo>
                <a:lnTo>
                  <a:pt x="674687" y="10007"/>
                </a:lnTo>
                <a:lnTo>
                  <a:pt x="674687" y="16446"/>
                </a:lnTo>
                <a:lnTo>
                  <a:pt x="684618" y="16446"/>
                </a:lnTo>
                <a:lnTo>
                  <a:pt x="686041" y="17170"/>
                </a:lnTo>
                <a:lnTo>
                  <a:pt x="696607" y="43815"/>
                </a:lnTo>
                <a:lnTo>
                  <a:pt x="696607" y="146723"/>
                </a:lnTo>
                <a:lnTo>
                  <a:pt x="683196" y="182613"/>
                </a:lnTo>
                <a:lnTo>
                  <a:pt x="673265" y="183121"/>
                </a:lnTo>
                <a:lnTo>
                  <a:pt x="673265" y="190271"/>
                </a:lnTo>
                <a:lnTo>
                  <a:pt x="762025" y="190271"/>
                </a:lnTo>
                <a:lnTo>
                  <a:pt x="790155" y="187756"/>
                </a:lnTo>
                <a:lnTo>
                  <a:pt x="826452" y="173075"/>
                </a:lnTo>
                <a:lnTo>
                  <a:pt x="853821" y="137160"/>
                </a:lnTo>
                <a:lnTo>
                  <a:pt x="859370" y="118046"/>
                </a:lnTo>
                <a:lnTo>
                  <a:pt x="861453" y="95846"/>
                </a:lnTo>
                <a:close/>
              </a:path>
              <a:path w="1012189" h="193675">
                <a:moveTo>
                  <a:pt x="897674" y="5715"/>
                </a:moveTo>
                <a:lnTo>
                  <a:pt x="895540" y="5003"/>
                </a:lnTo>
                <a:lnTo>
                  <a:pt x="895540" y="4292"/>
                </a:lnTo>
                <a:lnTo>
                  <a:pt x="891286" y="3581"/>
                </a:lnTo>
                <a:lnTo>
                  <a:pt x="887730" y="2146"/>
                </a:lnTo>
                <a:lnTo>
                  <a:pt x="877087" y="0"/>
                </a:lnTo>
                <a:lnTo>
                  <a:pt x="871397" y="0"/>
                </a:lnTo>
                <a:lnTo>
                  <a:pt x="870686" y="2146"/>
                </a:lnTo>
                <a:lnTo>
                  <a:pt x="874903" y="8407"/>
                </a:lnTo>
                <a:lnTo>
                  <a:pt x="876731" y="19570"/>
                </a:lnTo>
                <a:lnTo>
                  <a:pt x="875880" y="32219"/>
                </a:lnTo>
                <a:lnTo>
                  <a:pt x="872109" y="42913"/>
                </a:lnTo>
                <a:lnTo>
                  <a:pt x="877798" y="48641"/>
                </a:lnTo>
                <a:lnTo>
                  <a:pt x="884301" y="42037"/>
                </a:lnTo>
                <a:lnTo>
                  <a:pt x="890930" y="31203"/>
                </a:lnTo>
                <a:lnTo>
                  <a:pt x="895972" y="18364"/>
                </a:lnTo>
                <a:lnTo>
                  <a:pt x="897674" y="5715"/>
                </a:lnTo>
                <a:close/>
              </a:path>
              <a:path w="1012189" h="193675">
                <a:moveTo>
                  <a:pt x="1012012" y="141630"/>
                </a:moveTo>
                <a:lnTo>
                  <a:pt x="991349" y="101295"/>
                </a:lnTo>
                <a:lnTo>
                  <a:pt x="953960" y="69189"/>
                </a:lnTo>
                <a:lnTo>
                  <a:pt x="945972" y="60706"/>
                </a:lnTo>
                <a:lnTo>
                  <a:pt x="941171" y="52628"/>
                </a:lnTo>
                <a:lnTo>
                  <a:pt x="939571" y="44348"/>
                </a:lnTo>
                <a:lnTo>
                  <a:pt x="941108" y="35191"/>
                </a:lnTo>
                <a:lnTo>
                  <a:pt x="945972" y="26911"/>
                </a:lnTo>
                <a:lnTo>
                  <a:pt x="954557" y="20904"/>
                </a:lnTo>
                <a:lnTo>
                  <a:pt x="967282" y="18592"/>
                </a:lnTo>
                <a:lnTo>
                  <a:pt x="981862" y="20866"/>
                </a:lnTo>
                <a:lnTo>
                  <a:pt x="990803" y="27178"/>
                </a:lnTo>
                <a:lnTo>
                  <a:pt x="996137" y="36703"/>
                </a:lnTo>
                <a:lnTo>
                  <a:pt x="999947" y="48641"/>
                </a:lnTo>
                <a:lnTo>
                  <a:pt x="1006335" y="48641"/>
                </a:lnTo>
                <a:lnTo>
                  <a:pt x="1006551" y="36703"/>
                </a:lnTo>
                <a:lnTo>
                  <a:pt x="1006614" y="34798"/>
                </a:lnTo>
                <a:lnTo>
                  <a:pt x="1007046" y="25120"/>
                </a:lnTo>
                <a:lnTo>
                  <a:pt x="1007452" y="18592"/>
                </a:lnTo>
                <a:lnTo>
                  <a:pt x="1007757" y="12865"/>
                </a:lnTo>
                <a:lnTo>
                  <a:pt x="1007757" y="11442"/>
                </a:lnTo>
                <a:lnTo>
                  <a:pt x="1006335" y="10731"/>
                </a:lnTo>
                <a:lnTo>
                  <a:pt x="1004201" y="10731"/>
                </a:lnTo>
                <a:lnTo>
                  <a:pt x="998372" y="9448"/>
                </a:lnTo>
                <a:lnTo>
                  <a:pt x="990003" y="8039"/>
                </a:lnTo>
                <a:lnTo>
                  <a:pt x="980033" y="6896"/>
                </a:lnTo>
                <a:lnTo>
                  <a:pt x="969403" y="6426"/>
                </a:lnTo>
                <a:lnTo>
                  <a:pt x="946073" y="10071"/>
                </a:lnTo>
                <a:lnTo>
                  <a:pt x="928662" y="20027"/>
                </a:lnTo>
                <a:lnTo>
                  <a:pt x="917778" y="34798"/>
                </a:lnTo>
                <a:lnTo>
                  <a:pt x="914006" y="52933"/>
                </a:lnTo>
                <a:lnTo>
                  <a:pt x="916889" y="69202"/>
                </a:lnTo>
                <a:lnTo>
                  <a:pt x="924750" y="83324"/>
                </a:lnTo>
                <a:lnTo>
                  <a:pt x="936485" y="96380"/>
                </a:lnTo>
                <a:lnTo>
                  <a:pt x="950937" y="109435"/>
                </a:lnTo>
                <a:lnTo>
                  <a:pt x="960882" y="118021"/>
                </a:lnTo>
                <a:lnTo>
                  <a:pt x="971664" y="127520"/>
                </a:lnTo>
                <a:lnTo>
                  <a:pt x="979436" y="135547"/>
                </a:lnTo>
                <a:lnTo>
                  <a:pt x="984148" y="143573"/>
                </a:lnTo>
                <a:lnTo>
                  <a:pt x="985735" y="153073"/>
                </a:lnTo>
                <a:lnTo>
                  <a:pt x="983272" y="164871"/>
                </a:lnTo>
                <a:lnTo>
                  <a:pt x="976591" y="173367"/>
                </a:lnTo>
                <a:lnTo>
                  <a:pt x="966863" y="178523"/>
                </a:lnTo>
                <a:lnTo>
                  <a:pt x="955205" y="180251"/>
                </a:lnTo>
                <a:lnTo>
                  <a:pt x="943978" y="178981"/>
                </a:lnTo>
                <a:lnTo>
                  <a:pt x="918984" y="145211"/>
                </a:lnTo>
                <a:lnTo>
                  <a:pt x="918273" y="141630"/>
                </a:lnTo>
                <a:lnTo>
                  <a:pt x="910463" y="141630"/>
                </a:lnTo>
                <a:lnTo>
                  <a:pt x="910234" y="147243"/>
                </a:lnTo>
                <a:lnTo>
                  <a:pt x="909751" y="157010"/>
                </a:lnTo>
                <a:lnTo>
                  <a:pt x="909256" y="168389"/>
                </a:lnTo>
                <a:lnTo>
                  <a:pt x="909154" y="173367"/>
                </a:lnTo>
                <a:lnTo>
                  <a:pt x="909040" y="183832"/>
                </a:lnTo>
                <a:lnTo>
                  <a:pt x="909751" y="185267"/>
                </a:lnTo>
                <a:lnTo>
                  <a:pt x="918311" y="188302"/>
                </a:lnTo>
                <a:lnTo>
                  <a:pt x="929271" y="190804"/>
                </a:lnTo>
                <a:lnTo>
                  <a:pt x="941311" y="192506"/>
                </a:lnTo>
                <a:lnTo>
                  <a:pt x="953071" y="193128"/>
                </a:lnTo>
                <a:lnTo>
                  <a:pt x="977861" y="189204"/>
                </a:lnTo>
                <a:lnTo>
                  <a:pt x="993178" y="180251"/>
                </a:lnTo>
                <a:lnTo>
                  <a:pt x="996391" y="178384"/>
                </a:lnTo>
                <a:lnTo>
                  <a:pt x="1007999" y="162052"/>
                </a:lnTo>
                <a:lnTo>
                  <a:pt x="1012012" y="14163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3992879" y="418782"/>
            <a:ext cx="4206240" cy="300355"/>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a:xfrm>
            <a:off x="533400" y="1706181"/>
            <a:ext cx="11125200" cy="43351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27050" y="6376999"/>
            <a:ext cx="845185" cy="164465"/>
          </a:xfrm>
          <a:prstGeom prst="rect">
            <a:avLst/>
          </a:prstGeom>
        </p:spPr>
        <p:txBody>
          <a:bodyPr wrap="square" lIns="0" tIns="0" rIns="0" bIns="0">
            <a:spAutoFit/>
          </a:bodyPr>
          <a:lstStyle>
            <a:lvl1pPr>
              <a:defRPr sz="950" b="0" i="0">
                <a:solidFill>
                  <a:schemeClr val="bg1"/>
                </a:solidFill>
                <a:latin typeface="Arial"/>
                <a:cs typeface="Arial"/>
              </a:defRPr>
            </a:lvl1pPr>
          </a:lstStyle>
          <a:p>
            <a:pPr marL="12700">
              <a:lnSpc>
                <a:spcPct val="100000"/>
              </a:lnSpc>
              <a:spcBef>
                <a:spcPts val="35"/>
              </a:spcBef>
            </a:pPr>
            <a:r>
              <a:rPr spc="20" dirty="0"/>
              <a:t>© </a:t>
            </a:r>
            <a:r>
              <a:rPr spc="10" dirty="0"/>
              <a:t>Lloyd’s</a:t>
            </a:r>
            <a:r>
              <a:rPr spc="-40" dirty="0"/>
              <a:t> </a:t>
            </a:r>
            <a:r>
              <a:rPr spc="-5" dirty="0"/>
              <a:t>2022</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6/7/2023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MSIPCMContentMarking" descr="{&quot;HashCode&quot;:2087960443,&quot;Placement&quot;:&quot;Footer&quot;,&quot;Top&quot;:519.343,&quot;Left&quot;:414.796844,&quot;SlideWidth&quot;:960,&quot;SlideHeight&quot;:540}">
            <a:extLst>
              <a:ext uri="{FF2B5EF4-FFF2-40B4-BE49-F238E27FC236}">
                <a16:creationId xmlns:a16="http://schemas.microsoft.com/office/drawing/2014/main" id="{CAC9AE57-BB9A-440A-9CF2-9EDDFF3CBCA8}"/>
              </a:ext>
            </a:extLst>
          </p:cNvPr>
          <p:cNvSpPr txBox="1"/>
          <p:nvPr userDrawn="1"/>
        </p:nvSpPr>
        <p:spPr>
          <a:xfrm>
            <a:off x="5267920" y="6595656"/>
            <a:ext cx="1656161"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Classification: Unclassified</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999" y="540000"/>
            <a:ext cx="11160000" cy="560905"/>
          </a:xfrm>
          <a:prstGeom prst="rect">
            <a:avLst/>
          </a:prstGeom>
        </p:spPr>
        <p:txBody>
          <a:bodyPr vert="horz" lIns="0" tIns="72000" rIns="0" bIns="72000" rtlCol="0" anchor="t">
            <a:spAutoFit/>
          </a:bodyPr>
          <a:lstStyle/>
          <a:p>
            <a:r>
              <a:rPr lang="en-US" noProof="0" dirty="0"/>
              <a:t>Click to edit Master title style</a:t>
            </a:r>
            <a:endParaRPr lang="en-GB" noProof="0" dirty="0"/>
          </a:p>
        </p:txBody>
      </p:sp>
      <p:sp>
        <p:nvSpPr>
          <p:cNvPr id="3" name="Text Placeholder 2"/>
          <p:cNvSpPr>
            <a:spLocks noGrp="1"/>
          </p:cNvSpPr>
          <p:nvPr>
            <p:ph type="body" idx="1"/>
          </p:nvPr>
        </p:nvSpPr>
        <p:spPr>
          <a:xfrm>
            <a:off x="539999" y="1638606"/>
            <a:ext cx="11160000" cy="467995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TextBox 16"/>
          <p:cNvSpPr txBox="1">
            <a:spLocks/>
          </p:cNvSpPr>
          <p:nvPr userDrawn="1"/>
        </p:nvSpPr>
        <p:spPr>
          <a:xfrm>
            <a:off x="11410125" y="6320362"/>
            <a:ext cx="289874" cy="252000"/>
          </a:xfrm>
          <a:prstGeom prst="rect">
            <a:avLst/>
          </a:prstGeom>
        </p:spPr>
        <p:txBody>
          <a:bodyPr vert="horz" lIns="0" tIns="0" rIns="0" bIns="0" rtlCol="0" anchor="ctr">
            <a:noAutofit/>
          </a:bodyPr>
          <a:lstStyle>
            <a:defPPr>
              <a:defRPr lang="en-US"/>
            </a:defPPr>
            <a:lvl1pPr algn="r">
              <a:defRPr sz="1000">
                <a:solidFill>
                  <a:schemeClr val="accent1"/>
                </a:solidFill>
              </a:defRPr>
            </a:lvl1pPr>
          </a:lstStyle>
          <a:p>
            <a:pPr lvl="0"/>
            <a:fld id="{377EB79C-4237-4EDF-B16A-CF67A8C936B9}" type="slidenum">
              <a:rPr lang="en-GB" sz="1200" noProof="0" smtClean="0">
                <a:solidFill>
                  <a:schemeClr val="tx1"/>
                </a:solidFill>
              </a:rPr>
              <a:pPr lvl="0"/>
              <a:t>‹#›</a:t>
            </a:fld>
            <a:endParaRPr lang="en-GB" sz="1200" noProof="0" dirty="0">
              <a:solidFill>
                <a:schemeClr val="tx1"/>
              </a:solidFill>
            </a:endParaRPr>
          </a:p>
        </p:txBody>
      </p:sp>
      <p:pic>
        <p:nvPicPr>
          <p:cNvPr id="24" name="Picture 23"/>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539400" y="0"/>
            <a:ext cx="910709" cy="365535"/>
          </a:xfrm>
          <a:prstGeom prst="rect">
            <a:avLst/>
          </a:prstGeom>
        </p:spPr>
      </p:pic>
      <p:sp>
        <p:nvSpPr>
          <p:cNvPr id="6" name="empower - DO NOT DELETE!!!" hidden="1"/>
          <p:cNvSpPr/>
          <p:nvPr userDrawn="1">
            <p:custDataLst>
              <p:tags r:id="rId44"/>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Connector 11">
            <a:extLst>
              <a:ext uri="{FF2B5EF4-FFF2-40B4-BE49-F238E27FC236}">
                <a16:creationId xmlns:a16="http://schemas.microsoft.com/office/drawing/2014/main" id="{9D8F751A-5368-44C1-ACE0-AF82FC323B62}"/>
              </a:ext>
            </a:extLst>
          </p:cNvPr>
          <p:cNvCxnSpPr>
            <a:cxnSpLocks/>
          </p:cNvCxnSpPr>
          <p:nvPr userDrawn="1"/>
        </p:nvCxnSpPr>
        <p:spPr>
          <a:xfrm>
            <a:off x="533400" y="1431835"/>
            <a:ext cx="111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6">
            <a:extLst>
              <a:ext uri="{FF2B5EF4-FFF2-40B4-BE49-F238E27FC236}">
                <a16:creationId xmlns:a16="http://schemas.microsoft.com/office/drawing/2014/main" id="{B95C483D-D7CA-4B09-9DDB-7A54CE65A2E9}"/>
              </a:ext>
            </a:extLst>
          </p:cNvPr>
          <p:cNvSpPr>
            <a:spLocks noGrp="1"/>
          </p:cNvSpPr>
          <p:nvPr>
            <p:ph type="dt" sz="half" idx="2"/>
          </p:nvPr>
        </p:nvSpPr>
        <p:spPr>
          <a:xfrm>
            <a:off x="539399" y="6369418"/>
            <a:ext cx="1491916" cy="153888"/>
          </a:xfrm>
          <a:prstGeom prst="rect">
            <a:avLst/>
          </a:prstGeom>
          <a:noFill/>
        </p:spPr>
        <p:txBody>
          <a:bodyPr wrap="square" lIns="0" tIns="0" rIns="0" bIns="0" rtlCol="0">
            <a:spAutoFit/>
          </a:bodyPr>
          <a:lstStyle>
            <a:lvl1pPr>
              <a:defRPr lang="en-AU" sz="1000" smtClean="0"/>
            </a:lvl1pPr>
          </a:lstStyle>
          <a:p>
            <a:r>
              <a:rPr lang="en-AU" dirty="0"/>
              <a:t>© Lloyd’s </a:t>
            </a:r>
            <a:fld id="{7635958B-2964-4FAF-AF13-7322ED1B62C4}" type="datetimeyyyy">
              <a:rPr lang="en-US" smtClean="0"/>
              <a:t>2023</a:t>
            </a:fld>
            <a:endParaRPr lang="en-US" dirty="0"/>
          </a:p>
        </p:txBody>
      </p:sp>
      <p:sp>
        <p:nvSpPr>
          <p:cNvPr id="4" name="MSIPCMContentMarking" descr="{&quot;HashCode&quot;:2087960443,&quot;Placement&quot;:&quot;Footer&quot;,&quot;Top&quot;:519.343,&quot;Left&quot;:414.796844,&quot;SlideWidth&quot;:960,&quot;SlideHeight&quot;:540}">
            <a:extLst>
              <a:ext uri="{FF2B5EF4-FFF2-40B4-BE49-F238E27FC236}">
                <a16:creationId xmlns:a16="http://schemas.microsoft.com/office/drawing/2014/main" id="{40249720-02F5-4300-A5F6-B5FDFB2A77F2}"/>
              </a:ext>
            </a:extLst>
          </p:cNvPr>
          <p:cNvSpPr txBox="1"/>
          <p:nvPr userDrawn="1"/>
        </p:nvSpPr>
        <p:spPr>
          <a:xfrm>
            <a:off x="5267920" y="6595656"/>
            <a:ext cx="1656161"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Classification: Unclassified</a:t>
            </a:r>
            <a:endParaRPr lang="en-GB"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536224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Lst>
  <p:hf sldNum="0" hdr="0" ftr="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0"/>
        </a:spcAft>
        <a:buFontTx/>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0"/>
        </a:spcAft>
        <a:buFontTx/>
        <a:buNone/>
        <a:defRPr sz="2000" kern="1200">
          <a:solidFill>
            <a:schemeClr val="tx1"/>
          </a:solidFill>
          <a:latin typeface="+mn-lt"/>
          <a:ea typeface="+mn-ea"/>
          <a:cs typeface="+mn-cs"/>
        </a:defRPr>
      </a:lvl2pPr>
      <a:lvl3pPr marL="288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576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4pPr>
      <a:lvl5pPr marL="864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913">
          <p15:clr>
            <a:srgbClr val="F26B43"/>
          </p15:clr>
        </p15:guide>
        <p15:guide id="1" pos="336">
          <p15:clr>
            <a:srgbClr val="F26B43"/>
          </p15:clr>
        </p15:guide>
        <p15:guide id="2" orient="horz" pos="3974">
          <p15:clr>
            <a:srgbClr val="F26B43"/>
          </p15:clr>
        </p15:guide>
        <p15:guide id="3" pos="3681">
          <p15:clr>
            <a:srgbClr val="F26B43"/>
          </p15:clr>
        </p15:guide>
        <p15:guide id="4" pos="7368">
          <p15:clr>
            <a:srgbClr val="F26B43"/>
          </p15:clr>
        </p15:guide>
        <p15:guide id="5" orient="horz" pos="346">
          <p15:clr>
            <a:srgbClr val="F26B43"/>
          </p15:clr>
        </p15:guide>
        <p15:guide id="6" orient="horz" pos="1026">
          <p15:clr>
            <a:srgbClr val="F26B43"/>
          </p15:clr>
        </p15:guide>
        <p15:guide id="7" pos="4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lloyds.com/resources-and-services/visiting-the-lloyds-building/useful-number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lloyds.com/resources-and-services/visiting-the-lloyds-building/resources-and-services/eating-and-drink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loyds.com/resources-and-services/visiting-the-lloyds-building/useful-numbers" TargetMode="External"/><Relationship Id="rId2" Type="http://schemas.openxmlformats.org/officeDocument/2006/relationships/hyperlink" Target="mailto:FidentiaHouseReception@lloyds.com?subject=Accessibility%20Enqui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loyds.com/about-lloyds/our-purpos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FidentiaHouseReception@lloyds.com?subject=Accessibility"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urb&#10;&#10;Description automatically generated">
            <a:extLst>
              <a:ext uri="{FF2B5EF4-FFF2-40B4-BE49-F238E27FC236}">
                <a16:creationId xmlns:a16="http://schemas.microsoft.com/office/drawing/2014/main" id="{EADB99C7-EA73-44F4-B849-2D46EC11E25A}"/>
              </a:ext>
            </a:extLst>
          </p:cNvPr>
          <p:cNvPicPr>
            <a:picLocks noChangeAspect="1"/>
          </p:cNvPicPr>
          <p:nvPr/>
        </p:nvPicPr>
        <p:blipFill rotWithShape="1">
          <a:blip r:embed="rId2">
            <a:extLst>
              <a:ext uri="{28A0092B-C50C-407E-A947-70E740481C1C}">
                <a14:useLocalDpi xmlns:a14="http://schemas.microsoft.com/office/drawing/2010/main" val="0"/>
              </a:ext>
            </a:extLst>
          </a:blip>
          <a:srcRect t="13614" r="1" b="20375"/>
          <a:stretch/>
        </p:blipFill>
        <p:spPr>
          <a:xfrm>
            <a:off x="-58430" y="0"/>
            <a:ext cx="12250430" cy="6858000"/>
          </a:xfrm>
          <a:prstGeom prst="rect">
            <a:avLst/>
          </a:prstGeom>
          <a:noFill/>
        </p:spPr>
      </p:pic>
      <p:sp>
        <p:nvSpPr>
          <p:cNvPr id="7" name="TextBox 6">
            <a:extLst>
              <a:ext uri="{FF2B5EF4-FFF2-40B4-BE49-F238E27FC236}">
                <a16:creationId xmlns:a16="http://schemas.microsoft.com/office/drawing/2014/main" id="{2098F796-A040-4E35-B6A4-F2C751F4975A}"/>
              </a:ext>
            </a:extLst>
          </p:cNvPr>
          <p:cNvSpPr txBox="1"/>
          <p:nvPr/>
        </p:nvSpPr>
        <p:spPr>
          <a:xfrm>
            <a:off x="120650" y="1143000"/>
            <a:ext cx="6094602" cy="861774"/>
          </a:xfrm>
          <a:prstGeom prst="rect">
            <a:avLst/>
          </a:prstGeom>
          <a:noFill/>
        </p:spPr>
        <p:txBody>
          <a:bodyPr wrap="square">
            <a:spAutoFit/>
          </a:bodyPr>
          <a:lstStyle/>
          <a:p>
            <a:r>
              <a:rPr lang="en-GB" sz="3200" b="1" spc="-20" dirty="0">
                <a:solidFill>
                  <a:srgbClr val="FFFFFF"/>
                </a:solidFill>
              </a:rPr>
              <a:t>Lloyd’s </a:t>
            </a:r>
            <a:r>
              <a:rPr lang="en-GB" sz="3200" b="1" spc="-5" dirty="0">
                <a:solidFill>
                  <a:srgbClr val="FFFFFF"/>
                </a:solidFill>
              </a:rPr>
              <a:t>Chatham Office</a:t>
            </a:r>
            <a:r>
              <a:rPr lang="en-GB" sz="3200" b="1" spc="-10" dirty="0">
                <a:solidFill>
                  <a:srgbClr val="FFFFFF"/>
                </a:solidFill>
              </a:rPr>
              <a:t>  </a:t>
            </a:r>
            <a:br>
              <a:rPr lang="en-GB" sz="3200" b="1" spc="-10" dirty="0">
                <a:solidFill>
                  <a:srgbClr val="FFFFFF"/>
                </a:solidFill>
              </a:rPr>
            </a:br>
            <a:r>
              <a:rPr lang="en-GB" sz="1800" b="1" spc="-5" dirty="0">
                <a:solidFill>
                  <a:srgbClr val="FFFFFF"/>
                </a:solidFill>
                <a:latin typeface="Arial"/>
                <a:cs typeface="Arial"/>
              </a:rPr>
              <a:t>Accessibility </a:t>
            </a:r>
            <a:r>
              <a:rPr lang="en-GB" sz="1800" b="1" spc="-40" dirty="0">
                <a:solidFill>
                  <a:srgbClr val="FFFFFF"/>
                </a:solidFill>
                <a:latin typeface="Arial"/>
                <a:cs typeface="Arial"/>
              </a:rPr>
              <a:t>and </a:t>
            </a:r>
            <a:r>
              <a:rPr lang="en-GB" sz="1800" b="1" spc="-15" dirty="0">
                <a:solidFill>
                  <a:srgbClr val="FFFFFF"/>
                </a:solidFill>
                <a:latin typeface="Arial"/>
                <a:cs typeface="Arial"/>
              </a:rPr>
              <a:t>Inclusion </a:t>
            </a:r>
            <a:r>
              <a:rPr lang="en-GB" sz="1800" b="1" spc="-5" dirty="0">
                <a:solidFill>
                  <a:srgbClr val="FFFFFF"/>
                </a:solidFill>
                <a:latin typeface="Arial"/>
                <a:cs typeface="Arial"/>
              </a:rPr>
              <a:t>Statement</a:t>
            </a:r>
            <a:endParaRPr lang="en-GB" b="1" dirty="0"/>
          </a:p>
        </p:txBody>
      </p:sp>
      <p:sp>
        <p:nvSpPr>
          <p:cNvPr id="8" name="object 2">
            <a:extLst>
              <a:ext uri="{FF2B5EF4-FFF2-40B4-BE49-F238E27FC236}">
                <a16:creationId xmlns:a16="http://schemas.microsoft.com/office/drawing/2014/main" id="{74E27132-2CD2-408F-AEC4-AF2AAE671404}"/>
              </a:ext>
            </a:extLst>
          </p:cNvPr>
          <p:cNvSpPr txBox="1"/>
          <p:nvPr/>
        </p:nvSpPr>
        <p:spPr>
          <a:xfrm>
            <a:off x="228600" y="5867400"/>
            <a:ext cx="1606550" cy="262251"/>
          </a:xfrm>
          <a:prstGeom prst="rect">
            <a:avLst/>
          </a:prstGeom>
        </p:spPr>
        <p:txBody>
          <a:bodyPr vert="horz" wrap="square" lIns="0" tIns="15875" rIns="0" bIns="0" rtlCol="0">
            <a:spAutoFit/>
          </a:bodyPr>
          <a:lstStyle/>
          <a:p>
            <a:pPr marL="12700">
              <a:lnSpc>
                <a:spcPct val="100000"/>
              </a:lnSpc>
              <a:spcBef>
                <a:spcPts val="125"/>
              </a:spcBef>
            </a:pPr>
            <a:r>
              <a:rPr lang="en-GB" sz="1600" spc="20" dirty="0">
                <a:solidFill>
                  <a:srgbClr val="FFFFFF"/>
                </a:solidFill>
                <a:latin typeface="Arial"/>
                <a:cs typeface="Arial"/>
              </a:rPr>
              <a:t>May 2023</a:t>
            </a:r>
            <a:endParaRPr sz="1600" dirty="0">
              <a:latin typeface="Arial"/>
              <a:cs typeface="Arial"/>
            </a:endParaRPr>
          </a:p>
        </p:txBody>
      </p:sp>
    </p:spTree>
    <p:extLst>
      <p:ext uri="{BB962C8B-B14F-4D97-AF65-F5344CB8AC3E}">
        <p14:creationId xmlns:p14="http://schemas.microsoft.com/office/powerpoint/2010/main" val="40284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9709" y="801845"/>
            <a:ext cx="4630420" cy="1121461"/>
          </a:xfrm>
          <a:prstGeom prst="rect">
            <a:avLst/>
          </a:prstGeom>
        </p:spPr>
        <p:txBody>
          <a:bodyPr vert="horz" wrap="square" lIns="0" tIns="13335" rIns="0" bIns="0" rtlCol="0">
            <a:spAutoFit/>
          </a:bodyPr>
          <a:lstStyle/>
          <a:p>
            <a:pPr marL="12700">
              <a:lnSpc>
                <a:spcPct val="100000"/>
              </a:lnSpc>
              <a:spcBef>
                <a:spcPts val="105"/>
              </a:spcBef>
            </a:pPr>
            <a:r>
              <a:rPr sz="3600" dirty="0"/>
              <a:t>Entrance &amp;</a:t>
            </a:r>
            <a:r>
              <a:rPr sz="3600" spc="-90" dirty="0"/>
              <a:t> </a:t>
            </a:r>
            <a:r>
              <a:rPr lang="en-GB" sz="3600" spc="-90" dirty="0"/>
              <a:t>R</a:t>
            </a:r>
            <a:r>
              <a:rPr sz="3600" dirty="0" err="1"/>
              <a:t>eception</a:t>
            </a:r>
            <a:endParaRPr sz="3600" dirty="0"/>
          </a:p>
        </p:txBody>
      </p:sp>
      <p:sp>
        <p:nvSpPr>
          <p:cNvPr id="4" name="object 4"/>
          <p:cNvSpPr/>
          <p:nvPr/>
        </p:nvSpPr>
        <p:spPr>
          <a:xfrm>
            <a:off x="533400" y="2026792"/>
            <a:ext cx="2880360" cy="0"/>
          </a:xfrm>
          <a:custGeom>
            <a:avLst/>
            <a:gdLst/>
            <a:ahLst/>
            <a:cxnLst/>
            <a:rect l="l" t="t" r="r" b="b"/>
            <a:pathLst>
              <a:path w="2880360">
                <a:moveTo>
                  <a:pt x="0" y="0"/>
                </a:moveTo>
                <a:lnTo>
                  <a:pt x="2880360" y="0"/>
                </a:lnTo>
              </a:path>
            </a:pathLst>
          </a:custGeom>
          <a:ln w="12700">
            <a:solidFill>
              <a:srgbClr val="000000"/>
            </a:solidFill>
          </a:ln>
        </p:spPr>
        <p:txBody>
          <a:bodyPr wrap="square" lIns="0" tIns="0" rIns="0" bIns="0" rtlCol="0"/>
          <a:lstStyle/>
          <a:p>
            <a:endParaRPr/>
          </a:p>
        </p:txBody>
      </p:sp>
      <p:sp>
        <p:nvSpPr>
          <p:cNvPr id="5" name="object 5"/>
          <p:cNvSpPr txBox="1"/>
          <p:nvPr/>
        </p:nvSpPr>
        <p:spPr>
          <a:xfrm>
            <a:off x="491245" y="2130279"/>
            <a:ext cx="3288983" cy="2597442"/>
          </a:xfrm>
          <a:prstGeom prst="rect">
            <a:avLst/>
          </a:prstGeom>
        </p:spPr>
        <p:txBody>
          <a:bodyPr vert="horz" wrap="square" lIns="0" tIns="14605" rIns="0" bIns="0" rtlCol="0">
            <a:spAutoFit/>
          </a:bodyPr>
          <a:lstStyle/>
          <a:p>
            <a:pPr marL="12700" marR="5080">
              <a:lnSpc>
                <a:spcPct val="101000"/>
              </a:lnSpc>
              <a:spcBef>
                <a:spcPts val="115"/>
              </a:spcBef>
            </a:pPr>
            <a:r>
              <a:rPr sz="1400" spc="-40" dirty="0">
                <a:latin typeface="Arial"/>
                <a:cs typeface="Arial"/>
              </a:rPr>
              <a:t>If </a:t>
            </a:r>
            <a:r>
              <a:rPr sz="1400" spc="-5" dirty="0">
                <a:latin typeface="Arial"/>
                <a:cs typeface="Arial"/>
              </a:rPr>
              <a:t>required, there is </a:t>
            </a:r>
            <a:r>
              <a:rPr sz="1400" dirty="0">
                <a:latin typeface="Arial"/>
                <a:cs typeface="Arial"/>
              </a:rPr>
              <a:t>an easily </a:t>
            </a:r>
            <a:r>
              <a:rPr sz="1400" b="1" spc="-5" dirty="0">
                <a:solidFill>
                  <a:srgbClr val="FF5241"/>
                </a:solidFill>
                <a:latin typeface="Arial"/>
                <a:cs typeface="Arial"/>
              </a:rPr>
              <a:t>accessible  </a:t>
            </a:r>
            <a:r>
              <a:rPr sz="1400" b="1" spc="-10" dirty="0">
                <a:solidFill>
                  <a:srgbClr val="FF5241"/>
                </a:solidFill>
                <a:latin typeface="Arial"/>
                <a:cs typeface="Arial"/>
              </a:rPr>
              <a:t>assistance </a:t>
            </a:r>
            <a:r>
              <a:rPr sz="1400" b="1" spc="10" dirty="0">
                <a:solidFill>
                  <a:srgbClr val="FF5241"/>
                </a:solidFill>
                <a:latin typeface="Arial"/>
                <a:cs typeface="Arial"/>
              </a:rPr>
              <a:t>intercom </a:t>
            </a:r>
            <a:r>
              <a:rPr sz="1400" spc="-5" dirty="0">
                <a:latin typeface="Arial"/>
                <a:cs typeface="Arial"/>
              </a:rPr>
              <a:t>at the front </a:t>
            </a:r>
            <a:r>
              <a:rPr sz="1400" dirty="0">
                <a:latin typeface="Arial"/>
                <a:cs typeface="Arial"/>
              </a:rPr>
              <a:t>entrance </a:t>
            </a:r>
            <a:r>
              <a:rPr sz="1400" spc="-5" dirty="0">
                <a:latin typeface="Arial"/>
                <a:cs typeface="Arial"/>
              </a:rPr>
              <a:t>by  Reception. This </a:t>
            </a:r>
            <a:r>
              <a:rPr sz="1400" spc="-10" dirty="0">
                <a:latin typeface="Arial"/>
                <a:cs typeface="Arial"/>
              </a:rPr>
              <a:t>provides </a:t>
            </a:r>
            <a:r>
              <a:rPr sz="1400" spc="5" dirty="0">
                <a:latin typeface="Arial"/>
                <a:cs typeface="Arial"/>
              </a:rPr>
              <a:t>communication </a:t>
            </a:r>
            <a:r>
              <a:rPr sz="1400" dirty="0">
                <a:latin typeface="Arial"/>
                <a:cs typeface="Arial"/>
              </a:rPr>
              <a:t>to  </a:t>
            </a:r>
            <a:r>
              <a:rPr sz="1400" spc="-5" dirty="0">
                <a:latin typeface="Arial"/>
                <a:cs typeface="Arial"/>
              </a:rPr>
              <a:t>our</a:t>
            </a:r>
            <a:r>
              <a:rPr sz="1400" spc="-10" dirty="0">
                <a:latin typeface="Arial"/>
                <a:cs typeface="Arial"/>
              </a:rPr>
              <a:t> </a:t>
            </a:r>
            <a:r>
              <a:rPr lang="en-GB" sz="1400" spc="5" dirty="0">
                <a:latin typeface="Arial"/>
                <a:cs typeface="Arial"/>
              </a:rPr>
              <a:t>reception</a:t>
            </a:r>
            <a:r>
              <a:rPr sz="1400" spc="-45" dirty="0">
                <a:latin typeface="Arial"/>
                <a:cs typeface="Arial"/>
              </a:rPr>
              <a:t> </a:t>
            </a:r>
            <a:r>
              <a:rPr sz="1400" spc="-5" dirty="0">
                <a:latin typeface="Arial"/>
                <a:cs typeface="Arial"/>
              </a:rPr>
              <a:t>and</a:t>
            </a:r>
            <a:r>
              <a:rPr sz="1400" spc="-30" dirty="0">
                <a:latin typeface="Arial"/>
                <a:cs typeface="Arial"/>
              </a:rPr>
              <a:t> </a:t>
            </a:r>
            <a:r>
              <a:rPr sz="1400" spc="15" dirty="0">
                <a:latin typeface="Arial"/>
                <a:cs typeface="Arial"/>
              </a:rPr>
              <a:t>a</a:t>
            </a:r>
            <a:r>
              <a:rPr sz="1400" spc="40" dirty="0">
                <a:latin typeface="Arial"/>
                <a:cs typeface="Arial"/>
              </a:rPr>
              <a:t> </a:t>
            </a:r>
            <a:r>
              <a:rPr sz="1400" spc="15" dirty="0">
                <a:latin typeface="Arial"/>
                <a:cs typeface="Arial"/>
              </a:rPr>
              <a:t>member</a:t>
            </a:r>
            <a:r>
              <a:rPr sz="1400" spc="-85" dirty="0">
                <a:latin typeface="Arial"/>
                <a:cs typeface="Arial"/>
              </a:rPr>
              <a:t> </a:t>
            </a:r>
            <a:r>
              <a:rPr sz="1400" spc="-5" dirty="0">
                <a:latin typeface="Arial"/>
                <a:cs typeface="Arial"/>
              </a:rPr>
              <a:t>of</a:t>
            </a:r>
            <a:r>
              <a:rPr sz="1400" spc="-95" dirty="0">
                <a:latin typeface="Arial"/>
                <a:cs typeface="Arial"/>
              </a:rPr>
              <a:t> </a:t>
            </a:r>
            <a:r>
              <a:rPr sz="1400" spc="-5" dirty="0">
                <a:latin typeface="Arial"/>
                <a:cs typeface="Arial"/>
              </a:rPr>
              <a:t>the team will </a:t>
            </a:r>
            <a:r>
              <a:rPr sz="1400" dirty="0">
                <a:latin typeface="Arial"/>
                <a:cs typeface="Arial"/>
              </a:rPr>
              <a:t>be </a:t>
            </a:r>
            <a:r>
              <a:rPr sz="1400" spc="-10" dirty="0">
                <a:latin typeface="Arial"/>
                <a:cs typeface="Arial"/>
              </a:rPr>
              <a:t>happy </a:t>
            </a:r>
            <a:r>
              <a:rPr sz="1400" dirty="0">
                <a:latin typeface="Arial"/>
                <a:cs typeface="Arial"/>
              </a:rPr>
              <a:t>to </a:t>
            </a:r>
            <a:r>
              <a:rPr sz="1400" spc="-10" dirty="0">
                <a:latin typeface="Arial"/>
                <a:cs typeface="Arial"/>
              </a:rPr>
              <a:t>help </a:t>
            </a:r>
            <a:r>
              <a:rPr sz="1400" dirty="0">
                <a:latin typeface="Arial"/>
                <a:cs typeface="Arial"/>
              </a:rPr>
              <a:t>with </a:t>
            </a:r>
            <a:r>
              <a:rPr sz="1400" spc="-5" dirty="0">
                <a:latin typeface="Arial"/>
                <a:cs typeface="Arial"/>
              </a:rPr>
              <a:t>any</a:t>
            </a:r>
            <a:r>
              <a:rPr sz="1400" spc="30" dirty="0">
                <a:latin typeface="Arial"/>
                <a:cs typeface="Arial"/>
              </a:rPr>
              <a:t> </a:t>
            </a:r>
            <a:r>
              <a:rPr sz="1400" spc="15" dirty="0">
                <a:latin typeface="Arial"/>
                <a:cs typeface="Arial"/>
              </a:rPr>
              <a:t>issues.</a:t>
            </a:r>
            <a:endParaRPr sz="1400" dirty="0">
              <a:latin typeface="Arial"/>
              <a:cs typeface="Arial"/>
            </a:endParaRPr>
          </a:p>
          <a:p>
            <a:pPr marL="12700" marR="82550">
              <a:lnSpc>
                <a:spcPct val="99700"/>
              </a:lnSpc>
              <a:spcBef>
                <a:spcPts val="785"/>
              </a:spcBef>
            </a:pPr>
            <a:r>
              <a:rPr sz="1400" dirty="0">
                <a:latin typeface="Arial"/>
                <a:cs typeface="Arial"/>
              </a:rPr>
              <a:t>The reception </a:t>
            </a:r>
            <a:r>
              <a:rPr sz="1400" spc="-5" dirty="0">
                <a:latin typeface="Arial"/>
                <a:cs typeface="Arial"/>
              </a:rPr>
              <a:t>is </a:t>
            </a:r>
            <a:r>
              <a:rPr sz="1400" dirty="0">
                <a:latin typeface="Arial"/>
                <a:cs typeface="Arial"/>
              </a:rPr>
              <a:t>staffed by </a:t>
            </a:r>
            <a:r>
              <a:rPr sz="1400" spc="-5" dirty="0">
                <a:latin typeface="Arial"/>
                <a:cs typeface="Arial"/>
              </a:rPr>
              <a:t>the </a:t>
            </a:r>
            <a:r>
              <a:rPr sz="1400" spc="5" dirty="0">
                <a:latin typeface="Arial"/>
                <a:cs typeface="Arial"/>
              </a:rPr>
              <a:t>security</a:t>
            </a:r>
            <a:r>
              <a:rPr sz="1400" spc="-190" dirty="0">
                <a:latin typeface="Arial"/>
                <a:cs typeface="Arial"/>
              </a:rPr>
              <a:t> </a:t>
            </a:r>
            <a:r>
              <a:rPr sz="1400" spc="5" dirty="0">
                <a:latin typeface="Arial"/>
                <a:cs typeface="Arial"/>
              </a:rPr>
              <a:t>team, </a:t>
            </a:r>
            <a:r>
              <a:rPr sz="1400" spc="10" dirty="0">
                <a:latin typeface="Arial"/>
                <a:cs typeface="Arial"/>
              </a:rPr>
              <a:t>who </a:t>
            </a:r>
            <a:r>
              <a:rPr sz="1400" spc="5" dirty="0">
                <a:latin typeface="Arial"/>
                <a:cs typeface="Arial"/>
              </a:rPr>
              <a:t>ensure </a:t>
            </a:r>
            <a:r>
              <a:rPr sz="1400" spc="-5" dirty="0">
                <a:latin typeface="Arial"/>
                <a:cs typeface="Arial"/>
              </a:rPr>
              <a:t>the </a:t>
            </a:r>
            <a:r>
              <a:rPr sz="1400" dirty="0">
                <a:latin typeface="Arial"/>
                <a:cs typeface="Arial"/>
              </a:rPr>
              <a:t>safety </a:t>
            </a:r>
            <a:r>
              <a:rPr sz="1400" spc="-5" dirty="0">
                <a:latin typeface="Arial"/>
                <a:cs typeface="Arial"/>
              </a:rPr>
              <a:t>and </a:t>
            </a:r>
            <a:r>
              <a:rPr sz="1400" spc="5" dirty="0">
                <a:latin typeface="Arial"/>
                <a:cs typeface="Arial"/>
              </a:rPr>
              <a:t>security </a:t>
            </a:r>
            <a:r>
              <a:rPr sz="1400" spc="-5" dirty="0">
                <a:latin typeface="Arial"/>
                <a:cs typeface="Arial"/>
              </a:rPr>
              <a:t>of </a:t>
            </a:r>
            <a:r>
              <a:rPr sz="1400" spc="-10" dirty="0">
                <a:latin typeface="Arial"/>
                <a:cs typeface="Arial"/>
              </a:rPr>
              <a:t>everyone </a:t>
            </a:r>
            <a:r>
              <a:rPr sz="1400" spc="-5" dirty="0">
                <a:latin typeface="Arial"/>
                <a:cs typeface="Arial"/>
              </a:rPr>
              <a:t>in the</a:t>
            </a:r>
            <a:r>
              <a:rPr sz="1400" spc="70" dirty="0">
                <a:latin typeface="Arial"/>
                <a:cs typeface="Arial"/>
              </a:rPr>
              <a:t> </a:t>
            </a:r>
            <a:r>
              <a:rPr sz="1400" spc="-15" dirty="0">
                <a:latin typeface="Arial"/>
                <a:cs typeface="Arial"/>
              </a:rPr>
              <a:t>building.</a:t>
            </a:r>
            <a:endParaRPr sz="1400" dirty="0">
              <a:latin typeface="Arial"/>
              <a:cs typeface="Arial"/>
            </a:endParaRPr>
          </a:p>
          <a:p>
            <a:pPr marL="12700" marR="119380">
              <a:lnSpc>
                <a:spcPct val="102400"/>
              </a:lnSpc>
              <a:spcBef>
                <a:spcPts val="750"/>
              </a:spcBef>
            </a:pPr>
            <a:r>
              <a:rPr sz="1400" spc="-5" dirty="0">
                <a:latin typeface="Arial"/>
                <a:cs typeface="Arial"/>
              </a:rPr>
              <a:t>For </a:t>
            </a:r>
            <a:r>
              <a:rPr sz="1400" spc="-10" dirty="0">
                <a:latin typeface="Arial"/>
                <a:cs typeface="Arial"/>
              </a:rPr>
              <a:t>all </a:t>
            </a:r>
            <a:r>
              <a:rPr sz="1400" spc="20" dirty="0">
                <a:latin typeface="Arial"/>
                <a:cs typeface="Arial"/>
              </a:rPr>
              <a:t>access </a:t>
            </a:r>
            <a:r>
              <a:rPr sz="1400" spc="5" dirty="0">
                <a:latin typeface="Arial"/>
                <a:cs typeface="Arial"/>
              </a:rPr>
              <a:t>pass </a:t>
            </a:r>
            <a:r>
              <a:rPr sz="1400" dirty="0">
                <a:latin typeface="Arial"/>
                <a:cs typeface="Arial"/>
              </a:rPr>
              <a:t>requests please</a:t>
            </a:r>
            <a:r>
              <a:rPr sz="1400" spc="-250" dirty="0">
                <a:latin typeface="Arial"/>
                <a:cs typeface="Arial"/>
              </a:rPr>
              <a:t> </a:t>
            </a:r>
            <a:r>
              <a:rPr sz="1400" spc="-5" dirty="0">
                <a:latin typeface="Arial"/>
                <a:cs typeface="Arial"/>
              </a:rPr>
              <a:t>visit our </a:t>
            </a:r>
            <a:r>
              <a:rPr sz="1400" u="sng" dirty="0">
                <a:solidFill>
                  <a:srgbClr val="1E35BE"/>
                </a:solidFill>
                <a:uFill>
                  <a:solidFill>
                    <a:srgbClr val="1E35BE"/>
                  </a:solidFill>
                </a:uFill>
                <a:latin typeface="Arial"/>
                <a:cs typeface="Arial"/>
                <a:hlinkClick r:id="rId2"/>
              </a:rPr>
              <a:t>website</a:t>
            </a:r>
            <a:r>
              <a:rPr sz="1400" dirty="0">
                <a:latin typeface="Arial"/>
                <a:cs typeface="Arial"/>
              </a:rPr>
              <a:t>.</a:t>
            </a:r>
          </a:p>
        </p:txBody>
      </p:sp>
      <p:sp>
        <p:nvSpPr>
          <p:cNvPr id="6" name="object 6"/>
          <p:cNvSpPr txBox="1">
            <a:spLocks noGrp="1"/>
          </p:cNvSpPr>
          <p:nvPr>
            <p:ph type="ftr" sz="quarter" idx="5"/>
          </p:nvPr>
        </p:nvSpPr>
        <p:spPr>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pic>
        <p:nvPicPr>
          <p:cNvPr id="8" name="Picture 7" descr="A picture containing text, curb&#10;&#10;Description automatically generated">
            <a:extLst>
              <a:ext uri="{FF2B5EF4-FFF2-40B4-BE49-F238E27FC236}">
                <a16:creationId xmlns:a16="http://schemas.microsoft.com/office/drawing/2014/main" id="{0EFA5912-7732-4AF7-982F-9EF01D8D1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253" y="20710"/>
            <a:ext cx="8131747" cy="68372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017" y="987754"/>
            <a:ext cx="1886585" cy="575310"/>
          </a:xfrm>
          <a:prstGeom prst="rect">
            <a:avLst/>
          </a:prstGeom>
        </p:spPr>
        <p:txBody>
          <a:bodyPr vert="horz" wrap="square" lIns="0" tIns="13335" rIns="0" bIns="0" rtlCol="0">
            <a:spAutoFit/>
          </a:bodyPr>
          <a:lstStyle/>
          <a:p>
            <a:pPr marL="12700">
              <a:lnSpc>
                <a:spcPct val="100000"/>
              </a:lnSpc>
              <a:spcBef>
                <a:spcPts val="105"/>
              </a:spcBef>
            </a:pPr>
            <a:r>
              <a:rPr sz="3600" dirty="0"/>
              <a:t>Catering</a:t>
            </a:r>
          </a:p>
        </p:txBody>
      </p:sp>
      <p:graphicFrame>
        <p:nvGraphicFramePr>
          <p:cNvPr id="3" name="object 3"/>
          <p:cNvGraphicFramePr>
            <a:graphicFrameLocks noGrp="1"/>
          </p:cNvGraphicFramePr>
          <p:nvPr>
            <p:extLst>
              <p:ext uri="{D42A27DB-BD31-4B8C-83A1-F6EECF244321}">
                <p14:modId xmlns:p14="http://schemas.microsoft.com/office/powerpoint/2010/main" val="1424251802"/>
              </p:ext>
            </p:extLst>
          </p:nvPr>
        </p:nvGraphicFramePr>
        <p:xfrm>
          <a:off x="521017" y="1563064"/>
          <a:ext cx="3844290" cy="3208655"/>
        </p:xfrm>
        <a:graphic>
          <a:graphicData uri="http://schemas.openxmlformats.org/drawingml/2006/table">
            <a:tbl>
              <a:tblPr firstRow="1" bandRow="1">
                <a:tableStyleId>{2D5ABB26-0587-4C30-8999-92F81FD0307C}</a:tableStyleId>
              </a:tblPr>
              <a:tblGrid>
                <a:gridCol w="3844290">
                  <a:extLst>
                    <a:ext uri="{9D8B030D-6E8A-4147-A177-3AD203B41FA5}">
                      <a16:colId xmlns:a16="http://schemas.microsoft.com/office/drawing/2014/main" val="20000"/>
                    </a:ext>
                  </a:extLst>
                </a:gridCol>
              </a:tblGrid>
              <a:tr h="0">
                <a:tc>
                  <a:txBody>
                    <a:bodyPr/>
                    <a:lstStyle/>
                    <a:p>
                      <a:pPr>
                        <a:lnSpc>
                          <a:spcPct val="100000"/>
                        </a:lnSpc>
                        <a:spcBef>
                          <a:spcPts val="330"/>
                        </a:spcBef>
                      </a:pPr>
                      <a:endParaRPr sz="16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1781118">
                <a:tc>
                  <a:txBody>
                    <a:bodyPr/>
                    <a:lstStyle/>
                    <a:p>
                      <a:pPr marR="227329">
                        <a:lnSpc>
                          <a:spcPct val="100000"/>
                        </a:lnSpc>
                        <a:spcBef>
                          <a:spcPts val="375"/>
                        </a:spcBef>
                      </a:pPr>
                      <a:r>
                        <a:rPr sz="1400" b="1" spc="-45" dirty="0">
                          <a:latin typeface="Arial"/>
                          <a:cs typeface="Arial"/>
                        </a:rPr>
                        <a:t>The </a:t>
                      </a:r>
                      <a:r>
                        <a:rPr sz="1400" b="1" spc="-25" dirty="0">
                          <a:latin typeface="Arial"/>
                          <a:cs typeface="Arial"/>
                        </a:rPr>
                        <a:t>restaurant </a:t>
                      </a:r>
                      <a:r>
                        <a:rPr lang="en-GB" sz="1400" b="0" spc="-25" dirty="0">
                          <a:latin typeface="Arial"/>
                          <a:cs typeface="Arial"/>
                        </a:rPr>
                        <a:t>is located on the ground floor and is accessed through reception or from Stairwell B. </a:t>
                      </a:r>
                    </a:p>
                    <a:p>
                      <a:pPr marR="227329">
                        <a:lnSpc>
                          <a:spcPct val="100000"/>
                        </a:lnSpc>
                        <a:spcBef>
                          <a:spcPts val="375"/>
                        </a:spcBef>
                      </a:pPr>
                      <a:endParaRPr lang="en-GB" sz="1400" b="0" spc="-25" dirty="0">
                        <a:latin typeface="Arial"/>
                        <a:cs typeface="Arial"/>
                      </a:endParaRPr>
                    </a:p>
                    <a:p>
                      <a:pPr marR="227329">
                        <a:lnSpc>
                          <a:spcPct val="100000"/>
                        </a:lnSpc>
                        <a:spcBef>
                          <a:spcPts val="375"/>
                        </a:spcBef>
                      </a:pPr>
                      <a:r>
                        <a:rPr lang="en-GB" sz="1400" b="0" spc="-25" dirty="0">
                          <a:latin typeface="Arial"/>
                          <a:cs typeface="Arial"/>
                        </a:rPr>
                        <a:t>It </a:t>
                      </a:r>
                      <a:r>
                        <a:rPr sz="1400" dirty="0">
                          <a:latin typeface="Arial"/>
                          <a:cs typeface="Arial"/>
                        </a:rPr>
                        <a:t>can </a:t>
                      </a:r>
                      <a:r>
                        <a:rPr sz="1400" spc="-5" dirty="0">
                          <a:latin typeface="Arial"/>
                          <a:cs typeface="Arial"/>
                        </a:rPr>
                        <a:t>cater </a:t>
                      </a:r>
                      <a:r>
                        <a:rPr sz="1400" spc="-10" dirty="0">
                          <a:latin typeface="Arial"/>
                          <a:cs typeface="Arial"/>
                        </a:rPr>
                        <a:t>for </a:t>
                      </a:r>
                      <a:r>
                        <a:rPr sz="1400" dirty="0">
                          <a:latin typeface="Arial"/>
                          <a:cs typeface="Arial"/>
                        </a:rPr>
                        <a:t>a </a:t>
                      </a:r>
                      <a:r>
                        <a:rPr sz="1400" spc="-5" dirty="0">
                          <a:latin typeface="Arial"/>
                          <a:cs typeface="Arial"/>
                        </a:rPr>
                        <a:t>wide </a:t>
                      </a:r>
                      <a:r>
                        <a:rPr sz="1400" spc="-20" dirty="0">
                          <a:latin typeface="Arial"/>
                          <a:cs typeface="Arial"/>
                        </a:rPr>
                        <a:t>range </a:t>
                      </a:r>
                      <a:r>
                        <a:rPr sz="1400" dirty="0">
                          <a:latin typeface="Arial"/>
                          <a:cs typeface="Arial"/>
                        </a:rPr>
                        <a:t>of </a:t>
                      </a:r>
                      <a:r>
                        <a:rPr sz="1400" spc="-10" dirty="0">
                          <a:latin typeface="Arial"/>
                          <a:cs typeface="Arial"/>
                        </a:rPr>
                        <a:t>allergies, </a:t>
                      </a:r>
                      <a:r>
                        <a:rPr sz="1400" spc="-5" dirty="0">
                          <a:latin typeface="Arial"/>
                          <a:cs typeface="Arial"/>
                        </a:rPr>
                        <a:t>dietary </a:t>
                      </a:r>
                      <a:r>
                        <a:rPr sz="1400" spc="-20" dirty="0">
                          <a:latin typeface="Arial"/>
                          <a:cs typeface="Arial"/>
                        </a:rPr>
                        <a:t>requirements </a:t>
                      </a:r>
                      <a:r>
                        <a:rPr sz="1400" spc="-25" dirty="0">
                          <a:latin typeface="Arial"/>
                          <a:cs typeface="Arial"/>
                        </a:rPr>
                        <a:t>and </a:t>
                      </a:r>
                      <a:r>
                        <a:rPr sz="1400" spc="5" dirty="0">
                          <a:latin typeface="Arial"/>
                          <a:cs typeface="Arial"/>
                        </a:rPr>
                        <a:t>specific</a:t>
                      </a:r>
                      <a:r>
                        <a:rPr sz="1400" spc="-170" dirty="0">
                          <a:latin typeface="Arial"/>
                          <a:cs typeface="Arial"/>
                        </a:rPr>
                        <a:t> </a:t>
                      </a:r>
                      <a:r>
                        <a:rPr sz="1400" spc="-15" dirty="0">
                          <a:latin typeface="Arial"/>
                          <a:cs typeface="Arial"/>
                        </a:rPr>
                        <a:t>requests.</a:t>
                      </a:r>
                      <a:r>
                        <a:rPr lang="en-GB" sz="1400" spc="0" dirty="0">
                          <a:latin typeface="Arial"/>
                          <a:cs typeface="Arial"/>
                        </a:rPr>
                        <a:t> </a:t>
                      </a:r>
                      <a:r>
                        <a:rPr sz="1400" spc="-45" dirty="0">
                          <a:latin typeface="Arial"/>
                          <a:cs typeface="Arial"/>
                        </a:rPr>
                        <a:t>The </a:t>
                      </a:r>
                      <a:r>
                        <a:rPr sz="1400" spc="-35" dirty="0">
                          <a:latin typeface="Arial"/>
                          <a:cs typeface="Arial"/>
                        </a:rPr>
                        <a:t>menus </a:t>
                      </a:r>
                      <a:r>
                        <a:rPr sz="1400" spc="-25" dirty="0">
                          <a:latin typeface="Arial"/>
                          <a:cs typeface="Arial"/>
                        </a:rPr>
                        <a:t>include </a:t>
                      </a:r>
                      <a:r>
                        <a:rPr sz="1400" spc="-15" dirty="0">
                          <a:latin typeface="Arial"/>
                          <a:cs typeface="Arial"/>
                        </a:rPr>
                        <a:t>vegan </a:t>
                      </a:r>
                      <a:r>
                        <a:rPr sz="1400" spc="-25" dirty="0">
                          <a:latin typeface="Arial"/>
                          <a:cs typeface="Arial"/>
                        </a:rPr>
                        <a:t>and </a:t>
                      </a:r>
                      <a:r>
                        <a:rPr sz="1400" spc="-10" dirty="0">
                          <a:latin typeface="Arial"/>
                          <a:cs typeface="Arial"/>
                        </a:rPr>
                        <a:t>vegetarian </a:t>
                      </a:r>
                      <a:r>
                        <a:rPr sz="1400" spc="-5" dirty="0">
                          <a:latin typeface="Arial"/>
                          <a:cs typeface="Arial"/>
                        </a:rPr>
                        <a:t>dishes.</a:t>
                      </a:r>
                      <a:endParaRPr sz="1400" dirty="0">
                        <a:latin typeface="Arial"/>
                        <a:cs typeface="Arial"/>
                      </a:endParaRPr>
                    </a:p>
                    <a:p>
                      <a:pPr marR="265430">
                        <a:lnSpc>
                          <a:spcPct val="100000"/>
                        </a:lnSpc>
                      </a:pPr>
                      <a:endParaRPr sz="1400" dirty="0">
                        <a:latin typeface="Arial"/>
                        <a:cs typeface="Arial"/>
                      </a:endParaRPr>
                    </a:p>
                    <a:p>
                      <a:pPr marR="171450">
                        <a:lnSpc>
                          <a:spcPct val="100000"/>
                        </a:lnSpc>
                        <a:spcBef>
                          <a:spcPts val="25"/>
                        </a:spcBef>
                      </a:pPr>
                      <a:r>
                        <a:rPr sz="1400" spc="5" dirty="0">
                          <a:latin typeface="Arial"/>
                          <a:cs typeface="Arial"/>
                        </a:rPr>
                        <a:t>For </a:t>
                      </a:r>
                      <a:r>
                        <a:rPr sz="1400" spc="-35" dirty="0">
                          <a:latin typeface="Arial"/>
                          <a:cs typeface="Arial"/>
                        </a:rPr>
                        <a:t>menus </a:t>
                      </a:r>
                      <a:r>
                        <a:rPr sz="1400" spc="-25" dirty="0">
                          <a:latin typeface="Arial"/>
                          <a:cs typeface="Arial"/>
                        </a:rPr>
                        <a:t>and </a:t>
                      </a:r>
                      <a:r>
                        <a:rPr sz="1400" spc="-15" dirty="0">
                          <a:latin typeface="Arial"/>
                          <a:cs typeface="Arial"/>
                        </a:rPr>
                        <a:t>opening </a:t>
                      </a:r>
                      <a:r>
                        <a:rPr sz="1400" spc="-5" dirty="0">
                          <a:latin typeface="Arial"/>
                          <a:cs typeface="Arial"/>
                        </a:rPr>
                        <a:t>times please visit </a:t>
                      </a:r>
                      <a:r>
                        <a:rPr sz="1400" spc="-25" dirty="0">
                          <a:latin typeface="Arial"/>
                          <a:cs typeface="Arial"/>
                        </a:rPr>
                        <a:t>our </a:t>
                      </a:r>
                      <a:r>
                        <a:rPr sz="1400" u="sng" spc="-5" dirty="0">
                          <a:solidFill>
                            <a:srgbClr val="1E35BE"/>
                          </a:solidFill>
                          <a:uFill>
                            <a:solidFill>
                              <a:srgbClr val="1E35BE"/>
                            </a:solidFill>
                          </a:uFill>
                          <a:latin typeface="Arial"/>
                          <a:cs typeface="Arial"/>
                          <a:hlinkClick r:id="rId2"/>
                        </a:rPr>
                        <a:t>website</a:t>
                      </a:r>
                      <a:r>
                        <a:rPr sz="1400" spc="-5" dirty="0">
                          <a:latin typeface="Arial"/>
                          <a:cs typeface="Arial"/>
                        </a:rPr>
                        <a:t>.</a:t>
                      </a:r>
                      <a:r>
                        <a:rPr lang="en-GB" sz="1400" spc="-5" dirty="0">
                          <a:latin typeface="Arial"/>
                          <a:cs typeface="Arial"/>
                        </a:rPr>
                        <a:t> </a:t>
                      </a:r>
                      <a:r>
                        <a:rPr sz="1400" spc="-70" dirty="0">
                          <a:latin typeface="Arial"/>
                          <a:cs typeface="Arial"/>
                        </a:rPr>
                        <a:t>Tea </a:t>
                      </a:r>
                      <a:r>
                        <a:rPr sz="1400" spc="-10" dirty="0">
                          <a:latin typeface="Arial"/>
                          <a:cs typeface="Arial"/>
                        </a:rPr>
                        <a:t>Points </a:t>
                      </a:r>
                      <a:r>
                        <a:rPr sz="1400" spc="-25" dirty="0">
                          <a:latin typeface="Arial"/>
                          <a:cs typeface="Arial"/>
                        </a:rPr>
                        <a:t>and </a:t>
                      </a:r>
                      <a:r>
                        <a:rPr sz="1400" spc="-10" dirty="0">
                          <a:latin typeface="Arial"/>
                          <a:cs typeface="Arial"/>
                        </a:rPr>
                        <a:t>Breakout </a:t>
                      </a:r>
                      <a:r>
                        <a:rPr sz="1400" dirty="0">
                          <a:latin typeface="Arial"/>
                          <a:cs typeface="Arial"/>
                        </a:rPr>
                        <a:t>Areas can be </a:t>
                      </a:r>
                      <a:r>
                        <a:rPr sz="1400" spc="-35" dirty="0">
                          <a:latin typeface="Arial"/>
                          <a:cs typeface="Arial"/>
                        </a:rPr>
                        <a:t>found </a:t>
                      </a:r>
                      <a:r>
                        <a:rPr sz="1400" dirty="0">
                          <a:latin typeface="Arial"/>
                          <a:cs typeface="Arial"/>
                        </a:rPr>
                        <a:t>on</a:t>
                      </a:r>
                      <a:r>
                        <a:rPr sz="1400" spc="-204" dirty="0">
                          <a:latin typeface="Arial"/>
                          <a:cs typeface="Arial"/>
                        </a:rPr>
                        <a:t> </a:t>
                      </a:r>
                      <a:r>
                        <a:rPr lang="en-GB" sz="1400" spc="-35" dirty="0">
                          <a:latin typeface="Arial"/>
                          <a:cs typeface="Arial"/>
                        </a:rPr>
                        <a:t>the first and second floors.</a:t>
                      </a:r>
                    </a:p>
                    <a:p>
                      <a:pPr marR="171450">
                        <a:lnSpc>
                          <a:spcPct val="100000"/>
                        </a:lnSpc>
                        <a:spcBef>
                          <a:spcPts val="25"/>
                        </a:spcBef>
                      </a:pPr>
                      <a:endParaRPr lang="en-GB" sz="1400" spc="-35" dirty="0">
                        <a:latin typeface="Arial"/>
                        <a:cs typeface="Arial"/>
                      </a:endParaRPr>
                    </a:p>
                  </a:txBody>
                  <a:tcPr marL="0" marR="0" marT="47625" marB="0"/>
                </a:tc>
                <a:extLst>
                  <a:ext uri="{0D108BD9-81ED-4DB2-BD59-A6C34878D82A}">
                    <a16:rowId xmlns:a16="http://schemas.microsoft.com/office/drawing/2014/main" val="10001"/>
                  </a:ext>
                </a:extLst>
              </a:tr>
            </a:tbl>
          </a:graphicData>
        </a:graphic>
      </p:graphicFrame>
      <p:sp>
        <p:nvSpPr>
          <p:cNvPr id="5" name="object 5"/>
          <p:cNvSpPr txBox="1">
            <a:spLocks noGrp="1"/>
          </p:cNvSpPr>
          <p:nvPr>
            <p:ph type="ftr" sz="quarter" idx="5"/>
          </p:nvPr>
        </p:nvSpPr>
        <p:spPr>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pic>
        <p:nvPicPr>
          <p:cNvPr id="7" name="Picture 6" descr="A room with tables and chairs&#10;&#10;Description automatically generated with medium confidence">
            <a:extLst>
              <a:ext uri="{FF2B5EF4-FFF2-40B4-BE49-F238E27FC236}">
                <a16:creationId xmlns:a16="http://schemas.microsoft.com/office/drawing/2014/main" id="{40775EC9-9485-4D3F-A097-5DF4D3B71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0"/>
            <a:ext cx="75692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514" y="533400"/>
            <a:ext cx="4260850" cy="575310"/>
          </a:xfrm>
          <a:prstGeom prst="rect">
            <a:avLst/>
          </a:prstGeom>
        </p:spPr>
        <p:txBody>
          <a:bodyPr vert="horz" wrap="square" lIns="0" tIns="13335" rIns="0" bIns="0" rtlCol="0">
            <a:spAutoFit/>
          </a:bodyPr>
          <a:lstStyle/>
          <a:p>
            <a:pPr marL="12700">
              <a:lnSpc>
                <a:spcPct val="100000"/>
              </a:lnSpc>
              <a:spcBef>
                <a:spcPts val="105"/>
              </a:spcBef>
            </a:pPr>
            <a:r>
              <a:rPr sz="3600" spc="-5" dirty="0"/>
              <a:t>Further</a:t>
            </a:r>
            <a:r>
              <a:rPr sz="3600" spc="-50" dirty="0"/>
              <a:t> </a:t>
            </a:r>
            <a:r>
              <a:rPr sz="3600" spc="-10" dirty="0"/>
              <a:t>information</a:t>
            </a:r>
            <a:endParaRPr sz="3600" dirty="0"/>
          </a:p>
        </p:txBody>
      </p:sp>
      <p:sp>
        <p:nvSpPr>
          <p:cNvPr id="6" name="object 6"/>
          <p:cNvSpPr txBox="1">
            <a:spLocks noGrp="1"/>
          </p:cNvSpPr>
          <p:nvPr>
            <p:ph type="ftr" sz="quarter" idx="5"/>
          </p:nvPr>
        </p:nvSpPr>
        <p:spPr>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graphicFrame>
        <p:nvGraphicFramePr>
          <p:cNvPr id="3" name="object 3"/>
          <p:cNvGraphicFramePr>
            <a:graphicFrameLocks noGrp="1"/>
          </p:cNvGraphicFramePr>
          <p:nvPr>
            <p:extLst>
              <p:ext uri="{D42A27DB-BD31-4B8C-83A1-F6EECF244321}">
                <p14:modId xmlns:p14="http://schemas.microsoft.com/office/powerpoint/2010/main" val="4000356168"/>
              </p:ext>
            </p:extLst>
          </p:nvPr>
        </p:nvGraphicFramePr>
        <p:xfrm>
          <a:off x="246514" y="1108710"/>
          <a:ext cx="4758816" cy="5468036"/>
        </p:xfrm>
        <a:graphic>
          <a:graphicData uri="http://schemas.openxmlformats.org/drawingml/2006/table">
            <a:tbl>
              <a:tblPr firstRow="1" bandRow="1">
                <a:tableStyleId>{2D5ABB26-0587-4C30-8999-92F81FD0307C}</a:tableStyleId>
              </a:tblPr>
              <a:tblGrid>
                <a:gridCol w="4758816">
                  <a:extLst>
                    <a:ext uri="{9D8B030D-6E8A-4147-A177-3AD203B41FA5}">
                      <a16:colId xmlns:a16="http://schemas.microsoft.com/office/drawing/2014/main" val="20000"/>
                    </a:ext>
                  </a:extLst>
                </a:gridCol>
              </a:tblGrid>
              <a:tr h="308026">
                <a:tc>
                  <a:txBody>
                    <a:bodyPr/>
                    <a:lstStyle/>
                    <a:p>
                      <a:pPr algn="l">
                        <a:lnSpc>
                          <a:spcPct val="100000"/>
                        </a:lnSpc>
                        <a:spcBef>
                          <a:spcPts val="330"/>
                        </a:spcBef>
                      </a:pPr>
                      <a:r>
                        <a:rPr sz="1400" b="1" spc="10" dirty="0">
                          <a:latin typeface="Arial"/>
                          <a:cs typeface="Arial"/>
                        </a:rPr>
                        <a:t>Additional</a:t>
                      </a:r>
                      <a:r>
                        <a:rPr sz="1400" b="1" spc="-190" dirty="0">
                          <a:latin typeface="Arial"/>
                          <a:cs typeface="Arial"/>
                        </a:rPr>
                        <a:t> </a:t>
                      </a:r>
                      <a:r>
                        <a:rPr sz="1400" b="1" spc="15" dirty="0">
                          <a:latin typeface="Arial"/>
                          <a:cs typeface="Arial"/>
                        </a:rPr>
                        <a:t>Information</a:t>
                      </a:r>
                      <a:endParaRPr sz="14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3738752">
                <a:tc>
                  <a:txBody>
                    <a:bodyPr/>
                    <a:lstStyle/>
                    <a:p>
                      <a:pPr algn="l">
                        <a:lnSpc>
                          <a:spcPct val="100000"/>
                        </a:lnSpc>
                        <a:spcBef>
                          <a:spcPts val="310"/>
                        </a:spcBef>
                      </a:pPr>
                      <a:r>
                        <a:rPr sz="1400" dirty="0">
                          <a:latin typeface="Arial"/>
                          <a:cs typeface="Arial"/>
                        </a:rPr>
                        <a:t>The </a:t>
                      </a:r>
                      <a:r>
                        <a:rPr lang="en-GB" sz="1400" spc="-10" dirty="0">
                          <a:latin typeface="Arial"/>
                          <a:cs typeface="Arial"/>
                        </a:rPr>
                        <a:t>building</a:t>
                      </a:r>
                      <a:r>
                        <a:rPr sz="1400" spc="-10" dirty="0">
                          <a:latin typeface="Arial"/>
                          <a:cs typeface="Arial"/>
                        </a:rPr>
                        <a:t> </a:t>
                      </a:r>
                      <a:r>
                        <a:rPr sz="1400" dirty="0">
                          <a:latin typeface="Arial"/>
                          <a:cs typeface="Arial"/>
                        </a:rPr>
                        <a:t>address</a:t>
                      </a:r>
                      <a:r>
                        <a:rPr sz="1400" spc="-35" dirty="0">
                          <a:latin typeface="Arial"/>
                          <a:cs typeface="Arial"/>
                        </a:rPr>
                        <a:t> </a:t>
                      </a:r>
                      <a:r>
                        <a:rPr sz="1400" spc="10" dirty="0">
                          <a:latin typeface="Arial"/>
                          <a:cs typeface="Arial"/>
                        </a:rPr>
                        <a:t>is:</a:t>
                      </a:r>
                      <a:endParaRPr sz="1400" dirty="0">
                        <a:latin typeface="Arial"/>
                        <a:cs typeface="Arial"/>
                      </a:endParaRPr>
                    </a:p>
                    <a:p>
                      <a:pPr algn="l">
                        <a:lnSpc>
                          <a:spcPct val="100000"/>
                        </a:lnSpc>
                        <a:spcBef>
                          <a:spcPts val="30"/>
                        </a:spcBef>
                      </a:pPr>
                      <a:r>
                        <a:rPr sz="1400" spc="-10" dirty="0">
                          <a:latin typeface="Arial"/>
                          <a:cs typeface="Arial"/>
                        </a:rPr>
                        <a:t>Lloyd’s</a:t>
                      </a:r>
                      <a:r>
                        <a:rPr lang="en-GB" sz="1400" spc="-10" dirty="0">
                          <a:latin typeface="Arial"/>
                          <a:cs typeface="Arial"/>
                        </a:rPr>
                        <a:t> Fidentia House</a:t>
                      </a:r>
                      <a:endParaRPr sz="1400" dirty="0">
                        <a:latin typeface="Arial"/>
                        <a:cs typeface="Arial"/>
                      </a:endParaRPr>
                    </a:p>
                    <a:p>
                      <a:pPr algn="l">
                        <a:lnSpc>
                          <a:spcPct val="100000"/>
                        </a:lnSpc>
                      </a:pPr>
                      <a:r>
                        <a:rPr lang="en-GB" sz="1400" spc="15" dirty="0">
                          <a:latin typeface="Arial"/>
                          <a:cs typeface="Arial"/>
                        </a:rPr>
                        <a:t>Walter Burke Way</a:t>
                      </a:r>
                      <a:endParaRPr sz="1400" dirty="0">
                        <a:latin typeface="Arial"/>
                        <a:cs typeface="Arial"/>
                      </a:endParaRPr>
                    </a:p>
                    <a:p>
                      <a:pPr algn="l">
                        <a:lnSpc>
                          <a:spcPct val="100000"/>
                        </a:lnSpc>
                        <a:spcBef>
                          <a:spcPts val="35"/>
                        </a:spcBef>
                      </a:pPr>
                      <a:r>
                        <a:rPr lang="en-GB" sz="1400" spc="-10" dirty="0">
                          <a:latin typeface="Arial"/>
                          <a:cs typeface="Arial"/>
                        </a:rPr>
                        <a:t>Chatham Maritime</a:t>
                      </a:r>
                    </a:p>
                    <a:p>
                      <a:pPr algn="l">
                        <a:lnSpc>
                          <a:spcPct val="100000"/>
                        </a:lnSpc>
                        <a:spcBef>
                          <a:spcPts val="35"/>
                        </a:spcBef>
                      </a:pPr>
                      <a:r>
                        <a:rPr lang="en-GB" sz="1400" spc="-10" dirty="0">
                          <a:latin typeface="Arial"/>
                          <a:cs typeface="Arial"/>
                        </a:rPr>
                        <a:t>Chatham</a:t>
                      </a:r>
                    </a:p>
                    <a:p>
                      <a:pPr algn="l">
                        <a:lnSpc>
                          <a:spcPct val="100000"/>
                        </a:lnSpc>
                        <a:spcBef>
                          <a:spcPts val="35"/>
                        </a:spcBef>
                      </a:pPr>
                      <a:r>
                        <a:rPr lang="en-GB" sz="1400" spc="-10" dirty="0">
                          <a:latin typeface="Arial"/>
                          <a:cs typeface="Arial"/>
                        </a:rPr>
                        <a:t>Kent, ME4 4RN</a:t>
                      </a:r>
                      <a:endParaRPr sz="1400" dirty="0">
                        <a:latin typeface="Arial"/>
                        <a:cs typeface="Arial"/>
                      </a:endParaRPr>
                    </a:p>
                    <a:p>
                      <a:pPr algn="l">
                        <a:lnSpc>
                          <a:spcPct val="100000"/>
                        </a:lnSpc>
                        <a:spcBef>
                          <a:spcPts val="30"/>
                        </a:spcBef>
                      </a:pPr>
                      <a:r>
                        <a:rPr sz="1400" b="1" spc="30" dirty="0">
                          <a:latin typeface="Arial"/>
                          <a:cs typeface="Arial"/>
                        </a:rPr>
                        <a:t>Tel:</a:t>
                      </a:r>
                      <a:r>
                        <a:rPr sz="1400" b="1" spc="-165" dirty="0">
                          <a:latin typeface="Arial"/>
                          <a:cs typeface="Arial"/>
                        </a:rPr>
                        <a:t> </a:t>
                      </a:r>
                      <a:r>
                        <a:rPr sz="1400" spc="-10" dirty="0">
                          <a:latin typeface="Arial"/>
                          <a:cs typeface="Arial"/>
                        </a:rPr>
                        <a:t>+44(0)</a:t>
                      </a:r>
                      <a:r>
                        <a:rPr lang="en-GB" sz="1400" spc="-10" dirty="0">
                          <a:latin typeface="Arial"/>
                          <a:cs typeface="Arial"/>
                        </a:rPr>
                        <a:t>1634 392 2377</a:t>
                      </a:r>
                      <a:endParaRPr sz="1400" dirty="0">
                        <a:latin typeface="Arial"/>
                        <a:cs typeface="Arial"/>
                      </a:endParaRPr>
                    </a:p>
                    <a:p>
                      <a:pPr algn="l">
                        <a:lnSpc>
                          <a:spcPct val="100000"/>
                        </a:lnSpc>
                      </a:pPr>
                      <a:r>
                        <a:rPr sz="1400" b="1" spc="-15" dirty="0">
                          <a:latin typeface="Arial"/>
                          <a:cs typeface="Arial"/>
                        </a:rPr>
                        <a:t>E-mail:</a:t>
                      </a:r>
                      <a:r>
                        <a:rPr sz="1400" b="1" spc="65" dirty="0">
                          <a:latin typeface="Arial"/>
                          <a:cs typeface="Arial"/>
                        </a:rPr>
                        <a:t> </a:t>
                      </a:r>
                      <a:r>
                        <a:rPr lang="en-GB" sz="1400" dirty="0">
                          <a:hlinkClick r:id="rId2"/>
                        </a:rPr>
                        <a:t>Fidentia House Reception</a:t>
                      </a:r>
                      <a:endParaRPr sz="1400" dirty="0">
                        <a:latin typeface="Arial"/>
                        <a:cs typeface="Arial"/>
                      </a:endParaRPr>
                    </a:p>
                    <a:p>
                      <a:pPr algn="l">
                        <a:lnSpc>
                          <a:spcPct val="100000"/>
                        </a:lnSpc>
                        <a:spcBef>
                          <a:spcPts val="15"/>
                        </a:spcBef>
                      </a:pPr>
                      <a:endParaRPr sz="1400" dirty="0">
                        <a:latin typeface="Times New Roman"/>
                        <a:cs typeface="Times New Roman"/>
                      </a:endParaRPr>
                    </a:p>
                    <a:p>
                      <a:pPr marR="26670" algn="l">
                        <a:lnSpc>
                          <a:spcPct val="100000"/>
                        </a:lnSpc>
                      </a:pPr>
                      <a:r>
                        <a:rPr sz="1400" dirty="0">
                          <a:latin typeface="Arial"/>
                          <a:cs typeface="Arial"/>
                        </a:rPr>
                        <a:t>The </a:t>
                      </a:r>
                      <a:r>
                        <a:rPr sz="1400" spc="-10" dirty="0">
                          <a:latin typeface="Arial"/>
                          <a:cs typeface="Arial"/>
                        </a:rPr>
                        <a:t>general opening </a:t>
                      </a:r>
                      <a:r>
                        <a:rPr sz="1400" spc="-5" dirty="0">
                          <a:latin typeface="Arial"/>
                          <a:cs typeface="Arial"/>
                        </a:rPr>
                        <a:t>hours </a:t>
                      </a:r>
                      <a:r>
                        <a:rPr sz="1400" dirty="0">
                          <a:latin typeface="Arial"/>
                          <a:cs typeface="Arial"/>
                        </a:rPr>
                        <a:t>are </a:t>
                      </a:r>
                      <a:r>
                        <a:rPr sz="1400" b="1" spc="-10" dirty="0">
                          <a:latin typeface="Arial"/>
                          <a:cs typeface="Arial"/>
                        </a:rPr>
                        <a:t>7.</a:t>
                      </a:r>
                      <a:r>
                        <a:rPr lang="en-GB" sz="1400" b="1" spc="-10" dirty="0">
                          <a:latin typeface="Arial"/>
                          <a:cs typeface="Arial"/>
                        </a:rPr>
                        <a:t>00 </a:t>
                      </a:r>
                      <a:r>
                        <a:rPr sz="1400" b="1" spc="-10" dirty="0">
                          <a:latin typeface="Arial"/>
                          <a:cs typeface="Arial"/>
                        </a:rPr>
                        <a:t>am </a:t>
                      </a:r>
                      <a:r>
                        <a:rPr sz="1400" b="1" spc="10" dirty="0">
                          <a:latin typeface="Arial"/>
                          <a:cs typeface="Arial"/>
                        </a:rPr>
                        <a:t>to</a:t>
                      </a:r>
                      <a:r>
                        <a:rPr lang="en-GB" sz="1400" b="1" spc="10" dirty="0">
                          <a:latin typeface="Arial"/>
                          <a:cs typeface="Arial"/>
                        </a:rPr>
                        <a:t> </a:t>
                      </a:r>
                      <a:r>
                        <a:rPr sz="1400" b="1" spc="-10" dirty="0">
                          <a:latin typeface="Arial"/>
                          <a:cs typeface="Arial"/>
                        </a:rPr>
                        <a:t>6.00 </a:t>
                      </a:r>
                      <a:r>
                        <a:rPr sz="1400" b="1" spc="-30" dirty="0">
                          <a:latin typeface="Arial"/>
                          <a:cs typeface="Arial"/>
                        </a:rPr>
                        <a:t>pm, </a:t>
                      </a:r>
                      <a:r>
                        <a:rPr sz="1400" b="1" spc="5" dirty="0">
                          <a:latin typeface="Arial"/>
                          <a:cs typeface="Arial"/>
                        </a:rPr>
                        <a:t>Monday </a:t>
                      </a:r>
                      <a:r>
                        <a:rPr sz="1400" b="1" spc="10" dirty="0">
                          <a:latin typeface="Arial"/>
                          <a:cs typeface="Arial"/>
                        </a:rPr>
                        <a:t>to </a:t>
                      </a:r>
                      <a:r>
                        <a:rPr sz="1400" b="1" spc="-10" dirty="0">
                          <a:latin typeface="Arial"/>
                          <a:cs typeface="Arial"/>
                        </a:rPr>
                        <a:t>Friday</a:t>
                      </a:r>
                      <a:r>
                        <a:rPr lang="en-GB" sz="1400" b="1" spc="-10" dirty="0">
                          <a:latin typeface="Arial"/>
                          <a:cs typeface="Arial"/>
                        </a:rPr>
                        <a:t>.</a:t>
                      </a:r>
                      <a:endParaRPr sz="1400" dirty="0">
                        <a:latin typeface="Arial"/>
                        <a:cs typeface="Arial"/>
                      </a:endParaRPr>
                    </a:p>
                    <a:p>
                      <a:pPr algn="l">
                        <a:lnSpc>
                          <a:spcPct val="100000"/>
                        </a:lnSpc>
                        <a:spcBef>
                          <a:spcPts val="5"/>
                        </a:spcBef>
                      </a:pPr>
                      <a:endParaRPr sz="1400" dirty="0">
                        <a:latin typeface="Times New Roman"/>
                        <a:cs typeface="Times New Roman"/>
                      </a:endParaRPr>
                    </a:p>
                    <a:p>
                      <a:pPr marR="313690" algn="l">
                        <a:lnSpc>
                          <a:spcPct val="100000"/>
                        </a:lnSpc>
                      </a:pPr>
                      <a:r>
                        <a:rPr sz="1400" spc="-35" dirty="0">
                          <a:latin typeface="Arial"/>
                          <a:cs typeface="Arial"/>
                        </a:rPr>
                        <a:t>In </a:t>
                      </a:r>
                      <a:r>
                        <a:rPr sz="1400" spc="-5" dirty="0">
                          <a:latin typeface="Arial"/>
                          <a:cs typeface="Arial"/>
                        </a:rPr>
                        <a:t>the </a:t>
                      </a:r>
                      <a:r>
                        <a:rPr sz="1400" spc="-10" dirty="0">
                          <a:latin typeface="Arial"/>
                          <a:cs typeface="Arial"/>
                        </a:rPr>
                        <a:t>event </a:t>
                      </a:r>
                      <a:r>
                        <a:rPr sz="1400" spc="-5" dirty="0">
                          <a:latin typeface="Arial"/>
                          <a:cs typeface="Arial"/>
                        </a:rPr>
                        <a:t>of </a:t>
                      </a:r>
                      <a:r>
                        <a:rPr sz="1400" dirty="0">
                          <a:latin typeface="Arial"/>
                          <a:cs typeface="Arial"/>
                        </a:rPr>
                        <a:t>an </a:t>
                      </a:r>
                      <a:r>
                        <a:rPr sz="1400" spc="5" dirty="0">
                          <a:latin typeface="Arial"/>
                          <a:cs typeface="Arial"/>
                        </a:rPr>
                        <a:t>emergency </a:t>
                      </a:r>
                      <a:r>
                        <a:rPr sz="1400" spc="-5" dirty="0">
                          <a:latin typeface="Arial"/>
                          <a:cs typeface="Arial"/>
                        </a:rPr>
                        <a:t>the </a:t>
                      </a:r>
                      <a:r>
                        <a:rPr sz="1400" dirty="0">
                          <a:latin typeface="Arial"/>
                          <a:cs typeface="Arial"/>
                        </a:rPr>
                        <a:t>Security Control </a:t>
                      </a:r>
                      <a:r>
                        <a:rPr sz="1400" spc="5" dirty="0">
                          <a:latin typeface="Arial"/>
                          <a:cs typeface="Arial"/>
                        </a:rPr>
                        <a:t>Room </a:t>
                      </a:r>
                      <a:r>
                        <a:rPr sz="1400" dirty="0">
                          <a:latin typeface="Arial"/>
                          <a:cs typeface="Arial"/>
                        </a:rPr>
                        <a:t>should be </a:t>
                      </a:r>
                      <a:r>
                        <a:rPr sz="1400" spc="5" dirty="0">
                          <a:latin typeface="Arial"/>
                          <a:cs typeface="Arial"/>
                        </a:rPr>
                        <a:t>contacted </a:t>
                      </a:r>
                      <a:r>
                        <a:rPr sz="1400" dirty="0">
                          <a:latin typeface="Arial"/>
                          <a:cs typeface="Arial"/>
                        </a:rPr>
                        <a:t>on </a:t>
                      </a:r>
                      <a:r>
                        <a:rPr sz="1400" spc="-5" dirty="0">
                          <a:latin typeface="Arial"/>
                          <a:cs typeface="Arial"/>
                        </a:rPr>
                        <a:t>0207 327 2222 </a:t>
                      </a:r>
                      <a:r>
                        <a:rPr sz="1400" spc="-10" dirty="0">
                          <a:latin typeface="Arial"/>
                          <a:cs typeface="Arial"/>
                        </a:rPr>
                        <a:t>(ext:</a:t>
                      </a:r>
                      <a:r>
                        <a:rPr sz="1400" spc="-35" dirty="0">
                          <a:latin typeface="Arial"/>
                          <a:cs typeface="Arial"/>
                        </a:rPr>
                        <a:t> </a:t>
                      </a:r>
                      <a:r>
                        <a:rPr sz="1400" spc="-5" dirty="0">
                          <a:latin typeface="Arial"/>
                          <a:cs typeface="Arial"/>
                        </a:rPr>
                        <a:t>2222).</a:t>
                      </a:r>
                      <a:r>
                        <a:rPr lang="en-GB" sz="1400" spc="-5" dirty="0">
                          <a:latin typeface="Arial"/>
                          <a:cs typeface="Arial"/>
                        </a:rPr>
                        <a:t> </a:t>
                      </a:r>
                      <a:r>
                        <a:rPr sz="1400" dirty="0">
                          <a:latin typeface="Arial"/>
                          <a:cs typeface="Arial"/>
                        </a:rPr>
                        <a:t>For </a:t>
                      </a:r>
                      <a:r>
                        <a:rPr sz="1400" spc="-10" dirty="0">
                          <a:latin typeface="Arial"/>
                          <a:cs typeface="Arial"/>
                        </a:rPr>
                        <a:t>other </a:t>
                      </a:r>
                      <a:r>
                        <a:rPr sz="1400" dirty="0">
                          <a:latin typeface="Arial"/>
                          <a:cs typeface="Arial"/>
                        </a:rPr>
                        <a:t>useful </a:t>
                      </a:r>
                      <a:r>
                        <a:rPr sz="1400" spc="-5" dirty="0">
                          <a:latin typeface="Arial"/>
                          <a:cs typeface="Arial"/>
                        </a:rPr>
                        <a:t>phone </a:t>
                      </a:r>
                      <a:r>
                        <a:rPr sz="1400" spc="5" dirty="0">
                          <a:latin typeface="Arial"/>
                          <a:cs typeface="Arial"/>
                        </a:rPr>
                        <a:t>numbers </a:t>
                      </a:r>
                      <a:r>
                        <a:rPr sz="1400" dirty="0">
                          <a:latin typeface="Arial"/>
                          <a:cs typeface="Arial"/>
                        </a:rPr>
                        <a:t>please </a:t>
                      </a:r>
                      <a:r>
                        <a:rPr sz="1400" spc="-5" dirty="0">
                          <a:latin typeface="Arial"/>
                          <a:cs typeface="Arial"/>
                        </a:rPr>
                        <a:t>visit our</a:t>
                      </a:r>
                      <a:r>
                        <a:rPr sz="1400" spc="-70" dirty="0">
                          <a:latin typeface="Arial"/>
                          <a:cs typeface="Arial"/>
                        </a:rPr>
                        <a:t> </a:t>
                      </a:r>
                      <a:r>
                        <a:rPr sz="1400" u="sng" dirty="0">
                          <a:solidFill>
                            <a:srgbClr val="1E35BE"/>
                          </a:solidFill>
                          <a:uFill>
                            <a:solidFill>
                              <a:srgbClr val="1E35BE"/>
                            </a:solidFill>
                          </a:uFill>
                          <a:latin typeface="Arial"/>
                          <a:cs typeface="Arial"/>
                          <a:hlinkClick r:id="rId3"/>
                        </a:rPr>
                        <a:t>website</a:t>
                      </a:r>
                      <a:r>
                        <a:rPr sz="1400" dirty="0">
                          <a:latin typeface="Arial"/>
                          <a:cs typeface="Arial"/>
                        </a:rPr>
                        <a:t>.</a:t>
                      </a:r>
                    </a:p>
                    <a:p>
                      <a:pPr algn="l">
                        <a:lnSpc>
                          <a:spcPct val="100000"/>
                        </a:lnSpc>
                        <a:spcBef>
                          <a:spcPts val="35"/>
                        </a:spcBef>
                      </a:pPr>
                      <a:endParaRPr sz="1400" dirty="0">
                        <a:latin typeface="Times New Roman"/>
                        <a:cs typeface="Times New Roman"/>
                      </a:endParaRPr>
                    </a:p>
                    <a:p>
                      <a:pPr marR="158115" algn="l">
                        <a:lnSpc>
                          <a:spcPct val="100000"/>
                        </a:lnSpc>
                      </a:pPr>
                      <a:r>
                        <a:rPr sz="1400" spc="-25" dirty="0">
                          <a:latin typeface="Arial"/>
                          <a:cs typeface="Arial"/>
                        </a:rPr>
                        <a:t>All </a:t>
                      </a:r>
                      <a:r>
                        <a:rPr sz="1400" spc="5" dirty="0">
                          <a:latin typeface="Arial"/>
                          <a:cs typeface="Arial"/>
                        </a:rPr>
                        <a:t>staff </a:t>
                      </a:r>
                      <a:r>
                        <a:rPr sz="1400" spc="-5" dirty="0">
                          <a:latin typeface="Arial"/>
                          <a:cs typeface="Arial"/>
                        </a:rPr>
                        <a:t>at </a:t>
                      </a:r>
                      <a:r>
                        <a:rPr sz="1400" spc="-15" dirty="0">
                          <a:latin typeface="Arial"/>
                          <a:cs typeface="Arial"/>
                        </a:rPr>
                        <a:t>Lloyd’s </a:t>
                      </a:r>
                      <a:r>
                        <a:rPr sz="1400" spc="-5" dirty="0">
                          <a:latin typeface="Arial"/>
                          <a:cs typeface="Arial"/>
                        </a:rPr>
                        <a:t>of </a:t>
                      </a:r>
                      <a:r>
                        <a:rPr sz="1400" spc="-10" dirty="0">
                          <a:latin typeface="Arial"/>
                          <a:cs typeface="Arial"/>
                        </a:rPr>
                        <a:t>London have regular </a:t>
                      </a:r>
                      <a:r>
                        <a:rPr sz="1400" spc="-5" dirty="0">
                          <a:latin typeface="Arial"/>
                          <a:cs typeface="Arial"/>
                        </a:rPr>
                        <a:t>and </a:t>
                      </a:r>
                      <a:r>
                        <a:rPr sz="1400" dirty="0">
                          <a:latin typeface="Arial"/>
                          <a:cs typeface="Arial"/>
                        </a:rPr>
                        <a:t>refresher </a:t>
                      </a:r>
                      <a:r>
                        <a:rPr sz="1400" spc="-10" dirty="0">
                          <a:latin typeface="Arial"/>
                          <a:cs typeface="Arial"/>
                        </a:rPr>
                        <a:t>disability, equality </a:t>
                      </a:r>
                      <a:r>
                        <a:rPr sz="1400" spc="-5" dirty="0">
                          <a:latin typeface="Arial"/>
                          <a:cs typeface="Arial"/>
                        </a:rPr>
                        <a:t>and diversity </a:t>
                      </a:r>
                      <a:r>
                        <a:rPr sz="1400" spc="-10" dirty="0">
                          <a:latin typeface="Arial"/>
                          <a:cs typeface="Arial"/>
                        </a:rPr>
                        <a:t>training </a:t>
                      </a:r>
                      <a:r>
                        <a:rPr sz="1400" spc="-5" dirty="0">
                          <a:latin typeface="Arial"/>
                          <a:cs typeface="Arial"/>
                        </a:rPr>
                        <a:t>and </a:t>
                      </a:r>
                      <a:r>
                        <a:rPr sz="1400" spc="20" dirty="0">
                          <a:latin typeface="Arial"/>
                          <a:cs typeface="Arial"/>
                        </a:rPr>
                        <a:t>we </a:t>
                      </a:r>
                      <a:r>
                        <a:rPr sz="1400" dirty="0">
                          <a:latin typeface="Arial"/>
                          <a:cs typeface="Arial"/>
                        </a:rPr>
                        <a:t>are </a:t>
                      </a:r>
                      <a:r>
                        <a:rPr sz="1400" spc="10" dirty="0">
                          <a:latin typeface="Arial"/>
                          <a:cs typeface="Arial"/>
                        </a:rPr>
                        <a:t>conscious </a:t>
                      </a:r>
                      <a:r>
                        <a:rPr sz="1400" spc="-5" dirty="0">
                          <a:latin typeface="Arial"/>
                          <a:cs typeface="Arial"/>
                        </a:rPr>
                        <a:t>of </a:t>
                      </a:r>
                      <a:r>
                        <a:rPr sz="1400" spc="5" dirty="0">
                          <a:latin typeface="Arial"/>
                          <a:cs typeface="Arial"/>
                        </a:rPr>
                        <a:t>respecting </a:t>
                      </a:r>
                      <a:r>
                        <a:rPr sz="1400" spc="-10" dirty="0">
                          <a:latin typeface="Arial"/>
                          <a:cs typeface="Arial"/>
                        </a:rPr>
                        <a:t>everyone’s needs </a:t>
                      </a:r>
                      <a:r>
                        <a:rPr sz="1400" spc="-5" dirty="0">
                          <a:latin typeface="Arial"/>
                          <a:cs typeface="Arial"/>
                        </a:rPr>
                        <a:t>and will </a:t>
                      </a:r>
                      <a:r>
                        <a:rPr sz="1400" dirty="0">
                          <a:latin typeface="Arial"/>
                          <a:cs typeface="Arial"/>
                        </a:rPr>
                        <a:t>do </a:t>
                      </a:r>
                      <a:r>
                        <a:rPr sz="1400" spc="-10" dirty="0">
                          <a:latin typeface="Arial"/>
                          <a:cs typeface="Arial"/>
                        </a:rPr>
                        <a:t>everything </a:t>
                      </a:r>
                      <a:r>
                        <a:rPr sz="1400" spc="20" dirty="0">
                          <a:latin typeface="Arial"/>
                          <a:cs typeface="Arial"/>
                        </a:rPr>
                        <a:t>we </a:t>
                      </a:r>
                      <a:r>
                        <a:rPr sz="1400" spc="15" dirty="0">
                          <a:latin typeface="Arial"/>
                          <a:cs typeface="Arial"/>
                        </a:rPr>
                        <a:t>can </a:t>
                      </a:r>
                      <a:r>
                        <a:rPr sz="1400" dirty="0">
                          <a:latin typeface="Arial"/>
                          <a:cs typeface="Arial"/>
                        </a:rPr>
                        <a:t>to </a:t>
                      </a:r>
                      <a:r>
                        <a:rPr sz="1400" spc="10" dirty="0">
                          <a:latin typeface="Arial"/>
                          <a:cs typeface="Arial"/>
                        </a:rPr>
                        <a:t>successfully meet </a:t>
                      </a:r>
                      <a:r>
                        <a:rPr sz="1400" spc="5" dirty="0">
                          <a:latin typeface="Arial"/>
                          <a:cs typeface="Arial"/>
                        </a:rPr>
                        <a:t>those</a:t>
                      </a:r>
                      <a:r>
                        <a:rPr sz="1400" spc="-35" dirty="0">
                          <a:latin typeface="Arial"/>
                          <a:cs typeface="Arial"/>
                        </a:rPr>
                        <a:t> </a:t>
                      </a:r>
                      <a:r>
                        <a:rPr sz="1400" dirty="0">
                          <a:latin typeface="Arial"/>
                          <a:cs typeface="Arial"/>
                        </a:rPr>
                        <a:t>needs.</a:t>
                      </a:r>
                    </a:p>
                    <a:p>
                      <a:pPr algn="l">
                        <a:lnSpc>
                          <a:spcPct val="100000"/>
                        </a:lnSpc>
                        <a:spcBef>
                          <a:spcPts val="40"/>
                        </a:spcBef>
                      </a:pPr>
                      <a:endParaRPr sz="1400" dirty="0">
                        <a:latin typeface="Times New Roman"/>
                        <a:cs typeface="Times New Roman"/>
                      </a:endParaRPr>
                    </a:p>
                    <a:p>
                      <a:pPr algn="l">
                        <a:lnSpc>
                          <a:spcPct val="100000"/>
                        </a:lnSpc>
                      </a:pPr>
                      <a:r>
                        <a:rPr sz="1400" spc="50" dirty="0">
                          <a:latin typeface="Arial"/>
                          <a:cs typeface="Arial"/>
                        </a:rPr>
                        <a:t>We </a:t>
                      </a:r>
                      <a:r>
                        <a:rPr sz="1400" spc="-10" dirty="0">
                          <a:latin typeface="Arial"/>
                          <a:cs typeface="Arial"/>
                        </a:rPr>
                        <a:t>have qualified </a:t>
                      </a:r>
                      <a:r>
                        <a:rPr sz="1400" b="1" dirty="0">
                          <a:solidFill>
                            <a:srgbClr val="FF5241"/>
                          </a:solidFill>
                          <a:latin typeface="Arial"/>
                          <a:cs typeface="Arial"/>
                        </a:rPr>
                        <a:t>first </a:t>
                      </a:r>
                      <a:r>
                        <a:rPr sz="1400" b="1" spc="10" dirty="0">
                          <a:solidFill>
                            <a:srgbClr val="FF5241"/>
                          </a:solidFill>
                          <a:latin typeface="Arial"/>
                          <a:cs typeface="Arial"/>
                        </a:rPr>
                        <a:t>aiders </a:t>
                      </a:r>
                      <a:r>
                        <a:rPr sz="1400" dirty="0">
                          <a:latin typeface="Arial"/>
                          <a:cs typeface="Arial"/>
                        </a:rPr>
                        <a:t>onsite </a:t>
                      </a:r>
                      <a:r>
                        <a:rPr sz="1400" spc="-5" dirty="0">
                          <a:latin typeface="Arial"/>
                          <a:cs typeface="Arial"/>
                        </a:rPr>
                        <a:t>and dedicated </a:t>
                      </a:r>
                      <a:r>
                        <a:rPr sz="1400" b="1" spc="5" dirty="0">
                          <a:solidFill>
                            <a:srgbClr val="FF5241"/>
                          </a:solidFill>
                          <a:latin typeface="Arial"/>
                          <a:cs typeface="Arial"/>
                        </a:rPr>
                        <a:t>fire </a:t>
                      </a:r>
                      <a:r>
                        <a:rPr sz="1400" b="1" spc="-15" dirty="0">
                          <a:solidFill>
                            <a:srgbClr val="FF5241"/>
                          </a:solidFill>
                          <a:latin typeface="Arial"/>
                          <a:cs typeface="Arial"/>
                        </a:rPr>
                        <a:t>marshals</a:t>
                      </a:r>
                      <a:r>
                        <a:rPr sz="1400" spc="-15" dirty="0">
                          <a:latin typeface="Arial"/>
                          <a:cs typeface="Arial"/>
                        </a:rPr>
                        <a:t>.</a:t>
                      </a:r>
                      <a:r>
                        <a:rPr sz="1400" spc="-105" dirty="0">
                          <a:latin typeface="Arial"/>
                          <a:cs typeface="Arial"/>
                        </a:rPr>
                        <a:t> </a:t>
                      </a:r>
                      <a:r>
                        <a:rPr sz="1400" spc="15" dirty="0">
                          <a:latin typeface="Arial"/>
                          <a:cs typeface="Arial"/>
                        </a:rPr>
                        <a:t>A</a:t>
                      </a:r>
                      <a:r>
                        <a:rPr lang="en-GB" sz="1400" spc="15" dirty="0">
                          <a:latin typeface="Arial"/>
                          <a:cs typeface="Arial"/>
                        </a:rPr>
                        <a:t> </a:t>
                      </a:r>
                      <a:r>
                        <a:rPr sz="1400" dirty="0">
                          <a:latin typeface="Arial"/>
                          <a:cs typeface="Arial"/>
                        </a:rPr>
                        <a:t>managed </a:t>
                      </a:r>
                      <a:r>
                        <a:rPr sz="1400" spc="-5" dirty="0">
                          <a:latin typeface="Arial"/>
                          <a:cs typeface="Arial"/>
                        </a:rPr>
                        <a:t>fire evacuation is </a:t>
                      </a:r>
                      <a:r>
                        <a:rPr sz="1400" spc="5" dirty="0">
                          <a:latin typeface="Arial"/>
                          <a:cs typeface="Arial"/>
                        </a:rPr>
                        <a:t>carried </a:t>
                      </a:r>
                      <a:r>
                        <a:rPr sz="1400" spc="-10" dirty="0">
                          <a:latin typeface="Arial"/>
                          <a:cs typeface="Arial"/>
                        </a:rPr>
                        <a:t>out </a:t>
                      </a:r>
                      <a:r>
                        <a:rPr sz="1400" dirty="0">
                          <a:latin typeface="Arial"/>
                          <a:cs typeface="Arial"/>
                        </a:rPr>
                        <a:t>on an </a:t>
                      </a:r>
                      <a:r>
                        <a:rPr sz="1400" spc="-10" dirty="0">
                          <a:latin typeface="Arial"/>
                          <a:cs typeface="Arial"/>
                        </a:rPr>
                        <a:t>annual</a:t>
                      </a:r>
                      <a:r>
                        <a:rPr sz="1400" spc="25" dirty="0">
                          <a:latin typeface="Arial"/>
                          <a:cs typeface="Arial"/>
                        </a:rPr>
                        <a:t> </a:t>
                      </a:r>
                      <a:r>
                        <a:rPr sz="1400" spc="10" dirty="0">
                          <a:latin typeface="Arial"/>
                          <a:cs typeface="Arial"/>
                        </a:rPr>
                        <a:t>basis.</a:t>
                      </a:r>
                      <a:endParaRPr sz="1400" dirty="0">
                        <a:latin typeface="Arial"/>
                        <a:cs typeface="Arial"/>
                      </a:endParaRPr>
                    </a:p>
                  </a:txBody>
                  <a:tcPr marL="0" marR="0" marT="39370" marB="0"/>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3686278980"/>
              </p:ext>
            </p:extLst>
          </p:nvPr>
        </p:nvGraphicFramePr>
        <p:xfrm>
          <a:off x="5081530" y="1110274"/>
          <a:ext cx="3910070" cy="4823702"/>
        </p:xfrm>
        <a:graphic>
          <a:graphicData uri="http://schemas.openxmlformats.org/drawingml/2006/table">
            <a:tbl>
              <a:tblPr firstRow="1" bandRow="1">
                <a:tableStyleId>{2D5ABB26-0587-4C30-8999-92F81FD0307C}</a:tableStyleId>
              </a:tblPr>
              <a:tblGrid>
                <a:gridCol w="3910070">
                  <a:extLst>
                    <a:ext uri="{9D8B030D-6E8A-4147-A177-3AD203B41FA5}">
                      <a16:colId xmlns:a16="http://schemas.microsoft.com/office/drawing/2014/main" val="20000"/>
                    </a:ext>
                  </a:extLst>
                </a:gridCol>
              </a:tblGrid>
              <a:tr h="308217">
                <a:tc>
                  <a:txBody>
                    <a:bodyPr/>
                    <a:lstStyle/>
                    <a:p>
                      <a:pPr marL="3810" algn="l">
                        <a:lnSpc>
                          <a:spcPct val="100000"/>
                        </a:lnSpc>
                        <a:spcBef>
                          <a:spcPts val="334"/>
                        </a:spcBef>
                      </a:pPr>
                      <a:r>
                        <a:rPr sz="1400" b="1" spc="10" dirty="0">
                          <a:latin typeface="Arial"/>
                          <a:cs typeface="Arial"/>
                        </a:rPr>
                        <a:t>Facilities</a:t>
                      </a:r>
                      <a:endParaRPr sz="1400" dirty="0">
                        <a:solidFill>
                          <a:srgbClr val="FF0000"/>
                        </a:solidFill>
                        <a:latin typeface="Arial"/>
                        <a:cs typeface="Arial"/>
                      </a:endParaRPr>
                    </a:p>
                  </a:txBody>
                  <a:tcPr marL="0" marR="0" marT="42544" marB="0">
                    <a:lnT w="12700">
                      <a:solidFill>
                        <a:srgbClr val="000000"/>
                      </a:solidFill>
                      <a:prstDash val="solid"/>
                    </a:lnT>
                  </a:tcPr>
                </a:tc>
                <a:extLst>
                  <a:ext uri="{0D108BD9-81ED-4DB2-BD59-A6C34878D82A}">
                    <a16:rowId xmlns:a16="http://schemas.microsoft.com/office/drawing/2014/main" val="10000"/>
                  </a:ext>
                </a:extLst>
              </a:tr>
              <a:tr h="1403246">
                <a:tc>
                  <a:txBody>
                    <a:bodyPr/>
                    <a:lstStyle/>
                    <a:p>
                      <a:pPr marL="3810" marR="27305" algn="l">
                        <a:lnSpc>
                          <a:spcPct val="99500"/>
                        </a:lnSpc>
                      </a:pPr>
                      <a:r>
                        <a:rPr lang="en-GB" sz="1400" b="1" spc="5" dirty="0">
                          <a:latin typeface="Arial"/>
                          <a:cs typeface="Arial"/>
                        </a:rPr>
                        <a:t>Rest Room</a:t>
                      </a:r>
                      <a:r>
                        <a:rPr sz="1400" b="1" spc="-45" dirty="0">
                          <a:latin typeface="Arial"/>
                          <a:cs typeface="Arial"/>
                        </a:rPr>
                        <a:t> </a:t>
                      </a:r>
                      <a:r>
                        <a:rPr sz="1400" spc="10" dirty="0">
                          <a:latin typeface="Arial"/>
                          <a:cs typeface="Arial"/>
                        </a:rPr>
                        <a:t>–</a:t>
                      </a:r>
                      <a:r>
                        <a:rPr sz="1400" spc="-114" dirty="0">
                          <a:latin typeface="Arial"/>
                          <a:cs typeface="Arial"/>
                        </a:rPr>
                        <a:t> </a:t>
                      </a:r>
                      <a:r>
                        <a:rPr sz="1400" spc="-5" dirty="0">
                          <a:latin typeface="Arial"/>
                          <a:cs typeface="Arial"/>
                        </a:rPr>
                        <a:t>This</a:t>
                      </a:r>
                      <a:r>
                        <a:rPr sz="1400" spc="30" dirty="0">
                          <a:latin typeface="Arial"/>
                          <a:cs typeface="Arial"/>
                        </a:rPr>
                        <a:t> </a:t>
                      </a:r>
                      <a:r>
                        <a:rPr sz="1400" spc="-5" dirty="0">
                          <a:latin typeface="Arial"/>
                          <a:cs typeface="Arial"/>
                        </a:rPr>
                        <a:t>is</a:t>
                      </a:r>
                      <a:r>
                        <a:rPr sz="1400" spc="-45" dirty="0">
                          <a:latin typeface="Arial"/>
                          <a:cs typeface="Arial"/>
                        </a:rPr>
                        <a:t> </a:t>
                      </a:r>
                      <a:r>
                        <a:rPr sz="1400" dirty="0">
                          <a:latin typeface="Arial"/>
                          <a:cs typeface="Arial"/>
                        </a:rPr>
                        <a:t>located</a:t>
                      </a:r>
                      <a:r>
                        <a:rPr sz="1400" spc="35" dirty="0">
                          <a:latin typeface="Arial"/>
                          <a:cs typeface="Arial"/>
                        </a:rPr>
                        <a:t> </a:t>
                      </a:r>
                      <a:r>
                        <a:rPr lang="en-GB" sz="1400" spc="35" dirty="0">
                          <a:latin typeface="Arial"/>
                          <a:cs typeface="Arial"/>
                        </a:rPr>
                        <a:t>on the Ground Floor within the reception area. The room can be used by any person in the building who is feeling unwell and requires a rest period. Please let either a staff member or a security officer know prior to using the room so that safety checks can be made on your wellbeing at periodic intervals.</a:t>
                      </a:r>
                      <a:endParaRPr sz="1400" dirty="0">
                        <a:latin typeface="Arial"/>
                        <a:cs typeface="Arial"/>
                      </a:endParaRPr>
                    </a:p>
                    <a:p>
                      <a:pPr algn="l">
                        <a:lnSpc>
                          <a:spcPct val="100000"/>
                        </a:lnSpc>
                        <a:spcBef>
                          <a:spcPts val="45"/>
                        </a:spcBef>
                      </a:pPr>
                      <a:endParaRPr sz="1400" dirty="0">
                        <a:latin typeface="Times New Roman"/>
                        <a:cs typeface="Times New Roman"/>
                      </a:endParaRPr>
                    </a:p>
                    <a:p>
                      <a:pPr marL="3810" algn="l">
                        <a:lnSpc>
                          <a:spcPct val="100000"/>
                        </a:lnSpc>
                      </a:pPr>
                      <a:r>
                        <a:rPr sz="1400" b="1" spc="-15" dirty="0">
                          <a:latin typeface="Arial"/>
                          <a:cs typeface="Arial"/>
                        </a:rPr>
                        <a:t>Additional </a:t>
                      </a:r>
                      <a:r>
                        <a:rPr sz="1400" b="1" spc="-5" dirty="0">
                          <a:latin typeface="Arial"/>
                          <a:cs typeface="Arial"/>
                        </a:rPr>
                        <a:t>information </a:t>
                      </a:r>
                      <a:r>
                        <a:rPr sz="1400" b="1" spc="5" dirty="0">
                          <a:latin typeface="Arial"/>
                          <a:cs typeface="Arial"/>
                        </a:rPr>
                        <a:t>for </a:t>
                      </a:r>
                      <a:r>
                        <a:rPr sz="1400" b="1" spc="10" dirty="0">
                          <a:latin typeface="Arial"/>
                          <a:cs typeface="Arial"/>
                        </a:rPr>
                        <a:t>parents </a:t>
                      </a:r>
                      <a:endParaRPr lang="en-GB" sz="1400" b="1" spc="10" dirty="0">
                        <a:latin typeface="Arial"/>
                        <a:cs typeface="Arial"/>
                      </a:endParaRPr>
                    </a:p>
                    <a:p>
                      <a:pPr marL="3810" algn="l">
                        <a:lnSpc>
                          <a:spcPct val="100000"/>
                        </a:lnSpc>
                      </a:pPr>
                      <a:r>
                        <a:rPr lang="en-US" sz="1400" b="1" spc="-5" dirty="0">
                          <a:latin typeface="Arial"/>
                          <a:cs typeface="Arial"/>
                        </a:rPr>
                        <a:t>Mothering Room </a:t>
                      </a:r>
                    </a:p>
                    <a:p>
                      <a:pPr marL="3810" algn="l">
                        <a:lnSpc>
                          <a:spcPct val="100000"/>
                        </a:lnSpc>
                      </a:pPr>
                      <a:endParaRPr lang="en-US" sz="1400" spc="-5" dirty="0">
                        <a:latin typeface="Arial"/>
                        <a:cs typeface="Arial"/>
                      </a:endParaRPr>
                    </a:p>
                    <a:p>
                      <a:pPr marL="3810" algn="l">
                        <a:lnSpc>
                          <a:spcPct val="100000"/>
                        </a:lnSpc>
                      </a:pPr>
                      <a:r>
                        <a:rPr lang="en-US" sz="1400" spc="-5" dirty="0">
                          <a:latin typeface="Arial"/>
                          <a:cs typeface="Arial"/>
                        </a:rPr>
                        <a:t>Mothers who are breast feeding and are expressing milk can use the </a:t>
                      </a:r>
                      <a:r>
                        <a:rPr lang="en-US" sz="1400" b="1" spc="-5" dirty="0">
                          <a:latin typeface="Arial"/>
                          <a:cs typeface="Arial"/>
                        </a:rPr>
                        <a:t>Rest Room</a:t>
                      </a:r>
                      <a:r>
                        <a:rPr lang="en-US" sz="1400" spc="-5" dirty="0">
                          <a:latin typeface="Arial"/>
                          <a:cs typeface="Arial"/>
                        </a:rPr>
                        <a:t>. It is equipped with a bed, chair, table, and washing facilities. Fridges are available on the first and second floors where bottles can be kept; it is advisable that all bottles are secured and labeled.  A baby changing cot is available in the accessible toilet.</a:t>
                      </a:r>
                    </a:p>
                    <a:p>
                      <a:pPr marL="3810" algn="l">
                        <a:lnSpc>
                          <a:spcPct val="100000"/>
                        </a:lnSpc>
                      </a:pPr>
                      <a:endParaRPr sz="1400" dirty="0">
                        <a:latin typeface="Arial"/>
                        <a:cs typeface="Arial"/>
                      </a:endParaRPr>
                    </a:p>
                  </a:txBody>
                  <a:tcPr marL="0" marR="0" marT="34925" marB="0"/>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1188704787"/>
              </p:ext>
            </p:extLst>
          </p:nvPr>
        </p:nvGraphicFramePr>
        <p:xfrm>
          <a:off x="9067800" y="1108710"/>
          <a:ext cx="3020695" cy="5267821"/>
        </p:xfrm>
        <a:graphic>
          <a:graphicData uri="http://schemas.openxmlformats.org/drawingml/2006/table">
            <a:tbl>
              <a:tblPr firstRow="1" bandRow="1">
                <a:tableStyleId>{2D5ABB26-0587-4C30-8999-92F81FD0307C}</a:tableStyleId>
              </a:tblPr>
              <a:tblGrid>
                <a:gridCol w="3020695">
                  <a:extLst>
                    <a:ext uri="{9D8B030D-6E8A-4147-A177-3AD203B41FA5}">
                      <a16:colId xmlns:a16="http://schemas.microsoft.com/office/drawing/2014/main" val="20000"/>
                    </a:ext>
                  </a:extLst>
                </a:gridCol>
              </a:tblGrid>
              <a:tr h="524752">
                <a:tc>
                  <a:txBody>
                    <a:bodyPr/>
                    <a:lstStyle/>
                    <a:p>
                      <a:pPr marL="6350" marR="231140">
                        <a:lnSpc>
                          <a:spcPct val="102800"/>
                        </a:lnSpc>
                        <a:spcBef>
                          <a:spcPts val="285"/>
                        </a:spcBef>
                      </a:pPr>
                      <a:r>
                        <a:rPr sz="1400" b="1" spc="20" dirty="0">
                          <a:latin typeface="Arial"/>
                          <a:cs typeface="Arial"/>
                        </a:rPr>
                        <a:t>Personal</a:t>
                      </a:r>
                      <a:r>
                        <a:rPr sz="1400" b="1" spc="-210" dirty="0">
                          <a:latin typeface="Arial"/>
                          <a:cs typeface="Arial"/>
                        </a:rPr>
                        <a:t> </a:t>
                      </a:r>
                      <a:r>
                        <a:rPr sz="1400" b="1" spc="20" dirty="0">
                          <a:latin typeface="Arial"/>
                          <a:cs typeface="Arial"/>
                        </a:rPr>
                        <a:t>Emergency</a:t>
                      </a:r>
                      <a:r>
                        <a:rPr sz="1400" b="1" spc="-225" dirty="0">
                          <a:latin typeface="Arial"/>
                          <a:cs typeface="Arial"/>
                        </a:rPr>
                        <a:t> </a:t>
                      </a:r>
                      <a:r>
                        <a:rPr sz="1400" b="1" spc="10" dirty="0">
                          <a:latin typeface="Arial"/>
                          <a:cs typeface="Arial"/>
                        </a:rPr>
                        <a:t>Evacuation  </a:t>
                      </a:r>
                      <a:r>
                        <a:rPr sz="1400" b="1" spc="20" dirty="0">
                          <a:latin typeface="Arial"/>
                          <a:cs typeface="Arial"/>
                        </a:rPr>
                        <a:t>Plan</a:t>
                      </a:r>
                      <a:r>
                        <a:rPr sz="1400" b="1" spc="-145" dirty="0">
                          <a:latin typeface="Arial"/>
                          <a:cs typeface="Arial"/>
                        </a:rPr>
                        <a:t> </a:t>
                      </a:r>
                      <a:r>
                        <a:rPr sz="1400" b="1" spc="20" dirty="0">
                          <a:latin typeface="Arial"/>
                          <a:cs typeface="Arial"/>
                        </a:rPr>
                        <a:t>(PEEP)</a:t>
                      </a:r>
                      <a:endParaRPr sz="1400">
                        <a:latin typeface="Arial"/>
                        <a:cs typeface="Arial"/>
                      </a:endParaRPr>
                    </a:p>
                  </a:txBody>
                  <a:tcPr marL="0" marR="0" marT="36195" marB="0">
                    <a:lnT w="12700">
                      <a:solidFill>
                        <a:srgbClr val="000000"/>
                      </a:solidFill>
                      <a:prstDash val="solid"/>
                    </a:lnT>
                  </a:tcPr>
                </a:tc>
                <a:extLst>
                  <a:ext uri="{0D108BD9-81ED-4DB2-BD59-A6C34878D82A}">
                    <a16:rowId xmlns:a16="http://schemas.microsoft.com/office/drawing/2014/main" val="10000"/>
                  </a:ext>
                </a:extLst>
              </a:tr>
              <a:tr h="2896425">
                <a:tc>
                  <a:txBody>
                    <a:bodyPr/>
                    <a:lstStyle/>
                    <a:p>
                      <a:pPr marL="6350" marR="78105">
                        <a:lnSpc>
                          <a:spcPct val="100200"/>
                        </a:lnSpc>
                        <a:spcBef>
                          <a:spcPts val="285"/>
                        </a:spcBef>
                      </a:pPr>
                      <a:r>
                        <a:rPr sz="1400" b="1" dirty="0">
                          <a:latin typeface="Arial"/>
                          <a:cs typeface="Arial"/>
                        </a:rPr>
                        <a:t>If </a:t>
                      </a:r>
                      <a:r>
                        <a:rPr sz="1400" b="1" spc="-25" dirty="0">
                          <a:latin typeface="Arial"/>
                          <a:cs typeface="Arial"/>
                        </a:rPr>
                        <a:t>you </a:t>
                      </a:r>
                      <a:r>
                        <a:rPr sz="1400" b="1" dirty="0">
                          <a:latin typeface="Arial"/>
                          <a:cs typeface="Arial"/>
                        </a:rPr>
                        <a:t>work </a:t>
                      </a:r>
                      <a:r>
                        <a:rPr sz="1400" b="1" spc="-5" dirty="0">
                          <a:latin typeface="Arial"/>
                          <a:cs typeface="Arial"/>
                        </a:rPr>
                        <a:t>at </a:t>
                      </a:r>
                      <a:r>
                        <a:rPr sz="1400" b="1" spc="-15" dirty="0">
                          <a:latin typeface="Arial"/>
                          <a:cs typeface="Arial"/>
                        </a:rPr>
                        <a:t>Lloyd’s </a:t>
                      </a:r>
                      <a:r>
                        <a:rPr sz="1400" spc="-5" dirty="0">
                          <a:latin typeface="Arial"/>
                          <a:cs typeface="Arial"/>
                        </a:rPr>
                        <a:t>and </a:t>
                      </a:r>
                      <a:r>
                        <a:rPr sz="1400" dirty="0">
                          <a:latin typeface="Arial"/>
                          <a:cs typeface="Arial"/>
                        </a:rPr>
                        <a:t>are </a:t>
                      </a:r>
                      <a:r>
                        <a:rPr sz="1400" spc="-15" dirty="0">
                          <a:latin typeface="Arial"/>
                          <a:cs typeface="Arial"/>
                        </a:rPr>
                        <a:t>unable </a:t>
                      </a:r>
                      <a:r>
                        <a:rPr sz="1400" dirty="0">
                          <a:latin typeface="Arial"/>
                          <a:cs typeface="Arial"/>
                        </a:rPr>
                        <a:t>to </a:t>
                      </a:r>
                      <a:r>
                        <a:rPr sz="1400" spc="5" dirty="0">
                          <a:latin typeface="Arial"/>
                          <a:cs typeface="Arial"/>
                        </a:rPr>
                        <a:t>make </a:t>
                      </a:r>
                      <a:r>
                        <a:rPr sz="1400" spc="-15" dirty="0">
                          <a:latin typeface="Arial"/>
                          <a:cs typeface="Arial"/>
                        </a:rPr>
                        <a:t>your </a:t>
                      </a:r>
                      <a:r>
                        <a:rPr sz="1400" spc="5" dirty="0">
                          <a:latin typeface="Arial"/>
                          <a:cs typeface="Arial"/>
                        </a:rPr>
                        <a:t>way </a:t>
                      </a:r>
                      <a:r>
                        <a:rPr sz="1400" spc="-10" dirty="0">
                          <a:latin typeface="Arial"/>
                          <a:cs typeface="Arial"/>
                        </a:rPr>
                        <a:t>out </a:t>
                      </a:r>
                      <a:r>
                        <a:rPr sz="1400" spc="-5" dirty="0">
                          <a:latin typeface="Arial"/>
                          <a:cs typeface="Arial"/>
                        </a:rPr>
                        <a:t>of the </a:t>
                      </a:r>
                      <a:r>
                        <a:rPr sz="1400" spc="-15" dirty="0">
                          <a:latin typeface="Arial"/>
                          <a:cs typeface="Arial"/>
                        </a:rPr>
                        <a:t>building </a:t>
                      </a:r>
                      <a:r>
                        <a:rPr sz="1400" dirty="0">
                          <a:latin typeface="Arial"/>
                          <a:cs typeface="Arial"/>
                        </a:rPr>
                        <a:t>unaccompanied </a:t>
                      </a:r>
                      <a:r>
                        <a:rPr sz="1400" spc="-10" dirty="0">
                          <a:latin typeface="Arial"/>
                          <a:cs typeface="Arial"/>
                        </a:rPr>
                        <a:t>during </a:t>
                      </a:r>
                      <a:r>
                        <a:rPr sz="1400" spc="10" dirty="0">
                          <a:latin typeface="Arial"/>
                          <a:cs typeface="Arial"/>
                        </a:rPr>
                        <a:t>a </a:t>
                      </a:r>
                      <a:r>
                        <a:rPr sz="1400" spc="-5" dirty="0">
                          <a:latin typeface="Arial"/>
                          <a:cs typeface="Arial"/>
                        </a:rPr>
                        <a:t>fire </a:t>
                      </a:r>
                      <a:r>
                        <a:rPr sz="1400" spc="-10" dirty="0">
                          <a:latin typeface="Arial"/>
                          <a:cs typeface="Arial"/>
                        </a:rPr>
                        <a:t>evacuation (either due </a:t>
                      </a:r>
                      <a:r>
                        <a:rPr sz="1400" dirty="0">
                          <a:latin typeface="Arial"/>
                          <a:cs typeface="Arial"/>
                        </a:rPr>
                        <a:t>to </a:t>
                      </a:r>
                      <a:r>
                        <a:rPr sz="1400" spc="10" dirty="0">
                          <a:latin typeface="Arial"/>
                          <a:cs typeface="Arial"/>
                        </a:rPr>
                        <a:t>a  </a:t>
                      </a:r>
                      <a:r>
                        <a:rPr sz="1400" spc="-5" dirty="0">
                          <a:latin typeface="Arial"/>
                          <a:cs typeface="Arial"/>
                        </a:rPr>
                        <a:t>permanent or </a:t>
                      </a:r>
                      <a:r>
                        <a:rPr sz="1400" dirty="0">
                          <a:latin typeface="Arial"/>
                          <a:cs typeface="Arial"/>
                        </a:rPr>
                        <a:t>temporary </a:t>
                      </a:r>
                      <a:r>
                        <a:rPr sz="1400" spc="-10" dirty="0">
                          <a:latin typeface="Arial"/>
                          <a:cs typeface="Arial"/>
                        </a:rPr>
                        <a:t>disability), </a:t>
                      </a:r>
                      <a:r>
                        <a:rPr sz="1400" dirty="0">
                          <a:latin typeface="Arial"/>
                          <a:cs typeface="Arial"/>
                        </a:rPr>
                        <a:t>please </a:t>
                      </a:r>
                      <a:r>
                        <a:rPr sz="1400" spc="5" dirty="0">
                          <a:latin typeface="Arial"/>
                          <a:cs typeface="Arial"/>
                        </a:rPr>
                        <a:t>complete </a:t>
                      </a:r>
                      <a:r>
                        <a:rPr sz="1400" spc="15" dirty="0">
                          <a:latin typeface="Arial"/>
                          <a:cs typeface="Arial"/>
                        </a:rPr>
                        <a:t>a PEEP </a:t>
                      </a:r>
                      <a:r>
                        <a:rPr sz="1400" dirty="0">
                          <a:latin typeface="Arial"/>
                          <a:cs typeface="Arial"/>
                        </a:rPr>
                        <a:t>(Personal </a:t>
                      </a:r>
                      <a:r>
                        <a:rPr sz="1400" spc="5" dirty="0">
                          <a:latin typeface="Arial"/>
                          <a:cs typeface="Arial"/>
                        </a:rPr>
                        <a:t>Emergency </a:t>
                      </a:r>
                      <a:r>
                        <a:rPr sz="1400" spc="-5" dirty="0">
                          <a:latin typeface="Arial"/>
                          <a:cs typeface="Arial"/>
                        </a:rPr>
                        <a:t>Evacuation</a:t>
                      </a:r>
                      <a:r>
                        <a:rPr sz="1400" spc="35" dirty="0">
                          <a:latin typeface="Arial"/>
                          <a:cs typeface="Arial"/>
                        </a:rPr>
                        <a:t> </a:t>
                      </a:r>
                      <a:r>
                        <a:rPr sz="1400" spc="-10" dirty="0">
                          <a:latin typeface="Arial"/>
                          <a:cs typeface="Arial"/>
                        </a:rPr>
                        <a:t>Plan)</a:t>
                      </a:r>
                      <a:r>
                        <a:rPr lang="en-GB" sz="1400" spc="-10" dirty="0">
                          <a:latin typeface="Arial"/>
                          <a:cs typeface="Arial"/>
                        </a:rPr>
                        <a:t>. </a:t>
                      </a:r>
                      <a:r>
                        <a:rPr lang="en-GB" sz="1400" b="1" spc="-10" dirty="0">
                          <a:latin typeface="Arial"/>
                          <a:cs typeface="Arial"/>
                        </a:rPr>
                        <a:t>EVAC Chairs </a:t>
                      </a:r>
                      <a:r>
                        <a:rPr lang="en-GB" sz="1400" b="0" spc="-10" dirty="0">
                          <a:latin typeface="Arial"/>
                          <a:cs typeface="Arial"/>
                        </a:rPr>
                        <a:t>are installed at each landing stage and trained staff are on-site.</a:t>
                      </a:r>
                      <a:endParaRPr sz="1400" dirty="0">
                        <a:latin typeface="Arial"/>
                        <a:cs typeface="Arial"/>
                      </a:endParaRPr>
                    </a:p>
                    <a:p>
                      <a:pPr>
                        <a:lnSpc>
                          <a:spcPct val="100000"/>
                        </a:lnSpc>
                        <a:spcBef>
                          <a:spcPts val="25"/>
                        </a:spcBef>
                      </a:pPr>
                      <a:endParaRPr sz="1400" dirty="0">
                        <a:latin typeface="Times New Roman"/>
                        <a:cs typeface="Times New Roman"/>
                      </a:endParaRPr>
                    </a:p>
                    <a:p>
                      <a:pPr marL="6350" marR="48260">
                        <a:lnSpc>
                          <a:spcPct val="101000"/>
                        </a:lnSpc>
                        <a:spcBef>
                          <a:spcPts val="5"/>
                        </a:spcBef>
                      </a:pPr>
                      <a:r>
                        <a:rPr sz="1400" b="1" dirty="0">
                          <a:latin typeface="Arial"/>
                          <a:cs typeface="Arial"/>
                        </a:rPr>
                        <a:t>If </a:t>
                      </a:r>
                      <a:r>
                        <a:rPr sz="1400" b="1" spc="-25" dirty="0">
                          <a:latin typeface="Arial"/>
                          <a:cs typeface="Arial"/>
                        </a:rPr>
                        <a:t>you </a:t>
                      </a:r>
                      <a:r>
                        <a:rPr sz="1400" b="1" spc="5" dirty="0">
                          <a:latin typeface="Arial"/>
                          <a:cs typeface="Arial"/>
                        </a:rPr>
                        <a:t>are visiting </a:t>
                      </a:r>
                      <a:r>
                        <a:rPr sz="1400" spc="-5" dirty="0">
                          <a:latin typeface="Arial"/>
                          <a:cs typeface="Arial"/>
                        </a:rPr>
                        <a:t>and require </a:t>
                      </a:r>
                      <a:r>
                        <a:rPr sz="1400" spc="15" dirty="0">
                          <a:latin typeface="Arial"/>
                          <a:cs typeface="Arial"/>
                        </a:rPr>
                        <a:t>assistance </a:t>
                      </a:r>
                      <a:r>
                        <a:rPr sz="1400" spc="-5" dirty="0">
                          <a:latin typeface="Arial"/>
                          <a:cs typeface="Arial"/>
                        </a:rPr>
                        <a:t>in </a:t>
                      </a:r>
                      <a:r>
                        <a:rPr sz="1400" spc="-15" dirty="0">
                          <a:latin typeface="Arial"/>
                          <a:cs typeface="Arial"/>
                        </a:rPr>
                        <a:t>leaving </a:t>
                      </a:r>
                      <a:r>
                        <a:rPr sz="1400" spc="-5" dirty="0">
                          <a:latin typeface="Arial"/>
                          <a:cs typeface="Arial"/>
                        </a:rPr>
                        <a:t>the </a:t>
                      </a:r>
                      <a:r>
                        <a:rPr sz="1400" spc="-15" dirty="0">
                          <a:latin typeface="Arial"/>
                          <a:cs typeface="Arial"/>
                        </a:rPr>
                        <a:t>building </a:t>
                      </a:r>
                      <a:r>
                        <a:rPr sz="1400" spc="-5" dirty="0">
                          <a:latin typeface="Arial"/>
                          <a:cs typeface="Arial"/>
                        </a:rPr>
                        <a:t>in the </a:t>
                      </a:r>
                      <a:r>
                        <a:rPr sz="1400" spc="-15" dirty="0">
                          <a:latin typeface="Arial"/>
                          <a:cs typeface="Arial"/>
                        </a:rPr>
                        <a:t>event </a:t>
                      </a:r>
                      <a:r>
                        <a:rPr sz="1400" spc="-5" dirty="0">
                          <a:latin typeface="Arial"/>
                          <a:cs typeface="Arial"/>
                        </a:rPr>
                        <a:t>of the fire alarm </a:t>
                      </a:r>
                      <a:r>
                        <a:rPr sz="1400" spc="-10" dirty="0">
                          <a:latin typeface="Arial"/>
                          <a:cs typeface="Arial"/>
                        </a:rPr>
                        <a:t>sounding, </a:t>
                      </a:r>
                      <a:r>
                        <a:rPr sz="1400" spc="-5" dirty="0">
                          <a:latin typeface="Arial"/>
                          <a:cs typeface="Arial"/>
                        </a:rPr>
                        <a:t>please </a:t>
                      </a:r>
                      <a:r>
                        <a:rPr sz="1400" spc="5" dirty="0">
                          <a:latin typeface="Arial"/>
                          <a:cs typeface="Arial"/>
                        </a:rPr>
                        <a:t>complete </a:t>
                      </a:r>
                      <a:r>
                        <a:rPr sz="1400" spc="10" dirty="0">
                          <a:latin typeface="Arial"/>
                          <a:cs typeface="Arial"/>
                        </a:rPr>
                        <a:t>a </a:t>
                      </a:r>
                      <a:r>
                        <a:rPr sz="1400" spc="15" dirty="0">
                          <a:latin typeface="Arial"/>
                          <a:cs typeface="Arial"/>
                        </a:rPr>
                        <a:t>PEEP </a:t>
                      </a:r>
                      <a:r>
                        <a:rPr sz="1400" dirty="0">
                          <a:latin typeface="Arial"/>
                          <a:cs typeface="Arial"/>
                        </a:rPr>
                        <a:t>(Personal  </a:t>
                      </a:r>
                      <a:r>
                        <a:rPr sz="1400" spc="5" dirty="0">
                          <a:latin typeface="Arial"/>
                          <a:cs typeface="Arial"/>
                        </a:rPr>
                        <a:t>Emergency </a:t>
                      </a:r>
                      <a:r>
                        <a:rPr sz="1400" spc="-5" dirty="0">
                          <a:latin typeface="Arial"/>
                          <a:cs typeface="Arial"/>
                        </a:rPr>
                        <a:t>Evacuation </a:t>
                      </a:r>
                      <a:r>
                        <a:rPr sz="1400" spc="-10" dirty="0">
                          <a:latin typeface="Arial"/>
                          <a:cs typeface="Arial"/>
                        </a:rPr>
                        <a:t>Plan) </a:t>
                      </a:r>
                      <a:r>
                        <a:rPr sz="1400" spc="-5" dirty="0">
                          <a:latin typeface="Arial"/>
                          <a:cs typeface="Arial"/>
                        </a:rPr>
                        <a:t>and </a:t>
                      </a:r>
                      <a:r>
                        <a:rPr sz="1400" spc="-10" dirty="0">
                          <a:latin typeface="Arial"/>
                          <a:cs typeface="Arial"/>
                        </a:rPr>
                        <a:t>notify </a:t>
                      </a:r>
                      <a:r>
                        <a:rPr sz="1400" spc="-5" dirty="0">
                          <a:latin typeface="Arial"/>
                          <a:cs typeface="Arial"/>
                        </a:rPr>
                        <a:t>reception </a:t>
                      </a:r>
                      <a:r>
                        <a:rPr sz="1400" dirty="0">
                          <a:latin typeface="Arial"/>
                          <a:cs typeface="Arial"/>
                        </a:rPr>
                        <a:t>when </a:t>
                      </a:r>
                      <a:r>
                        <a:rPr sz="1400" spc="-10" dirty="0">
                          <a:latin typeface="Arial"/>
                          <a:cs typeface="Arial"/>
                        </a:rPr>
                        <a:t>you</a:t>
                      </a:r>
                      <a:r>
                        <a:rPr sz="1400" spc="-30" dirty="0">
                          <a:latin typeface="Arial"/>
                          <a:cs typeface="Arial"/>
                        </a:rPr>
                        <a:t> </a:t>
                      </a:r>
                      <a:r>
                        <a:rPr sz="1400" spc="-10" dirty="0">
                          <a:latin typeface="Arial"/>
                          <a:cs typeface="Arial"/>
                        </a:rPr>
                        <a:t>arrive.</a:t>
                      </a:r>
                      <a:endParaRPr sz="1400" dirty="0">
                        <a:latin typeface="Arial"/>
                        <a:cs typeface="Arial"/>
                      </a:endParaRPr>
                    </a:p>
                    <a:p>
                      <a:pPr>
                        <a:lnSpc>
                          <a:spcPct val="100000"/>
                        </a:lnSpc>
                        <a:spcBef>
                          <a:spcPts val="35"/>
                        </a:spcBef>
                      </a:pPr>
                      <a:endParaRPr sz="1400" dirty="0">
                        <a:latin typeface="Times New Roman"/>
                        <a:cs typeface="Times New Roman"/>
                      </a:endParaRPr>
                    </a:p>
                    <a:p>
                      <a:pPr marL="6350" marR="251460">
                        <a:lnSpc>
                          <a:spcPct val="100499"/>
                        </a:lnSpc>
                      </a:pPr>
                      <a:r>
                        <a:rPr sz="1400" spc="-5" dirty="0">
                          <a:latin typeface="Arial"/>
                          <a:cs typeface="Arial"/>
                        </a:rPr>
                        <a:t>Corporation </a:t>
                      </a:r>
                      <a:r>
                        <a:rPr sz="1400" dirty="0">
                          <a:latin typeface="Arial"/>
                          <a:cs typeface="Arial"/>
                        </a:rPr>
                        <a:t>staff </a:t>
                      </a:r>
                      <a:r>
                        <a:rPr sz="1400" spc="-10" dirty="0">
                          <a:latin typeface="Arial"/>
                          <a:cs typeface="Arial"/>
                        </a:rPr>
                        <a:t>only </a:t>
                      </a:r>
                      <a:r>
                        <a:rPr sz="1400" spc="-15" dirty="0">
                          <a:latin typeface="Arial"/>
                          <a:cs typeface="Arial"/>
                        </a:rPr>
                        <a:t>(MyLloyd’s): </a:t>
                      </a:r>
                      <a:r>
                        <a:rPr sz="1400" dirty="0">
                          <a:latin typeface="Arial"/>
                          <a:cs typeface="Arial"/>
                        </a:rPr>
                        <a:t>Complete </a:t>
                      </a:r>
                      <a:r>
                        <a:rPr sz="1400" spc="-15" dirty="0">
                          <a:latin typeface="Arial"/>
                          <a:cs typeface="Arial"/>
                        </a:rPr>
                        <a:t>your </a:t>
                      </a:r>
                      <a:r>
                        <a:rPr sz="1400" spc="-5" dirty="0">
                          <a:latin typeface="Arial"/>
                          <a:cs typeface="Arial"/>
                        </a:rPr>
                        <a:t>Clear </a:t>
                      </a:r>
                      <a:r>
                        <a:rPr sz="1400" spc="-10" dirty="0">
                          <a:latin typeface="Arial"/>
                          <a:cs typeface="Arial"/>
                        </a:rPr>
                        <a:t>Talents profiles </a:t>
                      </a:r>
                      <a:r>
                        <a:rPr sz="1400" spc="-5" dirty="0">
                          <a:latin typeface="Arial"/>
                          <a:cs typeface="Arial"/>
                        </a:rPr>
                        <a:t>and </a:t>
                      </a:r>
                      <a:r>
                        <a:rPr sz="1400" spc="5" dirty="0">
                          <a:latin typeface="Arial"/>
                          <a:cs typeface="Arial"/>
                        </a:rPr>
                        <a:t>share </a:t>
                      </a:r>
                      <a:r>
                        <a:rPr sz="1400" spc="-10" dirty="0">
                          <a:latin typeface="Arial"/>
                          <a:cs typeface="Arial"/>
                        </a:rPr>
                        <a:t>any </a:t>
                      </a:r>
                      <a:r>
                        <a:rPr sz="1400" spc="5" dirty="0">
                          <a:latin typeface="Arial"/>
                          <a:cs typeface="Arial"/>
                        </a:rPr>
                        <a:t>concerns </a:t>
                      </a:r>
                      <a:r>
                        <a:rPr sz="1400" spc="-10" dirty="0">
                          <a:latin typeface="Arial"/>
                          <a:cs typeface="Arial"/>
                        </a:rPr>
                        <a:t>you </a:t>
                      </a:r>
                      <a:r>
                        <a:rPr sz="1400" spc="-15" dirty="0">
                          <a:latin typeface="Arial"/>
                          <a:cs typeface="Arial"/>
                        </a:rPr>
                        <a:t>have </a:t>
                      </a:r>
                      <a:r>
                        <a:rPr sz="1400" spc="-10" dirty="0">
                          <a:latin typeface="Arial"/>
                          <a:cs typeface="Arial"/>
                        </a:rPr>
                        <a:t>relating </a:t>
                      </a:r>
                      <a:r>
                        <a:rPr sz="1400" dirty="0">
                          <a:latin typeface="Arial"/>
                          <a:cs typeface="Arial"/>
                        </a:rPr>
                        <a:t>to </a:t>
                      </a:r>
                      <a:r>
                        <a:rPr sz="1400" spc="-5" dirty="0">
                          <a:latin typeface="Arial"/>
                          <a:cs typeface="Arial"/>
                        </a:rPr>
                        <a:t>reasonable  </a:t>
                      </a:r>
                      <a:r>
                        <a:rPr sz="1400" dirty="0">
                          <a:latin typeface="Arial"/>
                          <a:cs typeface="Arial"/>
                        </a:rPr>
                        <a:t>adjustments!</a:t>
                      </a:r>
                    </a:p>
                  </a:txBody>
                  <a:tcPr marL="0" marR="0" marT="36195" marB="0"/>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C0900-1FA0-482A-A3DB-DFF044908590}"/>
              </a:ext>
            </a:extLst>
          </p:cNvPr>
          <p:cNvSpPr>
            <a:spLocks noGrp="1"/>
          </p:cNvSpPr>
          <p:nvPr>
            <p:ph type="body" sz="quarter" idx="10"/>
          </p:nvPr>
        </p:nvSpPr>
        <p:spPr>
          <a:xfrm>
            <a:off x="539399" y="2483817"/>
            <a:ext cx="5848350" cy="1454041"/>
          </a:xfrm>
        </p:spPr>
        <p:txBody>
          <a:bodyPr/>
          <a:lstStyle/>
          <a:p>
            <a:r>
              <a:rPr lang="en-GB" dirty="0"/>
              <a:t>Welcome to Lloyd’s</a:t>
            </a:r>
          </a:p>
        </p:txBody>
      </p:sp>
      <p:sp>
        <p:nvSpPr>
          <p:cNvPr id="4" name="Date Placeholder 3">
            <a:extLst>
              <a:ext uri="{FF2B5EF4-FFF2-40B4-BE49-F238E27FC236}">
                <a16:creationId xmlns:a16="http://schemas.microsoft.com/office/drawing/2014/main" id="{0B385C51-87D0-4012-96CA-DF1BDCAE3E22}"/>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a:ea typeface="+mn-ea"/>
                <a:cs typeface="+mn-cs"/>
              </a:rPr>
              <a:t>© Lloyd’s </a:t>
            </a:r>
            <a:fld id="{558F2E47-5BA5-4290-94EF-64C6432985B0}" type="datetimeyyyy">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5EFA5AF0-0AA7-4FB4-8394-6AF9CF94E9E6}"/>
              </a:ext>
            </a:extLst>
          </p:cNvPr>
          <p:cNvSpPr txBox="1"/>
          <p:nvPr/>
        </p:nvSpPr>
        <p:spPr>
          <a:xfrm>
            <a:off x="7093252" y="394692"/>
            <a:ext cx="416745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Contents</a:t>
            </a:r>
            <a:b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lang="en-GB" dirty="0">
                <a:solidFill>
                  <a:srgbClr val="000000"/>
                </a:solidFill>
                <a:latin typeface="Arial" panose="020B0604020202020204" pitchFamily="34" charset="0"/>
              </a:rPr>
              <a:t>Pages 3-4: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Building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Pages </a:t>
            </a:r>
            <a:r>
              <a:rPr lang="en-GB" dirty="0">
                <a:solidFill>
                  <a:srgbClr val="000000"/>
                </a:solidFill>
                <a:latin typeface="Arial" panose="020B0604020202020204" pitchFamily="34" charset="0"/>
              </a:rPr>
              <a:t>5</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 Accessibility</a:t>
            </a:r>
            <a:b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Mobility Features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Visual Impairments</a:t>
            </a:r>
          </a:p>
          <a:p>
            <a:pPr marL="0" marR="0" lvl="0" indent="0" algn="l" defTabSz="914400" rtl="0" eaLnBrk="1" fontAlgn="t" latinLnBrk="0" hangingPunct="1">
              <a:lnSpc>
                <a:spcPct val="100000"/>
              </a:lnSpc>
              <a:spcBef>
                <a:spcPts val="0"/>
              </a:spcBef>
              <a:spcAft>
                <a:spcPts val="0"/>
              </a:spcAft>
              <a:buClrTx/>
              <a:buSzTx/>
              <a:buFontTx/>
              <a:buNone/>
              <a:tabLst/>
              <a:defRPr/>
            </a:pPr>
            <a:r>
              <a:rPr lang="en-GB" sz="1400" dirty="0">
                <a:solidFill>
                  <a:srgbClr val="000000"/>
                </a:solidFill>
                <a:latin typeface="Arial" panose="020B0604020202020204" pitchFamily="34" charset="0"/>
              </a:rPr>
              <a:t>Hearing Impairments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Toilets &amp; Accessible toilets</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 </a:t>
            </a:r>
            <a:r>
              <a:rPr lang="en-GB" dirty="0">
                <a:solidFill>
                  <a:srgbClr val="000000"/>
                </a:solidFill>
                <a:latin typeface="Arial" panose="020B0604020202020204" pitchFamily="34" charset="0"/>
              </a:rPr>
              <a:t>9</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Getting here</a:t>
            </a:r>
            <a:b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bike</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r>
              <a:rPr lang="en-GB" sz="1400" dirty="0">
                <a:solidFill>
                  <a:srgbClr val="000000"/>
                </a:solidFill>
                <a:latin typeface="Arial" panose="020B0604020202020204" pitchFamily="34" charset="0"/>
              </a:rPr>
              <a:t>bus</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taxi, or </a:t>
            </a:r>
            <a:r>
              <a:rPr lang="en-GB" sz="1400" dirty="0">
                <a:solidFill>
                  <a:srgbClr val="000000"/>
                </a:solidFill>
                <a:latin typeface="Arial" panose="020B0604020202020204" pitchFamily="34" charset="0"/>
              </a:rPr>
              <a:t>car</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Mainline stations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Pages 10-12: Additional information</a:t>
            </a:r>
            <a:b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Entrance &amp; Reception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Catering Services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Other facilities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Personal Emergency Evacuation Plan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A4BB7"/>
              </a:solidFill>
              <a:effectLst/>
              <a:uLnTx/>
              <a:uFillTx/>
              <a:latin typeface="Arial"/>
              <a:ea typeface="+mn-ea"/>
              <a:cs typeface="+mn-cs"/>
            </a:endParaRPr>
          </a:p>
        </p:txBody>
      </p:sp>
    </p:spTree>
    <p:extLst>
      <p:ext uri="{BB962C8B-B14F-4D97-AF65-F5344CB8AC3E}">
        <p14:creationId xmlns:p14="http://schemas.microsoft.com/office/powerpoint/2010/main" val="929964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588" y="838200"/>
            <a:ext cx="4229735" cy="575310"/>
          </a:xfrm>
          <a:prstGeom prst="rect">
            <a:avLst/>
          </a:prstGeom>
        </p:spPr>
        <p:txBody>
          <a:bodyPr vert="horz" wrap="square" lIns="0" tIns="13335" rIns="0" bIns="0" rtlCol="0">
            <a:spAutoFit/>
          </a:bodyPr>
          <a:lstStyle/>
          <a:p>
            <a:pPr marL="12700">
              <a:lnSpc>
                <a:spcPct val="100000"/>
              </a:lnSpc>
              <a:spcBef>
                <a:spcPts val="105"/>
              </a:spcBef>
            </a:pPr>
            <a:r>
              <a:rPr sz="3600" spc="-50" dirty="0"/>
              <a:t>We </a:t>
            </a:r>
            <a:r>
              <a:rPr sz="3600" spc="10" dirty="0"/>
              <a:t>are </a:t>
            </a:r>
            <a:r>
              <a:rPr sz="3600" dirty="0"/>
              <a:t>here to</a:t>
            </a:r>
            <a:r>
              <a:rPr sz="3600" spc="-100" dirty="0"/>
              <a:t> </a:t>
            </a:r>
            <a:r>
              <a:rPr sz="3600" spc="-10" dirty="0"/>
              <a:t>help</a:t>
            </a:r>
            <a:endParaRPr sz="3600" dirty="0"/>
          </a:p>
        </p:txBody>
      </p:sp>
      <p:sp>
        <p:nvSpPr>
          <p:cNvPr id="3" name="object 3"/>
          <p:cNvSpPr txBox="1"/>
          <p:nvPr/>
        </p:nvSpPr>
        <p:spPr>
          <a:xfrm>
            <a:off x="353458" y="1600200"/>
            <a:ext cx="6364605" cy="5105308"/>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Our</a:t>
            </a:r>
            <a:r>
              <a:rPr sz="1800" b="1" spc="-5" dirty="0">
                <a:latin typeface="Arial"/>
                <a:cs typeface="Arial"/>
              </a:rPr>
              <a:t> </a:t>
            </a:r>
            <a:r>
              <a:rPr sz="1800" b="1" dirty="0">
                <a:latin typeface="Arial"/>
                <a:cs typeface="Arial"/>
              </a:rPr>
              <a:t>facilities</a:t>
            </a:r>
            <a:endParaRPr sz="1800" dirty="0">
              <a:latin typeface="Arial"/>
              <a:cs typeface="Arial"/>
            </a:endParaRPr>
          </a:p>
          <a:p>
            <a:pPr>
              <a:lnSpc>
                <a:spcPct val="100000"/>
              </a:lnSpc>
              <a:spcBef>
                <a:spcPts val="40"/>
              </a:spcBef>
            </a:pPr>
            <a:endParaRPr sz="1900" dirty="0">
              <a:latin typeface="Arial"/>
              <a:cs typeface="Arial"/>
            </a:endParaRPr>
          </a:p>
          <a:p>
            <a:pPr marL="12700" marR="5080"/>
            <a:r>
              <a:rPr lang="en-GB" sz="1400" spc="5" dirty="0">
                <a:latin typeface="Arial"/>
                <a:cs typeface="Arial"/>
              </a:rPr>
              <a:t> </a:t>
            </a:r>
            <a:r>
              <a:rPr sz="1600" spc="5" dirty="0">
                <a:latin typeface="Arial"/>
                <a:cs typeface="Arial"/>
              </a:rPr>
              <a:t>The</a:t>
            </a:r>
            <a:r>
              <a:rPr sz="1600" spc="-60" dirty="0">
                <a:latin typeface="Arial"/>
                <a:cs typeface="Arial"/>
              </a:rPr>
              <a:t> </a:t>
            </a:r>
            <a:r>
              <a:rPr sz="1600" dirty="0">
                <a:latin typeface="Arial"/>
                <a:cs typeface="Arial"/>
              </a:rPr>
              <a:t>building</a:t>
            </a:r>
            <a:r>
              <a:rPr sz="1600" spc="-60" dirty="0">
                <a:latin typeface="Arial"/>
                <a:cs typeface="Arial"/>
              </a:rPr>
              <a:t> </a:t>
            </a:r>
            <a:r>
              <a:rPr sz="1600" spc="5" dirty="0">
                <a:latin typeface="Arial"/>
                <a:cs typeface="Arial"/>
              </a:rPr>
              <a:t>facilities</a:t>
            </a:r>
            <a:r>
              <a:rPr sz="1600" spc="-50" dirty="0">
                <a:latin typeface="Arial"/>
                <a:cs typeface="Arial"/>
              </a:rPr>
              <a:t> </a:t>
            </a:r>
            <a:r>
              <a:rPr sz="1600" spc="5" dirty="0">
                <a:latin typeface="Arial"/>
                <a:cs typeface="Arial"/>
              </a:rPr>
              <a:t>enable</a:t>
            </a:r>
            <a:r>
              <a:rPr sz="1600" spc="-60" dirty="0">
                <a:latin typeface="Arial"/>
                <a:cs typeface="Arial"/>
              </a:rPr>
              <a:t> </a:t>
            </a:r>
            <a:r>
              <a:rPr sz="1600" spc="-5" dirty="0">
                <a:latin typeface="Arial"/>
                <a:cs typeface="Arial"/>
              </a:rPr>
              <a:t>anyone,</a:t>
            </a:r>
            <a:r>
              <a:rPr sz="1600" spc="-30" dirty="0">
                <a:latin typeface="Arial"/>
                <a:cs typeface="Arial"/>
              </a:rPr>
              <a:t> </a:t>
            </a:r>
            <a:r>
              <a:rPr sz="1600" spc="15" dirty="0">
                <a:latin typeface="Arial"/>
                <a:cs typeface="Arial"/>
              </a:rPr>
              <a:t>regardless</a:t>
            </a:r>
            <a:r>
              <a:rPr sz="1600" spc="-130" dirty="0">
                <a:latin typeface="Arial"/>
                <a:cs typeface="Arial"/>
              </a:rPr>
              <a:t> </a:t>
            </a:r>
            <a:r>
              <a:rPr sz="1600" spc="25" dirty="0">
                <a:latin typeface="Arial"/>
                <a:cs typeface="Arial"/>
              </a:rPr>
              <a:t>of</a:t>
            </a:r>
            <a:r>
              <a:rPr sz="1600" spc="-114" dirty="0">
                <a:latin typeface="Arial"/>
                <a:cs typeface="Arial"/>
              </a:rPr>
              <a:t> </a:t>
            </a:r>
            <a:r>
              <a:rPr sz="1600" spc="-20" dirty="0">
                <a:latin typeface="Arial"/>
                <a:cs typeface="Arial"/>
              </a:rPr>
              <a:t>ability,</a:t>
            </a:r>
            <a:r>
              <a:rPr sz="1600" spc="40" dirty="0">
                <a:latin typeface="Arial"/>
                <a:cs typeface="Arial"/>
              </a:rPr>
              <a:t> </a:t>
            </a:r>
            <a:r>
              <a:rPr sz="1600" spc="-5" dirty="0">
                <a:latin typeface="Arial"/>
                <a:cs typeface="Arial"/>
              </a:rPr>
              <a:t>to</a:t>
            </a:r>
            <a:r>
              <a:rPr sz="1600" spc="-60" dirty="0">
                <a:latin typeface="Arial"/>
                <a:cs typeface="Arial"/>
              </a:rPr>
              <a:t> </a:t>
            </a:r>
            <a:r>
              <a:rPr sz="1600" spc="15" dirty="0">
                <a:latin typeface="Arial"/>
                <a:cs typeface="Arial"/>
              </a:rPr>
              <a:t>move</a:t>
            </a:r>
            <a:r>
              <a:rPr sz="1600" spc="-55" dirty="0">
                <a:latin typeface="Arial"/>
                <a:cs typeface="Arial"/>
              </a:rPr>
              <a:t> </a:t>
            </a:r>
            <a:r>
              <a:rPr sz="1600" spc="20" dirty="0">
                <a:latin typeface="Arial"/>
                <a:cs typeface="Arial"/>
              </a:rPr>
              <a:t>freely</a:t>
            </a:r>
            <a:r>
              <a:rPr sz="1600" spc="-125" dirty="0">
                <a:latin typeface="Arial"/>
                <a:cs typeface="Arial"/>
              </a:rPr>
              <a:t> </a:t>
            </a:r>
            <a:r>
              <a:rPr sz="1600" spc="-20" dirty="0">
                <a:latin typeface="Arial"/>
                <a:cs typeface="Arial"/>
              </a:rPr>
              <a:t>within </a:t>
            </a:r>
            <a:r>
              <a:rPr lang="en-GB" sz="1600" spc="-15" dirty="0">
                <a:latin typeface="Arial"/>
                <a:cs typeface="Arial"/>
              </a:rPr>
              <a:t>t</a:t>
            </a:r>
            <a:r>
              <a:rPr sz="1600" spc="-15" dirty="0">
                <a:latin typeface="Arial"/>
                <a:cs typeface="Arial"/>
              </a:rPr>
              <a:t>he </a:t>
            </a:r>
            <a:r>
              <a:rPr sz="1600" dirty="0">
                <a:latin typeface="Arial"/>
                <a:cs typeface="Arial"/>
              </a:rPr>
              <a:t>building. </a:t>
            </a:r>
            <a:r>
              <a:rPr sz="1600" spc="10" dirty="0">
                <a:latin typeface="Arial"/>
                <a:cs typeface="Arial"/>
              </a:rPr>
              <a:t>Lloyd’s </a:t>
            </a:r>
            <a:r>
              <a:rPr sz="1600" spc="-5" dirty="0">
                <a:latin typeface="Arial"/>
                <a:cs typeface="Arial"/>
              </a:rPr>
              <a:t>is </a:t>
            </a:r>
            <a:r>
              <a:rPr sz="1600" spc="15" dirty="0">
                <a:latin typeface="Arial"/>
                <a:cs typeface="Arial"/>
              </a:rPr>
              <a:t>committed </a:t>
            </a:r>
            <a:r>
              <a:rPr sz="1600" spc="-5" dirty="0">
                <a:latin typeface="Arial"/>
                <a:cs typeface="Arial"/>
              </a:rPr>
              <a:t>to </a:t>
            </a:r>
            <a:r>
              <a:rPr sz="1600" spc="-10" dirty="0">
                <a:latin typeface="Arial"/>
                <a:cs typeface="Arial"/>
              </a:rPr>
              <a:t>treating </a:t>
            </a:r>
            <a:r>
              <a:rPr sz="1600" spc="30" dirty="0">
                <a:latin typeface="Arial"/>
                <a:cs typeface="Arial"/>
              </a:rPr>
              <a:t>people </a:t>
            </a:r>
            <a:r>
              <a:rPr sz="1600" spc="-5" dirty="0">
                <a:latin typeface="Arial"/>
                <a:cs typeface="Arial"/>
              </a:rPr>
              <a:t>fairly </a:t>
            </a:r>
            <a:r>
              <a:rPr sz="1600" spc="25" dirty="0">
                <a:latin typeface="Arial"/>
                <a:cs typeface="Arial"/>
              </a:rPr>
              <a:t>by </a:t>
            </a:r>
            <a:r>
              <a:rPr sz="1600" dirty="0">
                <a:latin typeface="Arial"/>
                <a:cs typeface="Arial"/>
              </a:rPr>
              <a:t>identifying </a:t>
            </a:r>
            <a:r>
              <a:rPr sz="1600" spc="-15" dirty="0">
                <a:latin typeface="Arial"/>
                <a:cs typeface="Arial"/>
              </a:rPr>
              <a:t>and </a:t>
            </a:r>
            <a:r>
              <a:rPr sz="1600" spc="5" dirty="0">
                <a:latin typeface="Arial"/>
                <a:cs typeface="Arial"/>
              </a:rPr>
              <a:t>removing</a:t>
            </a:r>
            <a:r>
              <a:rPr sz="1600" spc="-60" dirty="0">
                <a:latin typeface="Arial"/>
                <a:cs typeface="Arial"/>
              </a:rPr>
              <a:t> </a:t>
            </a:r>
            <a:r>
              <a:rPr sz="1600" spc="-20" dirty="0">
                <a:latin typeface="Arial"/>
                <a:cs typeface="Arial"/>
              </a:rPr>
              <a:t>any</a:t>
            </a:r>
            <a:r>
              <a:rPr sz="1600" spc="20" dirty="0">
                <a:latin typeface="Arial"/>
                <a:cs typeface="Arial"/>
              </a:rPr>
              <a:t> </a:t>
            </a:r>
            <a:r>
              <a:rPr sz="1600" spc="10" dirty="0">
                <a:latin typeface="Arial"/>
                <a:cs typeface="Arial"/>
              </a:rPr>
              <a:t>unnecessary</a:t>
            </a:r>
            <a:r>
              <a:rPr sz="1600" spc="-195" dirty="0">
                <a:latin typeface="Arial"/>
                <a:cs typeface="Arial"/>
              </a:rPr>
              <a:t> </a:t>
            </a:r>
            <a:r>
              <a:rPr sz="1600" spc="-5" dirty="0">
                <a:latin typeface="Arial"/>
                <a:cs typeface="Arial"/>
              </a:rPr>
              <a:t>barriers</a:t>
            </a:r>
            <a:r>
              <a:rPr sz="1600" spc="20" dirty="0">
                <a:latin typeface="Arial"/>
                <a:cs typeface="Arial"/>
              </a:rPr>
              <a:t> </a:t>
            </a:r>
            <a:r>
              <a:rPr sz="1600" spc="-5" dirty="0">
                <a:latin typeface="Arial"/>
                <a:cs typeface="Arial"/>
              </a:rPr>
              <a:t>to</a:t>
            </a:r>
            <a:r>
              <a:rPr sz="1600" spc="-55" dirty="0">
                <a:latin typeface="Arial"/>
                <a:cs typeface="Arial"/>
              </a:rPr>
              <a:t> </a:t>
            </a:r>
            <a:r>
              <a:rPr sz="1600" dirty="0">
                <a:latin typeface="Arial"/>
                <a:cs typeface="Arial"/>
              </a:rPr>
              <a:t>participation</a:t>
            </a:r>
            <a:r>
              <a:rPr sz="1600" spc="-55" dirty="0">
                <a:latin typeface="Arial"/>
                <a:cs typeface="Arial"/>
              </a:rPr>
              <a:t> </a:t>
            </a:r>
            <a:r>
              <a:rPr sz="1600" spc="25" dirty="0">
                <a:latin typeface="Arial"/>
                <a:cs typeface="Arial"/>
              </a:rPr>
              <a:t>or</a:t>
            </a:r>
            <a:r>
              <a:rPr sz="1600" spc="-114" dirty="0">
                <a:latin typeface="Arial"/>
                <a:cs typeface="Arial"/>
              </a:rPr>
              <a:t> </a:t>
            </a:r>
            <a:r>
              <a:rPr sz="1600" spc="10" dirty="0">
                <a:latin typeface="Arial"/>
                <a:cs typeface="Arial"/>
              </a:rPr>
              <a:t>progression.</a:t>
            </a:r>
            <a:endParaRPr sz="1600" dirty="0">
              <a:latin typeface="Arial"/>
              <a:cs typeface="Arial"/>
            </a:endParaRPr>
          </a:p>
          <a:p>
            <a:pPr>
              <a:spcBef>
                <a:spcPts val="35"/>
              </a:spcBef>
            </a:pPr>
            <a:endParaRPr sz="1600" dirty="0">
              <a:latin typeface="Arial"/>
              <a:cs typeface="Arial"/>
            </a:endParaRPr>
          </a:p>
          <a:p>
            <a:pPr marL="12700" marR="118745"/>
            <a:r>
              <a:rPr lang="en-GB" sz="1600" spc="15" dirty="0">
                <a:latin typeface="Arial"/>
                <a:cs typeface="Arial"/>
              </a:rPr>
              <a:t> </a:t>
            </a:r>
            <a:r>
              <a:rPr sz="1600" spc="15" dirty="0">
                <a:latin typeface="Arial"/>
                <a:cs typeface="Arial"/>
              </a:rPr>
              <a:t>Please</a:t>
            </a:r>
            <a:r>
              <a:rPr sz="1600" spc="-135" dirty="0">
                <a:latin typeface="Arial"/>
                <a:cs typeface="Arial"/>
              </a:rPr>
              <a:t> </a:t>
            </a:r>
            <a:r>
              <a:rPr sz="1600" spc="10" dirty="0">
                <a:latin typeface="Arial"/>
                <a:cs typeface="Arial"/>
              </a:rPr>
              <a:t>let</a:t>
            </a:r>
            <a:r>
              <a:rPr sz="1600" spc="-35" dirty="0">
                <a:latin typeface="Arial"/>
                <a:cs typeface="Arial"/>
              </a:rPr>
              <a:t> </a:t>
            </a:r>
            <a:r>
              <a:rPr sz="1600" spc="5" dirty="0">
                <a:latin typeface="Arial"/>
                <a:cs typeface="Arial"/>
              </a:rPr>
              <a:t>our</a:t>
            </a:r>
            <a:r>
              <a:rPr sz="1600" spc="-40" dirty="0">
                <a:latin typeface="Arial"/>
                <a:cs typeface="Arial"/>
              </a:rPr>
              <a:t> </a:t>
            </a:r>
            <a:r>
              <a:rPr sz="1600" spc="10" dirty="0">
                <a:latin typeface="Arial"/>
                <a:cs typeface="Arial"/>
              </a:rPr>
              <a:t>friendly</a:t>
            </a:r>
            <a:r>
              <a:rPr sz="1600" spc="-125" dirty="0">
                <a:latin typeface="Arial"/>
                <a:cs typeface="Arial"/>
              </a:rPr>
              <a:t> </a:t>
            </a:r>
            <a:r>
              <a:rPr sz="1600" spc="20" dirty="0">
                <a:latin typeface="Arial"/>
                <a:cs typeface="Arial"/>
              </a:rPr>
              <a:t>reception</a:t>
            </a:r>
            <a:r>
              <a:rPr sz="1600" spc="-204" dirty="0">
                <a:latin typeface="Arial"/>
                <a:cs typeface="Arial"/>
              </a:rPr>
              <a:t> </a:t>
            </a:r>
            <a:r>
              <a:rPr sz="1600" spc="5" dirty="0">
                <a:latin typeface="Arial"/>
                <a:cs typeface="Arial"/>
              </a:rPr>
              <a:t>team</a:t>
            </a:r>
            <a:r>
              <a:rPr sz="1600" spc="-75" dirty="0">
                <a:latin typeface="Arial"/>
                <a:cs typeface="Arial"/>
              </a:rPr>
              <a:t> </a:t>
            </a:r>
            <a:r>
              <a:rPr sz="1600" dirty="0">
                <a:latin typeface="Arial"/>
                <a:cs typeface="Arial"/>
              </a:rPr>
              <a:t>know</a:t>
            </a:r>
            <a:r>
              <a:rPr sz="1600" spc="5" dirty="0">
                <a:latin typeface="Arial"/>
                <a:cs typeface="Arial"/>
              </a:rPr>
              <a:t> </a:t>
            </a:r>
            <a:r>
              <a:rPr sz="1600" spc="-5" dirty="0">
                <a:latin typeface="Arial"/>
                <a:cs typeface="Arial"/>
              </a:rPr>
              <a:t>if</a:t>
            </a:r>
            <a:r>
              <a:rPr sz="1600" spc="-40" dirty="0">
                <a:latin typeface="Arial"/>
                <a:cs typeface="Arial"/>
              </a:rPr>
              <a:t> </a:t>
            </a:r>
            <a:r>
              <a:rPr sz="1600" spc="-5" dirty="0">
                <a:latin typeface="Arial"/>
                <a:cs typeface="Arial"/>
              </a:rPr>
              <a:t>there</a:t>
            </a:r>
            <a:r>
              <a:rPr sz="1600" spc="15" dirty="0">
                <a:latin typeface="Arial"/>
                <a:cs typeface="Arial"/>
              </a:rPr>
              <a:t> </a:t>
            </a:r>
            <a:r>
              <a:rPr sz="1600" spc="-5" dirty="0">
                <a:latin typeface="Arial"/>
                <a:cs typeface="Arial"/>
              </a:rPr>
              <a:t>is</a:t>
            </a:r>
            <a:r>
              <a:rPr sz="1600" spc="25" dirty="0">
                <a:latin typeface="Arial"/>
                <a:cs typeface="Arial"/>
              </a:rPr>
              <a:t> </a:t>
            </a:r>
            <a:r>
              <a:rPr sz="1600" spc="-20" dirty="0">
                <a:latin typeface="Arial"/>
                <a:cs typeface="Arial"/>
              </a:rPr>
              <a:t>any</a:t>
            </a:r>
            <a:r>
              <a:rPr sz="1600" spc="20" dirty="0">
                <a:latin typeface="Arial"/>
                <a:cs typeface="Arial"/>
              </a:rPr>
              <a:t> support</a:t>
            </a:r>
            <a:r>
              <a:rPr sz="1600" spc="-185" dirty="0">
                <a:latin typeface="Arial"/>
                <a:cs typeface="Arial"/>
              </a:rPr>
              <a:t> </a:t>
            </a:r>
            <a:r>
              <a:rPr sz="1600" spc="-20" dirty="0">
                <a:latin typeface="Arial"/>
                <a:cs typeface="Arial"/>
              </a:rPr>
              <a:t>that</a:t>
            </a:r>
            <a:r>
              <a:rPr sz="1600" spc="35" dirty="0">
                <a:latin typeface="Arial"/>
                <a:cs typeface="Arial"/>
              </a:rPr>
              <a:t> </a:t>
            </a:r>
            <a:r>
              <a:rPr sz="1600" spc="10" dirty="0">
                <a:latin typeface="Arial"/>
                <a:cs typeface="Arial"/>
              </a:rPr>
              <a:t>can</a:t>
            </a:r>
            <a:r>
              <a:rPr sz="1600" spc="-50" dirty="0">
                <a:latin typeface="Arial"/>
                <a:cs typeface="Arial"/>
              </a:rPr>
              <a:t> </a:t>
            </a:r>
            <a:r>
              <a:rPr sz="1600" spc="30" dirty="0">
                <a:latin typeface="Arial"/>
                <a:cs typeface="Arial"/>
              </a:rPr>
              <a:t>be </a:t>
            </a:r>
            <a:r>
              <a:rPr sz="1600" spc="20" dirty="0">
                <a:latin typeface="Arial"/>
                <a:cs typeface="Arial"/>
              </a:rPr>
              <a:t>offered </a:t>
            </a:r>
            <a:r>
              <a:rPr sz="1600" spc="-10" dirty="0">
                <a:latin typeface="Arial"/>
                <a:cs typeface="Arial"/>
              </a:rPr>
              <a:t>during </a:t>
            </a:r>
            <a:r>
              <a:rPr sz="1600" spc="-5" dirty="0">
                <a:latin typeface="Arial"/>
                <a:cs typeface="Arial"/>
              </a:rPr>
              <a:t>your </a:t>
            </a:r>
            <a:r>
              <a:rPr sz="1600" dirty="0">
                <a:latin typeface="Arial"/>
                <a:cs typeface="Arial"/>
              </a:rPr>
              <a:t>time </a:t>
            </a:r>
            <a:r>
              <a:rPr sz="1600" spc="-15" dirty="0">
                <a:latin typeface="Arial"/>
                <a:cs typeface="Arial"/>
              </a:rPr>
              <a:t>at </a:t>
            </a:r>
            <a:r>
              <a:rPr sz="1600" spc="10" dirty="0">
                <a:latin typeface="Arial"/>
                <a:cs typeface="Arial"/>
              </a:rPr>
              <a:t>Lloyd’s (such </a:t>
            </a:r>
            <a:r>
              <a:rPr sz="1600" spc="-10" dirty="0">
                <a:latin typeface="Arial"/>
                <a:cs typeface="Arial"/>
              </a:rPr>
              <a:t>as </a:t>
            </a:r>
            <a:r>
              <a:rPr sz="1600" spc="30" dirty="0">
                <a:latin typeface="Arial"/>
                <a:cs typeface="Arial"/>
              </a:rPr>
              <a:t>access, </a:t>
            </a:r>
            <a:r>
              <a:rPr sz="1600" spc="10" dirty="0">
                <a:latin typeface="Arial"/>
                <a:cs typeface="Arial"/>
              </a:rPr>
              <a:t>assistance, </a:t>
            </a:r>
            <a:r>
              <a:rPr sz="1600" spc="-15" dirty="0">
                <a:latin typeface="Arial"/>
                <a:cs typeface="Arial"/>
              </a:rPr>
              <a:t>alternative </a:t>
            </a:r>
            <a:r>
              <a:rPr sz="1600" spc="15" dirty="0">
                <a:latin typeface="Arial"/>
                <a:cs typeface="Arial"/>
              </a:rPr>
              <a:t>formats</a:t>
            </a:r>
            <a:r>
              <a:rPr lang="en-GB" sz="1600" spc="15" dirty="0">
                <a:latin typeface="Arial"/>
                <a:cs typeface="Arial"/>
              </a:rPr>
              <a:t> </a:t>
            </a:r>
            <a:r>
              <a:rPr sz="1600" spc="25" dirty="0">
                <a:latin typeface="Arial"/>
                <a:cs typeface="Arial"/>
              </a:rPr>
              <a:t>or</a:t>
            </a:r>
            <a:r>
              <a:rPr sz="1600" spc="-40" dirty="0">
                <a:latin typeface="Arial"/>
                <a:cs typeface="Arial"/>
              </a:rPr>
              <a:t> </a:t>
            </a:r>
            <a:r>
              <a:rPr sz="1600" spc="15" dirty="0">
                <a:latin typeface="Arial"/>
                <a:cs typeface="Arial"/>
              </a:rPr>
              <a:t>disabled</a:t>
            </a:r>
            <a:r>
              <a:rPr sz="1600" spc="-135" dirty="0">
                <a:latin typeface="Arial"/>
                <a:cs typeface="Arial"/>
              </a:rPr>
              <a:t> </a:t>
            </a:r>
            <a:r>
              <a:rPr sz="1600" spc="-5" dirty="0">
                <a:latin typeface="Arial"/>
                <a:cs typeface="Arial"/>
              </a:rPr>
              <a:t>parking).</a:t>
            </a:r>
            <a:endParaRPr sz="1600" dirty="0">
              <a:latin typeface="Arial"/>
              <a:cs typeface="Arial"/>
            </a:endParaRPr>
          </a:p>
          <a:p>
            <a:pPr>
              <a:spcBef>
                <a:spcPts val="30"/>
              </a:spcBef>
            </a:pPr>
            <a:endParaRPr sz="1950" dirty="0">
              <a:latin typeface="Arial"/>
              <a:cs typeface="Arial"/>
            </a:endParaRPr>
          </a:p>
          <a:p>
            <a:pPr marL="12700">
              <a:spcBef>
                <a:spcPts val="5"/>
              </a:spcBef>
            </a:pPr>
            <a:r>
              <a:rPr sz="1800" b="1" spc="-10" dirty="0">
                <a:latin typeface="Arial"/>
                <a:cs typeface="Arial"/>
              </a:rPr>
              <a:t>Our</a:t>
            </a:r>
            <a:r>
              <a:rPr sz="1800" b="1" spc="-5" dirty="0">
                <a:latin typeface="Arial"/>
                <a:cs typeface="Arial"/>
              </a:rPr>
              <a:t> </a:t>
            </a:r>
            <a:r>
              <a:rPr sz="1800" b="1" spc="5" dirty="0">
                <a:latin typeface="Arial"/>
                <a:cs typeface="Arial"/>
              </a:rPr>
              <a:t>purpose</a:t>
            </a:r>
            <a:endParaRPr lang="en-GB" b="1" dirty="0">
              <a:latin typeface="Arial"/>
              <a:cs typeface="Arial"/>
            </a:endParaRPr>
          </a:p>
          <a:p>
            <a:pPr marL="12700">
              <a:spcBef>
                <a:spcPts val="5"/>
              </a:spcBef>
            </a:pPr>
            <a:endParaRPr lang="en-GB" sz="1600" b="1" spc="-10" dirty="0">
              <a:latin typeface="Arial"/>
              <a:cs typeface="Arial"/>
            </a:endParaRPr>
          </a:p>
          <a:p>
            <a:pPr marL="12700">
              <a:spcBef>
                <a:spcPts val="5"/>
              </a:spcBef>
            </a:pPr>
            <a:r>
              <a:rPr lang="en-GB" sz="1600" spc="-10" dirty="0">
                <a:latin typeface="Arial"/>
                <a:cs typeface="Arial"/>
              </a:rPr>
              <a:t> </a:t>
            </a:r>
            <a:r>
              <a:rPr sz="1600" spc="-10" dirty="0">
                <a:latin typeface="Arial"/>
                <a:cs typeface="Arial"/>
              </a:rPr>
              <a:t>Sharing</a:t>
            </a:r>
            <a:r>
              <a:rPr sz="1600" spc="20" dirty="0">
                <a:latin typeface="Arial"/>
                <a:cs typeface="Arial"/>
              </a:rPr>
              <a:t> </a:t>
            </a:r>
            <a:r>
              <a:rPr sz="1600" spc="5" dirty="0">
                <a:latin typeface="Arial"/>
                <a:cs typeface="Arial"/>
              </a:rPr>
              <a:t>risk</a:t>
            </a:r>
            <a:r>
              <a:rPr sz="1600" spc="25" dirty="0">
                <a:latin typeface="Arial"/>
                <a:cs typeface="Arial"/>
              </a:rPr>
              <a:t> </a:t>
            </a:r>
            <a:r>
              <a:rPr sz="1600" dirty="0">
                <a:latin typeface="Arial"/>
                <a:cs typeface="Arial"/>
              </a:rPr>
              <a:t>to</a:t>
            </a:r>
            <a:r>
              <a:rPr sz="1600" spc="-60" dirty="0">
                <a:latin typeface="Arial"/>
                <a:cs typeface="Arial"/>
              </a:rPr>
              <a:t> </a:t>
            </a:r>
            <a:r>
              <a:rPr sz="1600" spc="5" dirty="0">
                <a:latin typeface="Arial"/>
                <a:cs typeface="Arial"/>
              </a:rPr>
              <a:t>create</a:t>
            </a:r>
            <a:r>
              <a:rPr sz="1600" spc="-60" dirty="0">
                <a:latin typeface="Arial"/>
                <a:cs typeface="Arial"/>
              </a:rPr>
              <a:t> </a:t>
            </a:r>
            <a:r>
              <a:rPr sz="1600" spc="15" dirty="0">
                <a:latin typeface="Arial"/>
                <a:cs typeface="Arial"/>
              </a:rPr>
              <a:t>a</a:t>
            </a:r>
            <a:r>
              <a:rPr sz="1600" spc="25" dirty="0">
                <a:latin typeface="Arial"/>
                <a:cs typeface="Arial"/>
              </a:rPr>
              <a:t> </a:t>
            </a:r>
            <a:r>
              <a:rPr sz="1600" dirty="0">
                <a:latin typeface="Arial"/>
                <a:cs typeface="Arial"/>
              </a:rPr>
              <a:t>braver</a:t>
            </a:r>
            <a:r>
              <a:rPr sz="1600" spc="-114" dirty="0">
                <a:latin typeface="Arial"/>
                <a:cs typeface="Arial"/>
              </a:rPr>
              <a:t> </a:t>
            </a:r>
            <a:r>
              <a:rPr sz="1600" spc="5" dirty="0">
                <a:latin typeface="Arial"/>
                <a:cs typeface="Arial"/>
              </a:rPr>
              <a:t>world.</a:t>
            </a:r>
            <a:r>
              <a:rPr sz="1600" spc="-35" dirty="0">
                <a:latin typeface="Arial"/>
                <a:cs typeface="Arial"/>
              </a:rPr>
              <a:t> </a:t>
            </a:r>
            <a:r>
              <a:rPr sz="1600" spc="5" dirty="0">
                <a:latin typeface="Arial"/>
                <a:cs typeface="Arial"/>
              </a:rPr>
              <a:t>Together</a:t>
            </a:r>
            <a:r>
              <a:rPr sz="1600" spc="-190" dirty="0">
                <a:latin typeface="Arial"/>
                <a:cs typeface="Arial"/>
              </a:rPr>
              <a:t> </a:t>
            </a:r>
            <a:r>
              <a:rPr sz="1600" spc="35" dirty="0">
                <a:latin typeface="Arial"/>
                <a:cs typeface="Arial"/>
              </a:rPr>
              <a:t>for</a:t>
            </a:r>
            <a:r>
              <a:rPr sz="1600" spc="-190" dirty="0">
                <a:latin typeface="Arial"/>
                <a:cs typeface="Arial"/>
              </a:rPr>
              <a:t> </a:t>
            </a:r>
            <a:r>
              <a:rPr sz="1600" spc="15" dirty="0">
                <a:latin typeface="Arial"/>
                <a:cs typeface="Arial"/>
              </a:rPr>
              <a:t>a</a:t>
            </a:r>
            <a:r>
              <a:rPr sz="1600" spc="20" dirty="0">
                <a:latin typeface="Arial"/>
                <a:cs typeface="Arial"/>
              </a:rPr>
              <a:t> </a:t>
            </a:r>
            <a:r>
              <a:rPr sz="1600" dirty="0">
                <a:latin typeface="Arial"/>
                <a:cs typeface="Arial"/>
              </a:rPr>
              <a:t>braver</a:t>
            </a:r>
            <a:r>
              <a:rPr sz="1600" spc="-30" dirty="0">
                <a:latin typeface="Arial"/>
                <a:cs typeface="Arial"/>
              </a:rPr>
              <a:t> </a:t>
            </a:r>
            <a:r>
              <a:rPr sz="1600" dirty="0">
                <a:latin typeface="Arial"/>
                <a:cs typeface="Arial"/>
              </a:rPr>
              <a:t>future.</a:t>
            </a:r>
          </a:p>
          <a:p>
            <a:pPr marL="12700" marR="6350" indent="38100"/>
            <a:endParaRPr lang="en-GB" sz="1600" dirty="0">
              <a:latin typeface="Arial"/>
              <a:cs typeface="Arial"/>
            </a:endParaRPr>
          </a:p>
          <a:p>
            <a:pPr marL="12700" marR="6350" indent="38100"/>
            <a:r>
              <a:rPr lang="en-GB" sz="1600" spc="25" dirty="0">
                <a:latin typeface="Arial"/>
                <a:cs typeface="Arial"/>
              </a:rPr>
              <a:t>A</a:t>
            </a:r>
            <a:r>
              <a:rPr sz="1600" spc="25" dirty="0">
                <a:latin typeface="Arial"/>
                <a:cs typeface="Arial"/>
              </a:rPr>
              <a:t>s </a:t>
            </a:r>
            <a:r>
              <a:rPr sz="1600" spc="-15" dirty="0">
                <a:latin typeface="Arial"/>
                <a:cs typeface="Arial"/>
              </a:rPr>
              <a:t>we </a:t>
            </a:r>
            <a:r>
              <a:rPr sz="1600" dirty="0">
                <a:latin typeface="Arial"/>
                <a:cs typeface="Arial"/>
              </a:rPr>
              <a:t>work </a:t>
            </a:r>
            <a:r>
              <a:rPr sz="1600" spc="-15" dirty="0">
                <a:latin typeface="Arial"/>
                <a:cs typeface="Arial"/>
              </a:rPr>
              <a:t>with </a:t>
            </a:r>
            <a:r>
              <a:rPr sz="1600" spc="20" dirty="0">
                <a:latin typeface="Arial"/>
                <a:cs typeface="Arial"/>
              </a:rPr>
              <a:t>customers, </a:t>
            </a:r>
            <a:r>
              <a:rPr sz="1600" dirty="0">
                <a:latin typeface="Arial"/>
                <a:cs typeface="Arial"/>
              </a:rPr>
              <a:t>partners, </a:t>
            </a:r>
            <a:r>
              <a:rPr sz="1600" spc="-15" dirty="0">
                <a:latin typeface="Arial"/>
                <a:cs typeface="Arial"/>
              </a:rPr>
              <a:t>and </a:t>
            </a:r>
            <a:r>
              <a:rPr sz="1600" spc="10" dirty="0">
                <a:latin typeface="Arial"/>
                <a:cs typeface="Arial"/>
              </a:rPr>
              <a:t>communities </a:t>
            </a:r>
            <a:r>
              <a:rPr sz="1600" spc="-10" dirty="0">
                <a:latin typeface="Arial"/>
                <a:cs typeface="Arial"/>
              </a:rPr>
              <a:t>around the </a:t>
            </a:r>
            <a:r>
              <a:rPr sz="1600" spc="5" dirty="0">
                <a:latin typeface="Arial"/>
                <a:cs typeface="Arial"/>
              </a:rPr>
              <a:t>world, </a:t>
            </a:r>
            <a:r>
              <a:rPr sz="1600" spc="-15" dirty="0">
                <a:latin typeface="Arial"/>
                <a:cs typeface="Arial"/>
              </a:rPr>
              <a:t>we </a:t>
            </a:r>
            <a:r>
              <a:rPr sz="1600" spc="-5" dirty="0">
                <a:latin typeface="Arial"/>
                <a:cs typeface="Arial"/>
              </a:rPr>
              <a:t>strive</a:t>
            </a:r>
            <a:r>
              <a:rPr sz="1600" spc="20" dirty="0">
                <a:latin typeface="Arial"/>
                <a:cs typeface="Arial"/>
              </a:rPr>
              <a:t> </a:t>
            </a:r>
            <a:r>
              <a:rPr sz="1600" spc="-5" dirty="0">
                <a:latin typeface="Arial"/>
                <a:cs typeface="Arial"/>
              </a:rPr>
              <a:t>to</a:t>
            </a:r>
            <a:r>
              <a:rPr sz="1600" spc="-50" dirty="0">
                <a:latin typeface="Arial"/>
                <a:cs typeface="Arial"/>
              </a:rPr>
              <a:t> </a:t>
            </a:r>
            <a:r>
              <a:rPr sz="1600" dirty="0">
                <a:latin typeface="Arial"/>
                <a:cs typeface="Arial"/>
              </a:rPr>
              <a:t>build</a:t>
            </a:r>
            <a:r>
              <a:rPr sz="1600" spc="20" dirty="0">
                <a:latin typeface="Arial"/>
                <a:cs typeface="Arial"/>
              </a:rPr>
              <a:t> </a:t>
            </a:r>
            <a:r>
              <a:rPr sz="1600" spc="15" dirty="0">
                <a:latin typeface="Arial"/>
                <a:cs typeface="Arial"/>
              </a:rPr>
              <a:t>a</a:t>
            </a:r>
            <a:r>
              <a:rPr sz="1600" spc="-45" dirty="0">
                <a:latin typeface="Arial"/>
                <a:cs typeface="Arial"/>
              </a:rPr>
              <a:t> </a:t>
            </a:r>
            <a:r>
              <a:rPr sz="1600" spc="15" dirty="0">
                <a:latin typeface="Arial"/>
                <a:cs typeface="Arial"/>
              </a:rPr>
              <a:t>more</a:t>
            </a:r>
            <a:r>
              <a:rPr sz="1600" spc="-55" dirty="0">
                <a:latin typeface="Arial"/>
                <a:cs typeface="Arial"/>
              </a:rPr>
              <a:t> </a:t>
            </a:r>
            <a:r>
              <a:rPr sz="1600" dirty="0">
                <a:latin typeface="Arial"/>
                <a:cs typeface="Arial"/>
              </a:rPr>
              <a:t>resilient,</a:t>
            </a:r>
            <a:r>
              <a:rPr sz="1600" spc="-110" dirty="0">
                <a:latin typeface="Arial"/>
                <a:cs typeface="Arial"/>
              </a:rPr>
              <a:t> </a:t>
            </a:r>
            <a:r>
              <a:rPr sz="1600" dirty="0">
                <a:latin typeface="Arial"/>
                <a:cs typeface="Arial"/>
              </a:rPr>
              <a:t>sustainable,</a:t>
            </a:r>
            <a:r>
              <a:rPr sz="1600" spc="-25" dirty="0">
                <a:latin typeface="Arial"/>
                <a:cs typeface="Arial"/>
              </a:rPr>
              <a:t> </a:t>
            </a:r>
            <a:r>
              <a:rPr sz="1600" spc="-15" dirty="0">
                <a:latin typeface="Arial"/>
                <a:cs typeface="Arial"/>
              </a:rPr>
              <a:t>and</a:t>
            </a:r>
            <a:r>
              <a:rPr sz="1600" spc="25" dirty="0">
                <a:latin typeface="Arial"/>
                <a:cs typeface="Arial"/>
              </a:rPr>
              <a:t> </a:t>
            </a:r>
            <a:r>
              <a:rPr sz="1600" spc="-5" dirty="0">
                <a:latin typeface="Arial"/>
                <a:cs typeface="Arial"/>
              </a:rPr>
              <a:t>inclusive</a:t>
            </a:r>
            <a:r>
              <a:rPr sz="1600" spc="20" dirty="0">
                <a:latin typeface="Arial"/>
                <a:cs typeface="Arial"/>
              </a:rPr>
              <a:t> </a:t>
            </a:r>
            <a:r>
              <a:rPr sz="1600" dirty="0">
                <a:latin typeface="Arial"/>
                <a:cs typeface="Arial"/>
              </a:rPr>
              <a:t>future.</a:t>
            </a:r>
            <a:r>
              <a:rPr lang="en-GB" sz="1600" dirty="0">
                <a:latin typeface="Arial"/>
                <a:cs typeface="Arial"/>
              </a:rPr>
              <a:t> </a:t>
            </a:r>
            <a:r>
              <a:rPr sz="1600" spc="-215" dirty="0">
                <a:latin typeface="Arial"/>
                <a:cs typeface="Arial"/>
              </a:rPr>
              <a:t> </a:t>
            </a:r>
            <a:r>
              <a:rPr sz="1600" spc="15" dirty="0">
                <a:latin typeface="Arial"/>
                <a:cs typeface="Arial"/>
              </a:rPr>
              <a:t>A</a:t>
            </a:r>
            <a:r>
              <a:rPr sz="1600" spc="-55" dirty="0">
                <a:latin typeface="Arial"/>
                <a:cs typeface="Arial"/>
              </a:rPr>
              <a:t> </a:t>
            </a:r>
            <a:r>
              <a:rPr sz="1600" dirty="0">
                <a:latin typeface="Arial"/>
                <a:cs typeface="Arial"/>
              </a:rPr>
              <a:t>braver</a:t>
            </a:r>
            <a:r>
              <a:rPr sz="1600" spc="-30" dirty="0">
                <a:latin typeface="Arial"/>
                <a:cs typeface="Arial"/>
              </a:rPr>
              <a:t> </a:t>
            </a:r>
            <a:r>
              <a:rPr sz="1600" spc="-5" dirty="0">
                <a:latin typeface="Arial"/>
                <a:cs typeface="Arial"/>
              </a:rPr>
              <a:t>future </a:t>
            </a:r>
            <a:r>
              <a:rPr sz="1600" spc="5" dirty="0">
                <a:latin typeface="Arial"/>
                <a:cs typeface="Arial"/>
              </a:rPr>
              <a:t>requires </a:t>
            </a:r>
            <a:r>
              <a:rPr sz="1600" spc="-15" dirty="0">
                <a:latin typeface="Arial"/>
                <a:cs typeface="Arial"/>
              </a:rPr>
              <a:t>all </a:t>
            </a:r>
            <a:r>
              <a:rPr sz="1600" spc="25" dirty="0">
                <a:latin typeface="Arial"/>
                <a:cs typeface="Arial"/>
              </a:rPr>
              <a:t>of </a:t>
            </a:r>
            <a:r>
              <a:rPr sz="1600" spc="-10" dirty="0">
                <a:latin typeface="Arial"/>
                <a:cs typeface="Arial"/>
              </a:rPr>
              <a:t>us </a:t>
            </a:r>
            <a:r>
              <a:rPr sz="1600" spc="-5" dirty="0">
                <a:latin typeface="Arial"/>
                <a:cs typeface="Arial"/>
              </a:rPr>
              <a:t>to </a:t>
            </a:r>
            <a:r>
              <a:rPr sz="1600" dirty="0">
                <a:latin typeface="Arial"/>
                <a:cs typeface="Arial"/>
              </a:rPr>
              <a:t>build </a:t>
            </a:r>
            <a:r>
              <a:rPr sz="1600" spc="-10" dirty="0">
                <a:latin typeface="Arial"/>
                <a:cs typeface="Arial"/>
              </a:rPr>
              <a:t>it. </a:t>
            </a:r>
            <a:r>
              <a:rPr sz="1600" spc="15" dirty="0">
                <a:latin typeface="Arial"/>
                <a:cs typeface="Arial"/>
              </a:rPr>
              <a:t>Because </a:t>
            </a:r>
            <a:r>
              <a:rPr sz="1600" spc="-10" dirty="0">
                <a:latin typeface="Arial"/>
                <a:cs typeface="Arial"/>
              </a:rPr>
              <a:t>no </a:t>
            </a:r>
            <a:r>
              <a:rPr sz="1600" dirty="0">
                <a:latin typeface="Arial"/>
                <a:cs typeface="Arial"/>
              </a:rPr>
              <a:t>matter </a:t>
            </a:r>
            <a:r>
              <a:rPr sz="1600" spc="5" dirty="0">
                <a:latin typeface="Arial"/>
                <a:cs typeface="Arial"/>
              </a:rPr>
              <a:t>our </a:t>
            </a:r>
            <a:r>
              <a:rPr sz="1600" spc="10" dirty="0">
                <a:latin typeface="Arial"/>
                <a:cs typeface="Arial"/>
              </a:rPr>
              <a:t>race, </a:t>
            </a:r>
            <a:r>
              <a:rPr sz="1600" spc="-15" dirty="0">
                <a:latin typeface="Arial"/>
                <a:cs typeface="Arial"/>
              </a:rPr>
              <a:t>ethnicity, </a:t>
            </a:r>
            <a:r>
              <a:rPr sz="1600" spc="-20" dirty="0">
                <a:latin typeface="Arial"/>
                <a:cs typeface="Arial"/>
              </a:rPr>
              <a:t>ability, </a:t>
            </a:r>
            <a:r>
              <a:rPr sz="1600" spc="-15" dirty="0">
                <a:latin typeface="Arial"/>
                <a:cs typeface="Arial"/>
              </a:rPr>
              <a:t>sexuality,</a:t>
            </a:r>
            <a:r>
              <a:rPr sz="1600" spc="-30" dirty="0">
                <a:latin typeface="Arial"/>
                <a:cs typeface="Arial"/>
              </a:rPr>
              <a:t> </a:t>
            </a:r>
            <a:r>
              <a:rPr sz="1600" spc="10" dirty="0">
                <a:latin typeface="Arial"/>
                <a:cs typeface="Arial"/>
              </a:rPr>
              <a:t>religion</a:t>
            </a:r>
            <a:r>
              <a:rPr sz="1600" spc="-60" dirty="0">
                <a:latin typeface="Arial"/>
                <a:cs typeface="Arial"/>
              </a:rPr>
              <a:t> </a:t>
            </a:r>
            <a:r>
              <a:rPr sz="1600" spc="25" dirty="0">
                <a:latin typeface="Arial"/>
                <a:cs typeface="Arial"/>
              </a:rPr>
              <a:t>or</a:t>
            </a:r>
            <a:r>
              <a:rPr sz="1600" spc="-110" dirty="0">
                <a:latin typeface="Arial"/>
                <a:cs typeface="Arial"/>
              </a:rPr>
              <a:t> </a:t>
            </a:r>
            <a:r>
              <a:rPr sz="1600" spc="5" dirty="0">
                <a:latin typeface="Arial"/>
                <a:cs typeface="Arial"/>
              </a:rPr>
              <a:t>background,</a:t>
            </a:r>
            <a:r>
              <a:rPr sz="1600" spc="-110" dirty="0">
                <a:latin typeface="Arial"/>
                <a:cs typeface="Arial"/>
              </a:rPr>
              <a:t> </a:t>
            </a:r>
            <a:r>
              <a:rPr sz="1600" spc="-5" dirty="0">
                <a:latin typeface="Arial"/>
                <a:cs typeface="Arial"/>
              </a:rPr>
              <a:t>we’re</a:t>
            </a:r>
            <a:r>
              <a:rPr sz="1600" spc="-55" dirty="0">
                <a:latin typeface="Arial"/>
                <a:cs typeface="Arial"/>
              </a:rPr>
              <a:t> </a:t>
            </a:r>
            <a:r>
              <a:rPr sz="1600" spc="15" dirty="0">
                <a:latin typeface="Arial"/>
                <a:cs typeface="Arial"/>
              </a:rPr>
              <a:t>better</a:t>
            </a:r>
            <a:r>
              <a:rPr sz="1600" spc="-110" dirty="0">
                <a:latin typeface="Arial"/>
                <a:cs typeface="Arial"/>
              </a:rPr>
              <a:t> </a:t>
            </a:r>
            <a:r>
              <a:rPr sz="1600" dirty="0">
                <a:latin typeface="Arial"/>
                <a:cs typeface="Arial"/>
              </a:rPr>
              <a:t>together.</a:t>
            </a:r>
            <a:r>
              <a:rPr sz="1600" spc="-185" dirty="0">
                <a:latin typeface="Arial"/>
                <a:cs typeface="Arial"/>
              </a:rPr>
              <a:t> </a:t>
            </a:r>
            <a:r>
              <a:rPr sz="1600" spc="-45" dirty="0">
                <a:latin typeface="Arial"/>
                <a:cs typeface="Arial"/>
              </a:rPr>
              <a:t>To</a:t>
            </a:r>
            <a:r>
              <a:rPr sz="1600" spc="-55" dirty="0">
                <a:latin typeface="Arial"/>
                <a:cs typeface="Arial"/>
              </a:rPr>
              <a:t> </a:t>
            </a:r>
            <a:r>
              <a:rPr sz="1600" spc="5" dirty="0">
                <a:latin typeface="Arial"/>
                <a:cs typeface="Arial"/>
              </a:rPr>
              <a:t>find</a:t>
            </a:r>
            <a:r>
              <a:rPr sz="1600" spc="-55" dirty="0">
                <a:latin typeface="Arial"/>
                <a:cs typeface="Arial"/>
              </a:rPr>
              <a:t> </a:t>
            </a:r>
            <a:r>
              <a:rPr sz="1600" spc="15" dirty="0">
                <a:latin typeface="Arial"/>
                <a:cs typeface="Arial"/>
              </a:rPr>
              <a:t>more</a:t>
            </a:r>
            <a:r>
              <a:rPr sz="1600" spc="-55" dirty="0">
                <a:latin typeface="Arial"/>
                <a:cs typeface="Arial"/>
              </a:rPr>
              <a:t> </a:t>
            </a:r>
            <a:r>
              <a:rPr sz="1600" spc="5" dirty="0">
                <a:latin typeface="Arial"/>
                <a:cs typeface="Arial"/>
              </a:rPr>
              <a:t>about</a:t>
            </a:r>
            <a:r>
              <a:rPr lang="en-GB" sz="1600" dirty="0">
                <a:latin typeface="Arial"/>
                <a:cs typeface="Arial"/>
              </a:rPr>
              <a:t> </a:t>
            </a:r>
            <a:r>
              <a:rPr lang="en-GB" sz="1600" spc="5" dirty="0">
                <a:latin typeface="Arial"/>
                <a:cs typeface="Arial"/>
              </a:rPr>
              <a:t>our</a:t>
            </a:r>
            <a:r>
              <a:rPr lang="en-GB" sz="1600" spc="-45" dirty="0">
                <a:latin typeface="Arial"/>
                <a:cs typeface="Arial"/>
              </a:rPr>
              <a:t> </a:t>
            </a:r>
            <a:r>
              <a:rPr lang="en-GB" sz="1600" spc="20" dirty="0">
                <a:latin typeface="Arial"/>
                <a:cs typeface="Arial"/>
              </a:rPr>
              <a:t>purpose,</a:t>
            </a:r>
            <a:r>
              <a:rPr lang="en-GB" sz="1600" spc="-175" dirty="0">
                <a:latin typeface="Arial"/>
                <a:cs typeface="Arial"/>
              </a:rPr>
              <a:t> </a:t>
            </a:r>
            <a:r>
              <a:rPr lang="en-GB" sz="1600" u="sng" spc="15" dirty="0">
                <a:solidFill>
                  <a:srgbClr val="1E35BE"/>
                </a:solidFill>
                <a:uFill>
                  <a:solidFill>
                    <a:srgbClr val="1E35BE"/>
                  </a:solidFill>
                </a:uFill>
                <a:latin typeface="Arial"/>
                <a:cs typeface="Arial"/>
                <a:hlinkClick r:id="rId2"/>
              </a:rPr>
              <a:t>click</a:t>
            </a:r>
            <a:r>
              <a:rPr lang="en-GB" sz="1600" u="sng" spc="-130" dirty="0">
                <a:solidFill>
                  <a:srgbClr val="1E35BE"/>
                </a:solidFill>
                <a:uFill>
                  <a:solidFill>
                    <a:srgbClr val="1E35BE"/>
                  </a:solidFill>
                </a:uFill>
                <a:latin typeface="Arial"/>
                <a:cs typeface="Arial"/>
                <a:hlinkClick r:id="rId2"/>
              </a:rPr>
              <a:t> </a:t>
            </a:r>
            <a:r>
              <a:rPr lang="en-GB" sz="1600" u="sng" spc="10" dirty="0">
                <a:solidFill>
                  <a:srgbClr val="1E35BE"/>
                </a:solidFill>
                <a:uFill>
                  <a:solidFill>
                    <a:srgbClr val="1E35BE"/>
                  </a:solidFill>
                </a:uFill>
                <a:latin typeface="Arial"/>
                <a:cs typeface="Arial"/>
                <a:hlinkClick r:id="rId2"/>
              </a:rPr>
              <a:t>here</a:t>
            </a:r>
            <a:r>
              <a:rPr lang="en-GB" sz="1600" spc="10" dirty="0">
                <a:latin typeface="Arial"/>
                <a:cs typeface="Arial"/>
              </a:rPr>
              <a:t>.</a:t>
            </a:r>
            <a:endParaRPr lang="en-GB" sz="1600" dirty="0">
              <a:latin typeface="Arial"/>
              <a:cs typeface="Arial"/>
            </a:endParaRPr>
          </a:p>
        </p:txBody>
      </p:sp>
      <p:sp>
        <p:nvSpPr>
          <p:cNvPr id="4" name="object 4"/>
          <p:cNvSpPr/>
          <p:nvPr/>
        </p:nvSpPr>
        <p:spPr>
          <a:xfrm>
            <a:off x="7432014" y="0"/>
            <a:ext cx="4733925" cy="685799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26061" y="6693535"/>
            <a:ext cx="845185" cy="164465"/>
          </a:xfrm>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385C51-87D0-4012-96CA-DF1BDCAE3E22}"/>
              </a:ext>
            </a:extLst>
          </p:cNvPr>
          <p:cNvSpPr>
            <a:spLocks noGrp="1"/>
          </p:cNvSpPr>
          <p:nvPr>
            <p:ph type="dt" sz="half" idx="2"/>
          </p:nvPr>
        </p:nvSpPr>
        <p:spPr>
          <a:xfrm>
            <a:off x="533401" y="6610779"/>
            <a:ext cx="1491916"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a:ea typeface="+mn-ea"/>
                <a:cs typeface="+mn-cs"/>
              </a:rPr>
              <a:t>© Lloyd’s </a:t>
            </a:r>
            <a:fld id="{558F2E47-5BA5-4290-94EF-64C6432985B0}" type="datetimeyyyy">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D310B2ED-51E1-4D86-BE79-C648D967B4B0}"/>
              </a:ext>
            </a:extLst>
          </p:cNvPr>
          <p:cNvSpPr>
            <a:spLocks noGrp="1"/>
          </p:cNvSpPr>
          <p:nvPr>
            <p:ph type="body" sz="quarter" idx="10"/>
          </p:nvPr>
        </p:nvSpPr>
        <p:spPr>
          <a:xfrm>
            <a:off x="400475" y="700292"/>
            <a:ext cx="5848350" cy="1454041"/>
          </a:xfrm>
        </p:spPr>
        <p:txBody>
          <a:bodyPr/>
          <a:lstStyle/>
          <a:p>
            <a:r>
              <a:rPr lang="en-GB" sz="3600" dirty="0"/>
              <a:t>Lloyd’s Fidentia House</a:t>
            </a:r>
          </a:p>
        </p:txBody>
      </p:sp>
      <p:sp>
        <p:nvSpPr>
          <p:cNvPr id="8" name="Content Placeholder 1">
            <a:extLst>
              <a:ext uri="{FF2B5EF4-FFF2-40B4-BE49-F238E27FC236}">
                <a16:creationId xmlns:a16="http://schemas.microsoft.com/office/drawing/2014/main" id="{54B0DDC2-3F43-4294-BE53-B619D3DCC038}"/>
              </a:ext>
            </a:extLst>
          </p:cNvPr>
          <p:cNvSpPr txBox="1">
            <a:spLocks/>
          </p:cNvSpPr>
          <p:nvPr/>
        </p:nvSpPr>
        <p:spPr>
          <a:xfrm>
            <a:off x="384868" y="1633454"/>
            <a:ext cx="6499366" cy="1795546"/>
          </a:xfrm>
          <a:prstGeom prst="rect">
            <a:avLst/>
          </a:prstGeom>
          <a:solidFill>
            <a:schemeClr val="bg1"/>
          </a:solidFill>
        </p:spPr>
        <p:txBody>
          <a:bodyPr/>
          <a:lstStyle>
            <a:lvl1pPr marL="0" indent="0" algn="l" defTabSz="914400" rtl="0" eaLnBrk="1" latinLnBrk="0" hangingPunct="1">
              <a:lnSpc>
                <a:spcPct val="100000"/>
              </a:lnSpc>
              <a:spcBef>
                <a:spcPts val="1800"/>
              </a:spcBef>
              <a:spcAft>
                <a:spcPts val="0"/>
              </a:spcAft>
              <a:buFontTx/>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0"/>
              </a:spcAft>
              <a:buFontTx/>
              <a:buNone/>
              <a:defRPr sz="2000" kern="1200">
                <a:solidFill>
                  <a:schemeClr val="tx1"/>
                </a:solidFill>
                <a:latin typeface="+mn-lt"/>
                <a:ea typeface="+mn-ea"/>
                <a:cs typeface="+mn-cs"/>
              </a:defRPr>
            </a:lvl2pPr>
            <a:lvl3pPr marL="288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576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4pPr>
            <a:lvl5pPr marL="864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75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The Lloyd’s Fidentia House Office in Chatham is located </a:t>
            </a:r>
            <a:r>
              <a:rPr lang="en-GB" sz="1600" b="0" dirty="0">
                <a:solidFill>
                  <a:prstClr val="black"/>
                </a:solidFill>
                <a:latin typeface="Arial"/>
                <a:ea typeface="Times New Roman" panose="02020603050405020304" pitchFamily="18" charset="0"/>
              </a:rPr>
              <a:t>in Walter Burke Way, Chatham Maritime, Chatham, Kent, ME4 4RN. Lloyd’s acquired Fidentia House in December 2006 and is occupied by Member Services, Group Finance and Human Resources. The building is comprised of 25,000 square feet with facilities located on ground, first and second floors. A series of photovoltaic solar panels are located on the roof.</a:t>
            </a:r>
            <a:r>
              <a:rPr kumimoji="0" lang="en-GB" sz="16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en-GB" sz="2000" b="1" i="0" u="none" strike="noStrike" kern="1200" cap="none" spc="0" normalizeH="0" baseline="0" noProof="0" dirty="0">
              <a:ln>
                <a:noFill/>
              </a:ln>
              <a:solidFill>
                <a:srgbClr val="0021A4"/>
              </a:solidFill>
              <a:effectLst/>
              <a:uLnTx/>
              <a:uFillTx/>
              <a:latin typeface="Arial"/>
              <a:ea typeface="+mn-ea"/>
              <a:cs typeface="+mn-cs"/>
            </a:endParaRPr>
          </a:p>
        </p:txBody>
      </p:sp>
      <p:sp>
        <p:nvSpPr>
          <p:cNvPr id="9" name="Content Placeholder 1">
            <a:extLst>
              <a:ext uri="{FF2B5EF4-FFF2-40B4-BE49-F238E27FC236}">
                <a16:creationId xmlns:a16="http://schemas.microsoft.com/office/drawing/2014/main" id="{8FD55EF2-F133-4B50-B98C-23A36F48483D}"/>
              </a:ext>
            </a:extLst>
          </p:cNvPr>
          <p:cNvSpPr txBox="1">
            <a:spLocks/>
          </p:cNvSpPr>
          <p:nvPr/>
        </p:nvSpPr>
        <p:spPr>
          <a:xfrm>
            <a:off x="321785" y="3922509"/>
            <a:ext cx="3249683" cy="1675950"/>
          </a:xfrm>
          <a:prstGeom prst="rect">
            <a:avLst/>
          </a:prstGeom>
        </p:spPr>
        <p:txBody>
          <a:bodyPr/>
          <a:lstStyle>
            <a:lvl1pPr marL="0" indent="0" algn="l" defTabSz="914400" rtl="0" eaLnBrk="1" latinLnBrk="0" hangingPunct="1">
              <a:lnSpc>
                <a:spcPct val="100000"/>
              </a:lnSpc>
              <a:spcBef>
                <a:spcPts val="1800"/>
              </a:spcBef>
              <a:spcAft>
                <a:spcPts val="0"/>
              </a:spcAft>
              <a:buFontTx/>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0"/>
              </a:spcAft>
              <a:buFontTx/>
              <a:buNone/>
              <a:defRPr sz="2000" kern="1200">
                <a:solidFill>
                  <a:schemeClr val="tx1"/>
                </a:solidFill>
                <a:latin typeface="+mn-lt"/>
                <a:ea typeface="+mn-ea"/>
                <a:cs typeface="+mn-cs"/>
              </a:defRPr>
            </a:lvl2pPr>
            <a:lvl3pPr marL="288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576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4pPr>
            <a:lvl5pPr marL="864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750"/>
              </a:spcAft>
              <a:buClrTx/>
              <a:buSzTx/>
              <a:buFontTx/>
              <a:buNone/>
              <a:tabLst/>
              <a:defRPr/>
            </a:pPr>
            <a:r>
              <a:rPr lang="en-GB" sz="1600" b="0" dirty="0">
                <a:solidFill>
                  <a:prstClr val="black"/>
                </a:solidFill>
                <a:latin typeface="Arial"/>
                <a:ea typeface="Times New Roman" panose="02020603050405020304" pitchFamily="18" charset="0"/>
              </a:rPr>
              <a:t>Fidentia House</a:t>
            </a:r>
            <a:r>
              <a:rPr kumimoji="0" lang="en-GB" sz="16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is located adjacent to Chatham Historic Dockyard and the Outlet Centre.</a:t>
            </a:r>
          </a:p>
        </p:txBody>
      </p:sp>
      <p:sp>
        <p:nvSpPr>
          <p:cNvPr id="10" name="Content Placeholder 1">
            <a:extLst>
              <a:ext uri="{FF2B5EF4-FFF2-40B4-BE49-F238E27FC236}">
                <a16:creationId xmlns:a16="http://schemas.microsoft.com/office/drawing/2014/main" id="{C326DE0C-B2E8-4CD8-AF15-282B480023D0}"/>
              </a:ext>
            </a:extLst>
          </p:cNvPr>
          <p:cNvSpPr txBox="1">
            <a:spLocks/>
          </p:cNvSpPr>
          <p:nvPr/>
        </p:nvSpPr>
        <p:spPr>
          <a:xfrm>
            <a:off x="3634551" y="3922509"/>
            <a:ext cx="3249683" cy="2133600"/>
          </a:xfrm>
          <a:prstGeom prst="rect">
            <a:avLst/>
          </a:prstGeom>
        </p:spPr>
        <p:txBody>
          <a:bodyPr/>
          <a:lstStyle>
            <a:lvl1pPr marL="0" indent="0" algn="l" defTabSz="914400" rtl="0" eaLnBrk="1" latinLnBrk="0" hangingPunct="1">
              <a:lnSpc>
                <a:spcPct val="100000"/>
              </a:lnSpc>
              <a:spcBef>
                <a:spcPts val="1800"/>
              </a:spcBef>
              <a:spcAft>
                <a:spcPts val="0"/>
              </a:spcAft>
              <a:buFontTx/>
              <a:buNone/>
              <a:defRPr sz="2000" b="1" kern="1200">
                <a:solidFill>
                  <a:schemeClr val="accent1"/>
                </a:solidFill>
                <a:latin typeface="+mn-lt"/>
                <a:ea typeface="+mn-ea"/>
                <a:cs typeface="+mn-cs"/>
              </a:defRPr>
            </a:lvl1pPr>
            <a:lvl2pPr marL="0" indent="0" algn="l" defTabSz="914400" rtl="0" eaLnBrk="1" latinLnBrk="0" hangingPunct="1">
              <a:lnSpc>
                <a:spcPct val="100000"/>
              </a:lnSpc>
              <a:spcBef>
                <a:spcPts val="600"/>
              </a:spcBef>
              <a:spcAft>
                <a:spcPts val="0"/>
              </a:spcAft>
              <a:buFontTx/>
              <a:buNone/>
              <a:defRPr sz="2000" kern="1200">
                <a:solidFill>
                  <a:schemeClr val="tx1"/>
                </a:solidFill>
                <a:latin typeface="+mn-lt"/>
                <a:ea typeface="+mn-ea"/>
                <a:cs typeface="+mn-cs"/>
              </a:defRPr>
            </a:lvl2pPr>
            <a:lvl3pPr marL="288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3pPr>
            <a:lvl4pPr marL="576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4pPr>
            <a:lvl5pPr marL="864000" indent="-288000" algn="l" defTabSz="914400" rtl="0" eaLnBrk="1" latinLnBrk="0" hangingPunct="1">
              <a:lnSpc>
                <a:spcPct val="100000"/>
              </a:lnSpc>
              <a:spcBef>
                <a:spcPts val="600"/>
              </a:spcBef>
              <a:spcAft>
                <a:spcPts val="0"/>
              </a:spcAft>
              <a:buClr>
                <a:schemeClr val="accent3"/>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750"/>
              </a:spcAft>
              <a:buClrTx/>
              <a:buSzTx/>
              <a:buFontTx/>
              <a:buNone/>
              <a:tabLst/>
              <a:defRPr/>
            </a:pPr>
            <a:r>
              <a:rPr lang="en-GB" sz="1600" b="0" dirty="0">
                <a:solidFill>
                  <a:prstClr val="black"/>
                </a:solidFill>
                <a:latin typeface="Arial"/>
              </a:rPr>
              <a:t>Fidentia House</a:t>
            </a:r>
            <a:r>
              <a:rPr kumimoji="0" lang="en-GB" sz="1600" b="0" i="0" u="none" strike="noStrike" kern="1200" cap="none" spc="0" normalizeH="0" baseline="0" noProof="0" dirty="0">
                <a:ln>
                  <a:noFill/>
                </a:ln>
                <a:solidFill>
                  <a:prstClr val="black"/>
                </a:solidFill>
                <a:effectLst/>
                <a:uLnTx/>
                <a:uFillTx/>
                <a:latin typeface="Arial"/>
                <a:ea typeface="+mn-ea"/>
                <a:cs typeface="+mn-cs"/>
              </a:rPr>
              <a:t> has fully adaptable meeting rooms, 2 internal lifts, and offers first-class catering services and state-of-the-art technology facilities. It is served by the mainline station along with</a:t>
            </a:r>
            <a:r>
              <a:rPr lang="en-GB" sz="1600" b="0" dirty="0">
                <a:solidFill>
                  <a:prstClr val="black"/>
                </a:solidFill>
                <a:latin typeface="Arial"/>
              </a:rPr>
              <a:t> excellent </a:t>
            </a:r>
            <a:r>
              <a:rPr kumimoji="0" lang="en-GB" sz="1600" b="0" i="0" u="none" strike="noStrike" kern="1200" cap="none" spc="0" normalizeH="0" baseline="0" noProof="0" dirty="0">
                <a:ln>
                  <a:noFill/>
                </a:ln>
                <a:solidFill>
                  <a:prstClr val="black"/>
                </a:solidFill>
                <a:effectLst/>
                <a:uLnTx/>
                <a:uFillTx/>
                <a:latin typeface="Arial"/>
                <a:ea typeface="+mn-ea"/>
                <a:cs typeface="+mn-cs"/>
              </a:rPr>
              <a:t>bus and </a:t>
            </a:r>
            <a:r>
              <a:rPr lang="en-GB" sz="1600" b="0" dirty="0">
                <a:solidFill>
                  <a:prstClr val="black"/>
                </a:solidFill>
                <a:latin typeface="Arial"/>
              </a:rPr>
              <a:t>taxi </a:t>
            </a:r>
            <a:r>
              <a:rPr kumimoji="0" lang="en-GB" sz="1600" b="0" i="0" u="none" strike="noStrike" kern="1200" cap="none" spc="0" normalizeH="0" baseline="0" noProof="0" dirty="0">
                <a:ln>
                  <a:noFill/>
                </a:ln>
                <a:solidFill>
                  <a:prstClr val="black"/>
                </a:solidFill>
                <a:effectLst/>
                <a:uLnTx/>
                <a:uFillTx/>
                <a:latin typeface="Arial"/>
                <a:ea typeface="+mn-ea"/>
                <a:cs typeface="+mn-cs"/>
              </a:rPr>
              <a:t>services</a:t>
            </a:r>
            <a:r>
              <a:rPr kumimoji="0" lang="en-GB" sz="1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1800"/>
              </a:spcBef>
              <a:spcAft>
                <a:spcPts val="75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GB" sz="1200" b="1" i="0" u="none" strike="noStrike" kern="1200" cap="none" spc="0" normalizeH="0" baseline="0" noProof="0" dirty="0">
              <a:ln>
                <a:noFill/>
              </a:ln>
              <a:solidFill>
                <a:srgbClr val="0021A4"/>
              </a:solidFill>
              <a:effectLst/>
              <a:uLnTx/>
              <a:uFillTx/>
              <a:latin typeface="Arial"/>
              <a:ea typeface="+mn-ea"/>
              <a:cs typeface="+mn-cs"/>
            </a:endParaRPr>
          </a:p>
        </p:txBody>
      </p:sp>
      <p:pic>
        <p:nvPicPr>
          <p:cNvPr id="3" name="Picture 2" descr="A picture containing text, curb&#10;&#10;Description automatically generated">
            <a:extLst>
              <a:ext uri="{FF2B5EF4-FFF2-40B4-BE49-F238E27FC236}">
                <a16:creationId xmlns:a16="http://schemas.microsoft.com/office/drawing/2014/main" id="{CCFFDD5C-6C6A-4752-8449-FBD4A77A5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1424151"/>
            <a:ext cx="5027340" cy="3770505"/>
          </a:xfrm>
          <a:prstGeom prst="rect">
            <a:avLst/>
          </a:prstGeom>
        </p:spPr>
      </p:pic>
    </p:spTree>
    <p:extLst>
      <p:ext uri="{BB962C8B-B14F-4D97-AF65-F5344CB8AC3E}">
        <p14:creationId xmlns:p14="http://schemas.microsoft.com/office/powerpoint/2010/main" val="3185992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4123753978"/>
              </p:ext>
            </p:extLst>
          </p:nvPr>
        </p:nvGraphicFramePr>
        <p:xfrm>
          <a:off x="4732614" y="228600"/>
          <a:ext cx="2824940" cy="2984920"/>
        </p:xfrm>
        <a:graphic>
          <a:graphicData uri="http://schemas.openxmlformats.org/drawingml/2006/table">
            <a:tbl>
              <a:tblPr firstRow="1" bandRow="1">
                <a:tableStyleId>{2D5ABB26-0587-4C30-8999-92F81FD0307C}</a:tableStyleId>
              </a:tblPr>
              <a:tblGrid>
                <a:gridCol w="2824940">
                  <a:extLst>
                    <a:ext uri="{9D8B030D-6E8A-4147-A177-3AD203B41FA5}">
                      <a16:colId xmlns:a16="http://schemas.microsoft.com/office/drawing/2014/main" val="20000"/>
                    </a:ext>
                  </a:extLst>
                </a:gridCol>
              </a:tblGrid>
              <a:tr h="262079">
                <a:tc>
                  <a:txBody>
                    <a:bodyPr/>
                    <a:lstStyle/>
                    <a:p>
                      <a:pPr>
                        <a:lnSpc>
                          <a:spcPct val="100000"/>
                        </a:lnSpc>
                        <a:spcBef>
                          <a:spcPts val="330"/>
                        </a:spcBef>
                      </a:pPr>
                      <a:r>
                        <a:rPr sz="1600" b="1" spc="5" dirty="0">
                          <a:latin typeface="Arial"/>
                          <a:cs typeface="Arial"/>
                        </a:rPr>
                        <a:t>Mobility</a:t>
                      </a:r>
                      <a:r>
                        <a:rPr sz="1600" b="1" spc="-114" dirty="0">
                          <a:latin typeface="Arial"/>
                          <a:cs typeface="Arial"/>
                        </a:rPr>
                        <a:t> </a:t>
                      </a:r>
                      <a:r>
                        <a:rPr sz="1600" b="1" spc="15" dirty="0">
                          <a:latin typeface="Arial"/>
                          <a:cs typeface="Arial"/>
                        </a:rPr>
                        <a:t>Features</a:t>
                      </a:r>
                      <a:endParaRPr sz="16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2699170">
                <a:tc>
                  <a:txBody>
                    <a:bodyPr/>
                    <a:lstStyle/>
                    <a:p>
                      <a:pPr marR="88265">
                        <a:lnSpc>
                          <a:spcPct val="100499"/>
                        </a:lnSpc>
                        <a:spcBef>
                          <a:spcPts val="305"/>
                        </a:spcBef>
                      </a:pPr>
                      <a:r>
                        <a:rPr sz="1600" dirty="0">
                          <a:latin typeface="Arial"/>
                          <a:cs typeface="Arial"/>
                        </a:rPr>
                        <a:t>Collect </a:t>
                      </a:r>
                      <a:r>
                        <a:rPr sz="1600" spc="-10" dirty="0">
                          <a:latin typeface="Arial"/>
                          <a:cs typeface="Arial"/>
                        </a:rPr>
                        <a:t>your </a:t>
                      </a:r>
                      <a:r>
                        <a:rPr sz="1600" spc="-15" dirty="0">
                          <a:latin typeface="Arial"/>
                          <a:cs typeface="Arial"/>
                        </a:rPr>
                        <a:t>building </a:t>
                      </a:r>
                      <a:r>
                        <a:rPr sz="1600" spc="10" dirty="0">
                          <a:latin typeface="Arial"/>
                          <a:cs typeface="Arial"/>
                        </a:rPr>
                        <a:t>pass </a:t>
                      </a:r>
                      <a:r>
                        <a:rPr sz="1600" spc="-5" dirty="0">
                          <a:latin typeface="Arial"/>
                          <a:cs typeface="Arial"/>
                        </a:rPr>
                        <a:t>and </a:t>
                      </a:r>
                      <a:r>
                        <a:rPr sz="1600" spc="20" dirty="0">
                          <a:latin typeface="Arial"/>
                          <a:cs typeface="Arial"/>
                        </a:rPr>
                        <a:t>access </a:t>
                      </a:r>
                      <a:r>
                        <a:rPr sz="1600" spc="10" dirty="0">
                          <a:latin typeface="Arial"/>
                          <a:cs typeface="Arial"/>
                        </a:rPr>
                        <a:t>pass </a:t>
                      </a:r>
                      <a:r>
                        <a:rPr sz="1600" spc="-5" dirty="0">
                          <a:latin typeface="Arial"/>
                          <a:cs typeface="Arial"/>
                        </a:rPr>
                        <a:t>at our </a:t>
                      </a:r>
                      <a:r>
                        <a:rPr sz="1600" spc="10" dirty="0">
                          <a:latin typeface="Arial"/>
                          <a:cs typeface="Arial"/>
                        </a:rPr>
                        <a:t>main </a:t>
                      </a:r>
                      <a:r>
                        <a:rPr sz="1600" spc="-5" dirty="0">
                          <a:latin typeface="Arial"/>
                          <a:cs typeface="Arial"/>
                        </a:rPr>
                        <a:t>reception</a:t>
                      </a:r>
                      <a:r>
                        <a:rPr lang="en-GB" sz="1600" spc="-5" dirty="0">
                          <a:latin typeface="Arial"/>
                          <a:cs typeface="Arial"/>
                        </a:rPr>
                        <a:t>. You will now be able to use the internal lifts.</a:t>
                      </a:r>
                      <a:endParaRPr sz="1600" dirty="0">
                        <a:latin typeface="Arial"/>
                        <a:cs typeface="Arial"/>
                      </a:endParaRPr>
                    </a:p>
                    <a:p>
                      <a:pPr>
                        <a:lnSpc>
                          <a:spcPct val="100000"/>
                        </a:lnSpc>
                        <a:spcBef>
                          <a:spcPts val="785"/>
                        </a:spcBef>
                      </a:pPr>
                      <a:r>
                        <a:rPr sz="1600" spc="5" dirty="0">
                          <a:latin typeface="Arial"/>
                          <a:cs typeface="Arial"/>
                        </a:rPr>
                        <a:t>Questions?</a:t>
                      </a:r>
                      <a:r>
                        <a:rPr sz="1600" spc="-105" dirty="0">
                          <a:latin typeface="Arial"/>
                          <a:cs typeface="Arial"/>
                        </a:rPr>
                        <a:t> </a:t>
                      </a:r>
                      <a:r>
                        <a:rPr sz="1600" spc="15" dirty="0">
                          <a:latin typeface="Arial"/>
                          <a:cs typeface="Arial"/>
                        </a:rPr>
                        <a:t>A</a:t>
                      </a:r>
                      <a:r>
                        <a:rPr sz="1600" spc="-10" dirty="0">
                          <a:latin typeface="Arial"/>
                          <a:cs typeface="Arial"/>
                        </a:rPr>
                        <a:t> </a:t>
                      </a:r>
                      <a:r>
                        <a:rPr sz="1600" spc="10" dirty="0">
                          <a:latin typeface="Arial"/>
                          <a:cs typeface="Arial"/>
                        </a:rPr>
                        <a:t>member</a:t>
                      </a:r>
                      <a:r>
                        <a:rPr sz="1600" spc="-85" dirty="0">
                          <a:latin typeface="Arial"/>
                          <a:cs typeface="Arial"/>
                        </a:rPr>
                        <a:t> </a:t>
                      </a:r>
                      <a:r>
                        <a:rPr sz="1600" spc="-5" dirty="0">
                          <a:latin typeface="Arial"/>
                          <a:cs typeface="Arial"/>
                        </a:rPr>
                        <a:t>of</a:t>
                      </a:r>
                      <a:r>
                        <a:rPr sz="1600" spc="-20" dirty="0">
                          <a:latin typeface="Arial"/>
                          <a:cs typeface="Arial"/>
                        </a:rPr>
                        <a:t> </a:t>
                      </a:r>
                      <a:r>
                        <a:rPr sz="1600" spc="-5" dirty="0">
                          <a:latin typeface="Arial"/>
                          <a:cs typeface="Arial"/>
                        </a:rPr>
                        <a:t>our</a:t>
                      </a:r>
                      <a:r>
                        <a:rPr sz="1600" spc="-10" dirty="0">
                          <a:latin typeface="Arial"/>
                          <a:cs typeface="Arial"/>
                        </a:rPr>
                        <a:t> </a:t>
                      </a:r>
                      <a:r>
                        <a:rPr sz="1600" spc="5" dirty="0">
                          <a:latin typeface="Arial"/>
                          <a:cs typeface="Arial"/>
                        </a:rPr>
                        <a:t>security</a:t>
                      </a:r>
                      <a:r>
                        <a:rPr sz="1600" spc="-120" dirty="0">
                          <a:latin typeface="Arial"/>
                          <a:cs typeface="Arial"/>
                        </a:rPr>
                        <a:t> </a:t>
                      </a:r>
                      <a:r>
                        <a:rPr sz="1600" spc="-5" dirty="0">
                          <a:latin typeface="Arial"/>
                          <a:cs typeface="Arial"/>
                        </a:rPr>
                        <a:t>team</a:t>
                      </a:r>
                      <a:r>
                        <a:rPr lang="en-GB" sz="1600" spc="0" dirty="0">
                          <a:latin typeface="Arial"/>
                          <a:cs typeface="Arial"/>
                        </a:rPr>
                        <a:t> </a:t>
                      </a:r>
                      <a:r>
                        <a:rPr lang="en-GB" sz="1600" spc="-5" dirty="0">
                          <a:latin typeface="Arial"/>
                          <a:cs typeface="Arial"/>
                        </a:rPr>
                        <a:t>w</a:t>
                      </a:r>
                      <a:r>
                        <a:rPr sz="1600" spc="-5" dirty="0">
                          <a:latin typeface="Arial"/>
                          <a:cs typeface="Arial"/>
                        </a:rPr>
                        <a:t>ill </a:t>
                      </a:r>
                      <a:r>
                        <a:rPr sz="1600" spc="10" dirty="0">
                          <a:latin typeface="Arial"/>
                          <a:cs typeface="Arial"/>
                        </a:rPr>
                        <a:t>show </a:t>
                      </a:r>
                      <a:r>
                        <a:rPr sz="1600" spc="-10" dirty="0">
                          <a:latin typeface="Arial"/>
                          <a:cs typeface="Arial"/>
                        </a:rPr>
                        <a:t>you </a:t>
                      </a:r>
                      <a:r>
                        <a:rPr lang="en-GB" sz="1600" spc="-10" dirty="0">
                          <a:latin typeface="Arial"/>
                          <a:cs typeface="Arial"/>
                        </a:rPr>
                        <a:t>to </a:t>
                      </a:r>
                      <a:r>
                        <a:rPr sz="1600" spc="-5" dirty="0">
                          <a:latin typeface="Arial"/>
                          <a:cs typeface="Arial"/>
                        </a:rPr>
                        <a:t>the </a:t>
                      </a:r>
                      <a:r>
                        <a:rPr sz="1600" dirty="0">
                          <a:latin typeface="Arial"/>
                          <a:cs typeface="Arial"/>
                        </a:rPr>
                        <a:t>nearest</a:t>
                      </a:r>
                      <a:r>
                        <a:rPr sz="1600" spc="-40" dirty="0">
                          <a:latin typeface="Arial"/>
                          <a:cs typeface="Arial"/>
                        </a:rPr>
                        <a:t> </a:t>
                      </a:r>
                      <a:r>
                        <a:rPr sz="1600" spc="-10" dirty="0">
                          <a:latin typeface="Arial"/>
                          <a:cs typeface="Arial"/>
                        </a:rPr>
                        <a:t>lift.</a:t>
                      </a:r>
                      <a:endParaRPr sz="1600" dirty="0">
                        <a:latin typeface="Arial"/>
                        <a:cs typeface="Arial"/>
                      </a:endParaRPr>
                    </a:p>
                    <a:p>
                      <a:pPr>
                        <a:lnSpc>
                          <a:spcPct val="102400"/>
                        </a:lnSpc>
                        <a:spcBef>
                          <a:spcPts val="750"/>
                        </a:spcBef>
                      </a:pPr>
                      <a:r>
                        <a:rPr sz="1600" spc="-25" dirty="0">
                          <a:latin typeface="Arial"/>
                          <a:cs typeface="Arial"/>
                        </a:rPr>
                        <a:t>All </a:t>
                      </a:r>
                      <a:r>
                        <a:rPr sz="1600" dirty="0">
                          <a:latin typeface="Arial"/>
                          <a:cs typeface="Arial"/>
                        </a:rPr>
                        <a:t>corridors are wide </a:t>
                      </a:r>
                      <a:r>
                        <a:rPr sz="1600" spc="-10" dirty="0">
                          <a:latin typeface="Arial"/>
                          <a:cs typeface="Arial"/>
                        </a:rPr>
                        <a:t>enough </a:t>
                      </a:r>
                      <a:r>
                        <a:rPr sz="1600" spc="-5" dirty="0">
                          <a:latin typeface="Arial"/>
                          <a:cs typeface="Arial"/>
                        </a:rPr>
                        <a:t>for </a:t>
                      </a:r>
                      <a:r>
                        <a:rPr sz="1600" dirty="0">
                          <a:latin typeface="Arial"/>
                          <a:cs typeface="Arial"/>
                        </a:rPr>
                        <a:t>unrestricted </a:t>
                      </a:r>
                      <a:r>
                        <a:rPr sz="1600" spc="20" dirty="0">
                          <a:latin typeface="Arial"/>
                          <a:cs typeface="Arial"/>
                        </a:rPr>
                        <a:t>access </a:t>
                      </a:r>
                      <a:r>
                        <a:rPr sz="1600" spc="-10" dirty="0">
                          <a:latin typeface="Arial"/>
                          <a:cs typeface="Arial"/>
                        </a:rPr>
                        <a:t>throughout </a:t>
                      </a:r>
                      <a:r>
                        <a:rPr sz="1600" spc="-5" dirty="0">
                          <a:latin typeface="Arial"/>
                          <a:cs typeface="Arial"/>
                        </a:rPr>
                        <a:t>the</a:t>
                      </a:r>
                      <a:r>
                        <a:rPr sz="1600" spc="-110" dirty="0">
                          <a:latin typeface="Arial"/>
                          <a:cs typeface="Arial"/>
                        </a:rPr>
                        <a:t> </a:t>
                      </a:r>
                      <a:r>
                        <a:rPr sz="1600" spc="-15" dirty="0">
                          <a:latin typeface="Arial"/>
                          <a:cs typeface="Arial"/>
                        </a:rPr>
                        <a:t>building.</a:t>
                      </a:r>
                      <a:endParaRPr sz="1600" dirty="0">
                        <a:latin typeface="Arial"/>
                        <a:cs typeface="Arial"/>
                      </a:endParaRPr>
                    </a:p>
                  </a:txBody>
                  <a:tcPr marL="0" marR="0" marT="38735" marB="0"/>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extLst>
              <p:ext uri="{D42A27DB-BD31-4B8C-83A1-F6EECF244321}">
                <p14:modId xmlns:p14="http://schemas.microsoft.com/office/powerpoint/2010/main" val="33882269"/>
              </p:ext>
            </p:extLst>
          </p:nvPr>
        </p:nvGraphicFramePr>
        <p:xfrm>
          <a:off x="7848600" y="228600"/>
          <a:ext cx="4289425" cy="1878891"/>
        </p:xfrm>
        <a:graphic>
          <a:graphicData uri="http://schemas.openxmlformats.org/drawingml/2006/table">
            <a:tbl>
              <a:tblPr firstRow="1" bandRow="1">
                <a:tableStyleId>{2D5ABB26-0587-4C30-8999-92F81FD0307C}</a:tableStyleId>
              </a:tblPr>
              <a:tblGrid>
                <a:gridCol w="4289425">
                  <a:extLst>
                    <a:ext uri="{9D8B030D-6E8A-4147-A177-3AD203B41FA5}">
                      <a16:colId xmlns:a16="http://schemas.microsoft.com/office/drawing/2014/main" val="20000"/>
                    </a:ext>
                  </a:extLst>
                </a:gridCol>
              </a:tblGrid>
              <a:tr h="262507">
                <a:tc>
                  <a:txBody>
                    <a:bodyPr/>
                    <a:lstStyle/>
                    <a:p>
                      <a:pPr marL="5715">
                        <a:lnSpc>
                          <a:spcPct val="100000"/>
                        </a:lnSpc>
                        <a:spcBef>
                          <a:spcPts val="335"/>
                        </a:spcBef>
                      </a:pPr>
                      <a:r>
                        <a:rPr sz="1600" b="1" spc="15" dirty="0">
                          <a:latin typeface="Arial"/>
                          <a:cs typeface="Arial"/>
                        </a:rPr>
                        <a:t>Our</a:t>
                      </a:r>
                      <a:r>
                        <a:rPr sz="1600" b="1" spc="-75" dirty="0">
                          <a:latin typeface="Arial"/>
                          <a:cs typeface="Arial"/>
                        </a:rPr>
                        <a:t> </a:t>
                      </a:r>
                      <a:r>
                        <a:rPr lang="en-GB" sz="1600" b="1" spc="-75" dirty="0">
                          <a:latin typeface="Arial"/>
                          <a:cs typeface="Arial"/>
                        </a:rPr>
                        <a:t>L</a:t>
                      </a:r>
                      <a:r>
                        <a:rPr sz="1600" b="1" dirty="0" err="1">
                          <a:latin typeface="Arial"/>
                          <a:cs typeface="Arial"/>
                        </a:rPr>
                        <a:t>ifts</a:t>
                      </a:r>
                      <a:endParaRPr sz="1600" dirty="0">
                        <a:latin typeface="Arial"/>
                        <a:cs typeface="Arial"/>
                      </a:endParaRPr>
                    </a:p>
                  </a:txBody>
                  <a:tcPr marL="0" marR="0" marT="42545" marB="0">
                    <a:lnT w="12700">
                      <a:solidFill>
                        <a:srgbClr val="000000"/>
                      </a:solidFill>
                      <a:prstDash val="solid"/>
                    </a:lnT>
                  </a:tcPr>
                </a:tc>
                <a:extLst>
                  <a:ext uri="{0D108BD9-81ED-4DB2-BD59-A6C34878D82A}">
                    <a16:rowId xmlns:a16="http://schemas.microsoft.com/office/drawing/2014/main" val="10000"/>
                  </a:ext>
                </a:extLst>
              </a:tr>
              <a:tr h="1592506">
                <a:tc>
                  <a:txBody>
                    <a:bodyPr/>
                    <a:lstStyle/>
                    <a:p>
                      <a:pPr marL="5715" marR="102235">
                        <a:lnSpc>
                          <a:spcPct val="99500"/>
                        </a:lnSpc>
                        <a:spcBef>
                          <a:spcPts val="315"/>
                        </a:spcBef>
                      </a:pPr>
                      <a:r>
                        <a:rPr sz="1600" spc="-5" dirty="0">
                          <a:latin typeface="Arial"/>
                          <a:cs typeface="Arial"/>
                        </a:rPr>
                        <a:t>There </a:t>
                      </a:r>
                      <a:r>
                        <a:rPr sz="1600" dirty="0">
                          <a:latin typeface="Arial"/>
                          <a:cs typeface="Arial"/>
                        </a:rPr>
                        <a:t>are </a:t>
                      </a:r>
                      <a:r>
                        <a:rPr lang="en-GB" sz="1600" spc="-5" dirty="0">
                          <a:latin typeface="Arial"/>
                          <a:cs typeface="Arial"/>
                        </a:rPr>
                        <a:t>2 internal l</a:t>
                      </a:r>
                      <a:r>
                        <a:rPr sz="1600" spc="-10" dirty="0" err="1">
                          <a:latin typeface="Arial"/>
                          <a:cs typeface="Arial"/>
                        </a:rPr>
                        <a:t>ifts</a:t>
                      </a:r>
                      <a:r>
                        <a:rPr sz="1600" spc="-10" dirty="0">
                          <a:latin typeface="Arial"/>
                          <a:cs typeface="Arial"/>
                        </a:rPr>
                        <a:t> </a:t>
                      </a:r>
                      <a:r>
                        <a:rPr sz="1600" spc="-5" dirty="0">
                          <a:latin typeface="Arial"/>
                          <a:cs typeface="Arial"/>
                        </a:rPr>
                        <a:t>in the </a:t>
                      </a:r>
                      <a:r>
                        <a:rPr sz="1600" spc="-15" dirty="0">
                          <a:latin typeface="Arial"/>
                          <a:cs typeface="Arial"/>
                        </a:rPr>
                        <a:t>building, all </a:t>
                      </a:r>
                      <a:r>
                        <a:rPr sz="1600" dirty="0">
                          <a:latin typeface="Arial"/>
                          <a:cs typeface="Arial"/>
                        </a:rPr>
                        <a:t>wide </a:t>
                      </a:r>
                      <a:r>
                        <a:rPr sz="1600" spc="-10" dirty="0">
                          <a:latin typeface="Arial"/>
                          <a:cs typeface="Arial"/>
                        </a:rPr>
                        <a:t>enough </a:t>
                      </a:r>
                      <a:r>
                        <a:rPr sz="1600" spc="-5" dirty="0">
                          <a:latin typeface="Arial"/>
                          <a:cs typeface="Arial"/>
                        </a:rPr>
                        <a:t>for wheelchair </a:t>
                      </a:r>
                      <a:r>
                        <a:rPr sz="1600" spc="5" dirty="0">
                          <a:latin typeface="Arial"/>
                          <a:cs typeface="Arial"/>
                        </a:rPr>
                        <a:t>use. </a:t>
                      </a:r>
                      <a:endParaRPr lang="en-GB" sz="1600" spc="5" dirty="0">
                        <a:latin typeface="Arial"/>
                        <a:cs typeface="Arial"/>
                      </a:endParaRPr>
                    </a:p>
                    <a:p>
                      <a:pPr marL="5715" marR="102235">
                        <a:lnSpc>
                          <a:spcPct val="99500"/>
                        </a:lnSpc>
                        <a:spcBef>
                          <a:spcPts val="315"/>
                        </a:spcBef>
                      </a:pPr>
                      <a:endParaRPr lang="en-GB" sz="1600" spc="5" dirty="0">
                        <a:latin typeface="Arial"/>
                        <a:cs typeface="Arial"/>
                      </a:endParaRPr>
                    </a:p>
                    <a:p>
                      <a:pPr marL="5715" marR="74930">
                        <a:lnSpc>
                          <a:spcPct val="99600"/>
                        </a:lnSpc>
                        <a:spcBef>
                          <a:spcPts val="825"/>
                        </a:spcBef>
                      </a:pPr>
                      <a:endParaRPr sz="1600" dirty="0">
                        <a:latin typeface="Arial"/>
                        <a:cs typeface="Arial"/>
                      </a:endParaRPr>
                    </a:p>
                  </a:txBody>
                  <a:tcPr marL="0" marR="0" marT="40005" marB="0"/>
                </a:tc>
                <a:extLst>
                  <a:ext uri="{0D108BD9-81ED-4DB2-BD59-A6C34878D82A}">
                    <a16:rowId xmlns:a16="http://schemas.microsoft.com/office/drawing/2014/main" val="10001"/>
                  </a:ext>
                </a:extLst>
              </a:tr>
            </a:tbl>
          </a:graphicData>
        </a:graphic>
      </p:graphicFrame>
      <p:sp>
        <p:nvSpPr>
          <p:cNvPr id="4" name="object 4"/>
          <p:cNvSpPr txBox="1">
            <a:spLocks noGrp="1"/>
          </p:cNvSpPr>
          <p:nvPr>
            <p:ph type="title"/>
          </p:nvPr>
        </p:nvSpPr>
        <p:spPr>
          <a:xfrm>
            <a:off x="527050" y="880390"/>
            <a:ext cx="2804160" cy="575310"/>
          </a:xfrm>
          <a:prstGeom prst="rect">
            <a:avLst/>
          </a:prstGeom>
        </p:spPr>
        <p:txBody>
          <a:bodyPr vert="horz" wrap="square" lIns="0" tIns="13335" rIns="0" bIns="0" rtlCol="0">
            <a:spAutoFit/>
          </a:bodyPr>
          <a:lstStyle/>
          <a:p>
            <a:pPr marL="12700">
              <a:lnSpc>
                <a:spcPct val="100000"/>
              </a:lnSpc>
              <a:spcBef>
                <a:spcPts val="105"/>
              </a:spcBef>
            </a:pPr>
            <a:r>
              <a:rPr sz="3600" spc="-15" dirty="0"/>
              <a:t>Accessibility</a:t>
            </a:r>
            <a:endParaRPr sz="3600" dirty="0"/>
          </a:p>
        </p:txBody>
      </p:sp>
      <p:sp>
        <p:nvSpPr>
          <p:cNvPr id="7" name="object 7"/>
          <p:cNvSpPr txBox="1">
            <a:spLocks noGrp="1"/>
          </p:cNvSpPr>
          <p:nvPr>
            <p:ph type="ftr" sz="quarter" idx="5"/>
          </p:nvPr>
        </p:nvSpPr>
        <p:spPr>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pic>
        <p:nvPicPr>
          <p:cNvPr id="11" name="Picture 10" descr="A black door in a hallway&#10;&#10;Description automatically generated with low confidence">
            <a:extLst>
              <a:ext uri="{FF2B5EF4-FFF2-40B4-BE49-F238E27FC236}">
                <a16:creationId xmlns:a16="http://schemas.microsoft.com/office/drawing/2014/main" id="{A2CDED97-2A50-4F65-9D16-6E06E6ADA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1371600"/>
            <a:ext cx="3562883" cy="4750510"/>
          </a:xfrm>
          <a:prstGeom prst="rect">
            <a:avLst/>
          </a:prstGeom>
        </p:spPr>
      </p:pic>
      <p:pic>
        <p:nvPicPr>
          <p:cNvPr id="12" name="Picture 11">
            <a:extLst>
              <a:ext uri="{FF2B5EF4-FFF2-40B4-BE49-F238E27FC236}">
                <a16:creationId xmlns:a16="http://schemas.microsoft.com/office/drawing/2014/main" id="{F0032119-0C3A-4795-9340-972211BB2354}"/>
              </a:ext>
            </a:extLst>
          </p:cNvPr>
          <p:cNvPicPr>
            <a:picLocks noChangeAspect="1"/>
          </p:cNvPicPr>
          <p:nvPr/>
        </p:nvPicPr>
        <p:blipFill>
          <a:blip r:embed="rId3"/>
          <a:stretch>
            <a:fillRect/>
          </a:stretch>
        </p:blipFill>
        <p:spPr>
          <a:xfrm>
            <a:off x="174368" y="2009902"/>
            <a:ext cx="3962400" cy="35871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8807351" y="611156"/>
            <a:ext cx="3362615" cy="5478793"/>
            <a:chOff x="9010650" y="1990725"/>
            <a:chExt cx="2486025" cy="3095625"/>
          </a:xfrm>
        </p:grpSpPr>
        <p:sp>
          <p:nvSpPr>
            <p:cNvPr id="7" name="object 7"/>
            <p:cNvSpPr/>
            <p:nvPr/>
          </p:nvSpPr>
          <p:spPr>
            <a:xfrm>
              <a:off x="9391650" y="1990725"/>
              <a:ext cx="2105025" cy="309562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9010650" y="1990725"/>
              <a:ext cx="2438400" cy="3095625"/>
            </a:xfrm>
            <a:prstGeom prst="rect">
              <a:avLst/>
            </a:prstGeom>
            <a:blipFill>
              <a:blip r:embed="rId3" cstate="print"/>
              <a:stretch>
                <a:fillRect/>
              </a:stretch>
            </a:blipFill>
          </p:spPr>
          <p:txBody>
            <a:bodyPr wrap="square" lIns="0" tIns="0" rIns="0" bIns="0" rtlCol="0"/>
            <a:lstStyle/>
            <a:p>
              <a:endParaRPr dirty="0"/>
            </a:p>
          </p:txBody>
        </p:sp>
      </p:grpSp>
      <p:graphicFrame>
        <p:nvGraphicFramePr>
          <p:cNvPr id="5" name="object 5"/>
          <p:cNvGraphicFramePr>
            <a:graphicFrameLocks noGrp="1"/>
          </p:cNvGraphicFramePr>
          <p:nvPr>
            <p:extLst>
              <p:ext uri="{D42A27DB-BD31-4B8C-83A1-F6EECF244321}">
                <p14:modId xmlns:p14="http://schemas.microsoft.com/office/powerpoint/2010/main" val="1194386641"/>
              </p:ext>
            </p:extLst>
          </p:nvPr>
        </p:nvGraphicFramePr>
        <p:xfrm>
          <a:off x="6396698" y="624009"/>
          <a:ext cx="2290500" cy="3615119"/>
        </p:xfrm>
        <a:graphic>
          <a:graphicData uri="http://schemas.openxmlformats.org/drawingml/2006/table">
            <a:tbl>
              <a:tblPr firstRow="1" bandRow="1">
                <a:tableStyleId>{2D5ABB26-0587-4C30-8999-92F81FD0307C}</a:tableStyleId>
              </a:tblPr>
              <a:tblGrid>
                <a:gridCol w="2290500">
                  <a:extLst>
                    <a:ext uri="{9D8B030D-6E8A-4147-A177-3AD203B41FA5}">
                      <a16:colId xmlns:a16="http://schemas.microsoft.com/office/drawing/2014/main" val="20000"/>
                    </a:ext>
                  </a:extLst>
                </a:gridCol>
              </a:tblGrid>
              <a:tr h="308026">
                <a:tc>
                  <a:txBody>
                    <a:bodyPr/>
                    <a:lstStyle/>
                    <a:p>
                      <a:pPr marL="4445">
                        <a:lnSpc>
                          <a:spcPct val="100000"/>
                        </a:lnSpc>
                        <a:spcBef>
                          <a:spcPts val="330"/>
                        </a:spcBef>
                      </a:pPr>
                      <a:r>
                        <a:rPr sz="1800" b="1" spc="25" dirty="0">
                          <a:latin typeface="Arial"/>
                          <a:cs typeface="Arial"/>
                        </a:rPr>
                        <a:t>Visual</a:t>
                      </a:r>
                      <a:r>
                        <a:rPr sz="1800" b="1" spc="-190" dirty="0">
                          <a:latin typeface="Arial"/>
                          <a:cs typeface="Arial"/>
                        </a:rPr>
                        <a:t> </a:t>
                      </a:r>
                      <a:r>
                        <a:rPr sz="1800" b="1" spc="10" dirty="0">
                          <a:latin typeface="Arial"/>
                          <a:cs typeface="Arial"/>
                        </a:rPr>
                        <a:t>Impairments</a:t>
                      </a:r>
                      <a:endParaRPr sz="18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0">
                <a:tc>
                  <a:txBody>
                    <a:bodyPr/>
                    <a:lstStyle/>
                    <a:p>
                      <a:pPr marL="4445" marR="379095">
                        <a:lnSpc>
                          <a:spcPct val="102499"/>
                        </a:lnSpc>
                        <a:spcBef>
                          <a:spcPts val="275"/>
                        </a:spcBef>
                      </a:pPr>
                      <a:r>
                        <a:rPr sz="1400" spc="-25" dirty="0">
                          <a:latin typeface="Arial"/>
                          <a:cs typeface="Arial"/>
                        </a:rPr>
                        <a:t>You </a:t>
                      </a:r>
                      <a:r>
                        <a:rPr sz="1400" spc="-5" dirty="0">
                          <a:latin typeface="Arial"/>
                          <a:cs typeface="Arial"/>
                        </a:rPr>
                        <a:t>will </a:t>
                      </a:r>
                      <a:r>
                        <a:rPr sz="1400" spc="-10" dirty="0">
                          <a:latin typeface="Arial"/>
                          <a:cs typeface="Arial"/>
                        </a:rPr>
                        <a:t>find our</a:t>
                      </a:r>
                      <a:r>
                        <a:rPr lang="en-GB" sz="1400" spc="-10" dirty="0">
                          <a:latin typeface="Arial"/>
                          <a:cs typeface="Arial"/>
                        </a:rPr>
                        <a:t> lift</a:t>
                      </a:r>
                      <a:r>
                        <a:rPr sz="1400" spc="-10" dirty="0">
                          <a:latin typeface="Arial"/>
                          <a:cs typeface="Arial"/>
                        </a:rPr>
                        <a:t> </a:t>
                      </a:r>
                      <a:r>
                        <a:rPr sz="1400" dirty="0">
                          <a:latin typeface="Arial"/>
                          <a:cs typeface="Arial"/>
                        </a:rPr>
                        <a:t>control </a:t>
                      </a:r>
                      <a:r>
                        <a:rPr sz="1400" spc="-10" dirty="0">
                          <a:latin typeface="Arial"/>
                          <a:cs typeface="Arial"/>
                        </a:rPr>
                        <a:t>buttons </a:t>
                      </a:r>
                      <a:r>
                        <a:rPr sz="1400" dirty="0">
                          <a:latin typeface="Arial"/>
                          <a:cs typeface="Arial"/>
                        </a:rPr>
                        <a:t>are </a:t>
                      </a:r>
                      <a:r>
                        <a:rPr lang="en-GB" sz="1400" spc="-10" dirty="0">
                          <a:latin typeface="Arial"/>
                          <a:cs typeface="Arial"/>
                        </a:rPr>
                        <a:t>tactile</a:t>
                      </a:r>
                      <a:r>
                        <a:rPr sz="1400" spc="-10" dirty="0">
                          <a:latin typeface="Arial"/>
                          <a:cs typeface="Arial"/>
                        </a:rPr>
                        <a:t>.</a:t>
                      </a:r>
                      <a:endParaRPr sz="1400" dirty="0">
                        <a:latin typeface="Arial"/>
                        <a:cs typeface="Arial"/>
                      </a:endParaRPr>
                    </a:p>
                    <a:p>
                      <a:pPr marL="4445" marR="161925">
                        <a:lnSpc>
                          <a:spcPct val="99600"/>
                        </a:lnSpc>
                        <a:spcBef>
                          <a:spcPts val="790"/>
                        </a:spcBef>
                      </a:pPr>
                      <a:r>
                        <a:rPr sz="1400" spc="-25" dirty="0">
                          <a:latin typeface="Arial"/>
                          <a:cs typeface="Arial"/>
                        </a:rPr>
                        <a:t>All </a:t>
                      </a:r>
                      <a:r>
                        <a:rPr sz="1400" spc="-10" dirty="0">
                          <a:latin typeface="Arial"/>
                          <a:cs typeface="Arial"/>
                        </a:rPr>
                        <a:t>our lifts </a:t>
                      </a:r>
                      <a:r>
                        <a:rPr sz="1400" spc="-15" dirty="0">
                          <a:latin typeface="Arial"/>
                          <a:cs typeface="Arial"/>
                        </a:rPr>
                        <a:t>have </a:t>
                      </a:r>
                      <a:r>
                        <a:rPr sz="1400" spc="15" dirty="0">
                          <a:latin typeface="Arial"/>
                          <a:cs typeface="Arial"/>
                        </a:rPr>
                        <a:t>a </a:t>
                      </a:r>
                      <a:r>
                        <a:rPr sz="1400" spc="-15" dirty="0">
                          <a:latin typeface="Arial"/>
                          <a:cs typeface="Arial"/>
                        </a:rPr>
                        <a:t>telephone </a:t>
                      </a:r>
                      <a:r>
                        <a:rPr sz="1400" dirty="0">
                          <a:latin typeface="Arial"/>
                          <a:cs typeface="Arial"/>
                        </a:rPr>
                        <a:t>with direct  </a:t>
                      </a:r>
                      <a:r>
                        <a:rPr sz="1400" spc="5" dirty="0">
                          <a:latin typeface="Arial"/>
                          <a:cs typeface="Arial"/>
                        </a:rPr>
                        <a:t>communication</a:t>
                      </a:r>
                      <a:r>
                        <a:rPr sz="1400" spc="-110" dirty="0">
                          <a:latin typeface="Arial"/>
                          <a:cs typeface="Arial"/>
                        </a:rPr>
                        <a:t> </a:t>
                      </a:r>
                      <a:r>
                        <a:rPr sz="1400" dirty="0">
                          <a:latin typeface="Arial"/>
                          <a:cs typeface="Arial"/>
                        </a:rPr>
                        <a:t>to</a:t>
                      </a:r>
                      <a:r>
                        <a:rPr sz="1400" spc="-35" dirty="0">
                          <a:latin typeface="Arial"/>
                          <a:cs typeface="Arial"/>
                        </a:rPr>
                        <a:t> </a:t>
                      </a:r>
                      <a:r>
                        <a:rPr sz="1400" spc="-10" dirty="0">
                          <a:latin typeface="Arial"/>
                          <a:cs typeface="Arial"/>
                        </a:rPr>
                        <a:t>our</a:t>
                      </a:r>
                      <a:r>
                        <a:rPr sz="1400" spc="-5" dirty="0">
                          <a:latin typeface="Arial"/>
                          <a:cs typeface="Arial"/>
                        </a:rPr>
                        <a:t> </a:t>
                      </a:r>
                      <a:r>
                        <a:rPr sz="1400" spc="5" dirty="0">
                          <a:latin typeface="Arial"/>
                          <a:cs typeface="Arial"/>
                        </a:rPr>
                        <a:t>security</a:t>
                      </a:r>
                      <a:r>
                        <a:rPr sz="1400" spc="-120" dirty="0">
                          <a:latin typeface="Arial"/>
                          <a:cs typeface="Arial"/>
                        </a:rPr>
                        <a:t> </a:t>
                      </a:r>
                      <a:r>
                        <a:rPr sz="1400" dirty="0">
                          <a:latin typeface="Arial"/>
                          <a:cs typeface="Arial"/>
                        </a:rPr>
                        <a:t>control</a:t>
                      </a:r>
                      <a:r>
                        <a:rPr sz="1400" spc="-30" dirty="0">
                          <a:latin typeface="Arial"/>
                          <a:cs typeface="Arial"/>
                        </a:rPr>
                        <a:t> </a:t>
                      </a:r>
                      <a:r>
                        <a:rPr sz="1400" spc="5" dirty="0">
                          <a:latin typeface="Arial"/>
                          <a:cs typeface="Arial"/>
                        </a:rPr>
                        <a:t>room.</a:t>
                      </a:r>
                      <a:r>
                        <a:rPr lang="en-GB" sz="1400" spc="5" dirty="0">
                          <a:latin typeface="Arial"/>
                          <a:cs typeface="Arial"/>
                        </a:rPr>
                        <a:t> </a:t>
                      </a:r>
                      <a:r>
                        <a:rPr sz="1400" dirty="0">
                          <a:latin typeface="Arial"/>
                          <a:cs typeface="Arial"/>
                        </a:rPr>
                        <a:t>Use </a:t>
                      </a:r>
                      <a:r>
                        <a:rPr sz="1400" spc="-10" dirty="0">
                          <a:latin typeface="Arial"/>
                          <a:cs typeface="Arial"/>
                        </a:rPr>
                        <a:t>this </a:t>
                      </a:r>
                      <a:r>
                        <a:rPr sz="1400" spc="-5" dirty="0">
                          <a:latin typeface="Arial"/>
                          <a:cs typeface="Arial"/>
                        </a:rPr>
                        <a:t>in the </a:t>
                      </a:r>
                      <a:r>
                        <a:rPr sz="1400" spc="-15" dirty="0">
                          <a:latin typeface="Arial"/>
                          <a:cs typeface="Arial"/>
                        </a:rPr>
                        <a:t>event </a:t>
                      </a:r>
                      <a:r>
                        <a:rPr sz="1400" spc="-5" dirty="0">
                          <a:latin typeface="Arial"/>
                          <a:cs typeface="Arial"/>
                        </a:rPr>
                        <a:t>of an</a:t>
                      </a:r>
                      <a:r>
                        <a:rPr sz="1400" spc="20" dirty="0">
                          <a:latin typeface="Arial"/>
                          <a:cs typeface="Arial"/>
                        </a:rPr>
                        <a:t> </a:t>
                      </a:r>
                      <a:r>
                        <a:rPr sz="1400" dirty="0">
                          <a:latin typeface="Arial"/>
                          <a:cs typeface="Arial"/>
                        </a:rPr>
                        <a:t>emergency!</a:t>
                      </a:r>
                    </a:p>
                    <a:p>
                      <a:pPr>
                        <a:lnSpc>
                          <a:spcPct val="100000"/>
                        </a:lnSpc>
                      </a:pPr>
                      <a:endParaRPr sz="1600" dirty="0">
                        <a:latin typeface="Times New Roman"/>
                        <a:cs typeface="Times New Roman"/>
                      </a:endParaRPr>
                    </a:p>
                    <a:p>
                      <a:pPr>
                        <a:lnSpc>
                          <a:spcPct val="100000"/>
                        </a:lnSpc>
                        <a:spcBef>
                          <a:spcPts val="25"/>
                        </a:spcBef>
                      </a:pPr>
                      <a:endParaRPr sz="1600" dirty="0">
                        <a:latin typeface="Times New Roman"/>
                        <a:cs typeface="Times New Roman"/>
                      </a:endParaRPr>
                    </a:p>
                    <a:p>
                      <a:pPr marL="4445">
                        <a:lnSpc>
                          <a:spcPct val="100000"/>
                        </a:lnSpc>
                      </a:pPr>
                      <a:r>
                        <a:rPr sz="1400" b="1" spc="20" dirty="0">
                          <a:latin typeface="Arial"/>
                          <a:cs typeface="Arial"/>
                        </a:rPr>
                        <a:t>Do </a:t>
                      </a:r>
                      <a:r>
                        <a:rPr sz="1400" b="1" spc="-10" dirty="0">
                          <a:latin typeface="Arial"/>
                          <a:cs typeface="Arial"/>
                        </a:rPr>
                        <a:t>we </a:t>
                      </a:r>
                      <a:r>
                        <a:rPr sz="1400" b="1" spc="-5" dirty="0">
                          <a:latin typeface="Arial"/>
                          <a:cs typeface="Arial"/>
                        </a:rPr>
                        <a:t>allow </a:t>
                      </a:r>
                      <a:r>
                        <a:rPr sz="1400" b="1" spc="-10" dirty="0">
                          <a:latin typeface="Arial"/>
                          <a:cs typeface="Arial"/>
                        </a:rPr>
                        <a:t>assistance </a:t>
                      </a:r>
                      <a:r>
                        <a:rPr sz="1400" b="1" spc="-20" dirty="0">
                          <a:latin typeface="Arial"/>
                          <a:cs typeface="Arial"/>
                        </a:rPr>
                        <a:t>animals?</a:t>
                      </a:r>
                      <a:r>
                        <a:rPr sz="1400" b="1" spc="70" dirty="0">
                          <a:latin typeface="Arial"/>
                          <a:cs typeface="Arial"/>
                        </a:rPr>
                        <a:t> </a:t>
                      </a:r>
                      <a:r>
                        <a:rPr sz="1400" spc="-5" dirty="0">
                          <a:latin typeface="Arial"/>
                          <a:cs typeface="Arial"/>
                        </a:rPr>
                        <a:t>Yes!</a:t>
                      </a:r>
                      <a:endParaRPr sz="1400" dirty="0">
                        <a:latin typeface="Arial"/>
                        <a:cs typeface="Arial"/>
                      </a:endParaRPr>
                    </a:p>
                    <a:p>
                      <a:pPr marL="4445" marR="58419" algn="just">
                        <a:lnSpc>
                          <a:spcPct val="99600"/>
                        </a:lnSpc>
                        <a:spcBef>
                          <a:spcPts val="790"/>
                        </a:spcBef>
                      </a:pPr>
                      <a:r>
                        <a:rPr sz="1400" spc="-5" dirty="0">
                          <a:latin typeface="Arial"/>
                          <a:cs typeface="Arial"/>
                        </a:rPr>
                        <a:t>.</a:t>
                      </a:r>
                      <a:endParaRPr sz="1400" dirty="0">
                        <a:latin typeface="Arial"/>
                        <a:cs typeface="Arial"/>
                      </a:endParaRPr>
                    </a:p>
                  </a:txBody>
                  <a:tcPr marL="0" marR="0" marT="34925" marB="0"/>
                </a:tc>
                <a:extLst>
                  <a:ext uri="{0D108BD9-81ED-4DB2-BD59-A6C34878D82A}">
                    <a16:rowId xmlns:a16="http://schemas.microsoft.com/office/drawing/2014/main" val="10001"/>
                  </a:ext>
                </a:extLst>
              </a:tr>
            </a:tbl>
          </a:graphicData>
        </a:graphic>
      </p:graphicFrame>
      <p:sp>
        <p:nvSpPr>
          <p:cNvPr id="9" name="object 4">
            <a:extLst>
              <a:ext uri="{FF2B5EF4-FFF2-40B4-BE49-F238E27FC236}">
                <a16:creationId xmlns:a16="http://schemas.microsoft.com/office/drawing/2014/main" id="{B898A82D-13B4-4221-812B-60430FDE68B5}"/>
              </a:ext>
            </a:extLst>
          </p:cNvPr>
          <p:cNvSpPr txBox="1">
            <a:spLocks noGrp="1"/>
          </p:cNvSpPr>
          <p:nvPr>
            <p:ph type="title"/>
          </p:nvPr>
        </p:nvSpPr>
        <p:spPr>
          <a:xfrm>
            <a:off x="303875" y="914400"/>
            <a:ext cx="2804160" cy="575310"/>
          </a:xfrm>
          <a:prstGeom prst="rect">
            <a:avLst/>
          </a:prstGeom>
        </p:spPr>
        <p:txBody>
          <a:bodyPr vert="horz" wrap="square" lIns="0" tIns="13335" rIns="0" bIns="0" rtlCol="0">
            <a:spAutoFit/>
          </a:bodyPr>
          <a:lstStyle/>
          <a:p>
            <a:pPr marL="12700">
              <a:lnSpc>
                <a:spcPct val="100000"/>
              </a:lnSpc>
              <a:spcBef>
                <a:spcPts val="105"/>
              </a:spcBef>
            </a:pPr>
            <a:r>
              <a:rPr sz="3600" spc="-15" dirty="0"/>
              <a:t>Accessibility</a:t>
            </a:r>
            <a:endParaRPr sz="3600" dirty="0"/>
          </a:p>
        </p:txBody>
      </p:sp>
      <p:pic>
        <p:nvPicPr>
          <p:cNvPr id="1026" name="Picture 2">
            <a:extLst>
              <a:ext uri="{FF2B5EF4-FFF2-40B4-BE49-F238E27FC236}">
                <a16:creationId xmlns:a16="http://schemas.microsoft.com/office/drawing/2014/main" id="{FC2C36E0-F740-43F9-902D-DFDDAE583D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30" y="21336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4245758689"/>
              </p:ext>
            </p:extLst>
          </p:nvPr>
        </p:nvGraphicFramePr>
        <p:xfrm>
          <a:off x="5715000" y="624009"/>
          <a:ext cx="2972198" cy="5194046"/>
        </p:xfrm>
        <a:graphic>
          <a:graphicData uri="http://schemas.openxmlformats.org/drawingml/2006/table">
            <a:tbl>
              <a:tblPr firstRow="1" bandRow="1">
                <a:tableStyleId>{2D5ABB26-0587-4C30-8999-92F81FD0307C}</a:tableStyleId>
              </a:tblPr>
              <a:tblGrid>
                <a:gridCol w="2972198">
                  <a:extLst>
                    <a:ext uri="{9D8B030D-6E8A-4147-A177-3AD203B41FA5}">
                      <a16:colId xmlns:a16="http://schemas.microsoft.com/office/drawing/2014/main" val="20000"/>
                    </a:ext>
                  </a:extLst>
                </a:gridCol>
              </a:tblGrid>
              <a:tr h="308026">
                <a:tc>
                  <a:txBody>
                    <a:bodyPr/>
                    <a:lstStyle/>
                    <a:p>
                      <a:pPr>
                        <a:lnSpc>
                          <a:spcPct val="100000"/>
                        </a:lnSpc>
                        <a:spcBef>
                          <a:spcPts val="330"/>
                        </a:spcBef>
                      </a:pPr>
                      <a:r>
                        <a:rPr sz="1800" b="1" spc="15" dirty="0">
                          <a:latin typeface="Arial"/>
                          <a:cs typeface="Arial"/>
                        </a:rPr>
                        <a:t>Hearing</a:t>
                      </a:r>
                      <a:r>
                        <a:rPr sz="1800" b="1" spc="-100" dirty="0">
                          <a:latin typeface="Arial"/>
                          <a:cs typeface="Arial"/>
                        </a:rPr>
                        <a:t> </a:t>
                      </a:r>
                      <a:r>
                        <a:rPr sz="1800" b="1" spc="-10" dirty="0">
                          <a:latin typeface="Arial"/>
                          <a:cs typeface="Arial"/>
                        </a:rPr>
                        <a:t>Impairments</a:t>
                      </a:r>
                      <a:endParaRPr sz="18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0">
                <a:tc>
                  <a:txBody>
                    <a:bodyPr/>
                    <a:lstStyle/>
                    <a:p>
                      <a:pPr marR="130175">
                        <a:lnSpc>
                          <a:spcPct val="102400"/>
                        </a:lnSpc>
                        <a:spcBef>
                          <a:spcPts val="430"/>
                        </a:spcBef>
                      </a:pPr>
                      <a:r>
                        <a:rPr sz="1400" spc="50" dirty="0">
                          <a:latin typeface="Arial"/>
                          <a:cs typeface="Arial"/>
                        </a:rPr>
                        <a:t>We </a:t>
                      </a:r>
                      <a:r>
                        <a:rPr sz="1400" dirty="0">
                          <a:latin typeface="Arial"/>
                          <a:cs typeface="Arial"/>
                        </a:rPr>
                        <a:t>want to </a:t>
                      </a:r>
                      <a:r>
                        <a:rPr sz="1400" spc="5" dirty="0">
                          <a:latin typeface="Arial"/>
                          <a:cs typeface="Arial"/>
                        </a:rPr>
                        <a:t>ensure </a:t>
                      </a:r>
                      <a:r>
                        <a:rPr sz="1400" spc="-10" dirty="0">
                          <a:latin typeface="Arial"/>
                          <a:cs typeface="Arial"/>
                        </a:rPr>
                        <a:t>your </a:t>
                      </a:r>
                      <a:r>
                        <a:rPr sz="1400" dirty="0">
                          <a:latin typeface="Arial"/>
                          <a:cs typeface="Arial"/>
                        </a:rPr>
                        <a:t>safety as well as </a:t>
                      </a:r>
                      <a:r>
                        <a:rPr sz="1400" spc="10" dirty="0">
                          <a:latin typeface="Arial"/>
                          <a:cs typeface="Arial"/>
                        </a:rPr>
                        <a:t>comfort </a:t>
                      </a:r>
                      <a:r>
                        <a:rPr sz="1400" spc="5" dirty="0">
                          <a:latin typeface="Arial"/>
                          <a:cs typeface="Arial"/>
                        </a:rPr>
                        <a:t>when welcoming </a:t>
                      </a:r>
                      <a:r>
                        <a:rPr sz="1400" spc="-10" dirty="0">
                          <a:latin typeface="Arial"/>
                          <a:cs typeface="Arial"/>
                        </a:rPr>
                        <a:t>you </a:t>
                      </a:r>
                      <a:r>
                        <a:rPr sz="1400" dirty="0">
                          <a:latin typeface="Arial"/>
                          <a:cs typeface="Arial"/>
                        </a:rPr>
                        <a:t>to</a:t>
                      </a:r>
                      <a:r>
                        <a:rPr sz="1400" spc="-220" dirty="0">
                          <a:latin typeface="Arial"/>
                          <a:cs typeface="Arial"/>
                        </a:rPr>
                        <a:t> </a:t>
                      </a:r>
                      <a:r>
                        <a:rPr lang="en-GB" sz="1400" spc="-220" dirty="0">
                          <a:latin typeface="Arial"/>
                          <a:cs typeface="Arial"/>
                        </a:rPr>
                        <a:t> </a:t>
                      </a:r>
                      <a:r>
                        <a:rPr sz="1400" spc="-5" dirty="0">
                          <a:latin typeface="Arial"/>
                          <a:cs typeface="Arial"/>
                        </a:rPr>
                        <a:t>our </a:t>
                      </a:r>
                      <a:r>
                        <a:rPr sz="1400" spc="-15" dirty="0">
                          <a:latin typeface="Arial"/>
                          <a:cs typeface="Arial"/>
                        </a:rPr>
                        <a:t>building.</a:t>
                      </a:r>
                      <a:endParaRPr sz="1400" dirty="0">
                        <a:latin typeface="Arial"/>
                        <a:cs typeface="Arial"/>
                      </a:endParaRPr>
                    </a:p>
                    <a:p>
                      <a:pPr marR="307975">
                        <a:lnSpc>
                          <a:spcPct val="99600"/>
                        </a:lnSpc>
                        <a:spcBef>
                          <a:spcPts val="785"/>
                        </a:spcBef>
                      </a:pPr>
                      <a:r>
                        <a:rPr sz="1400" dirty="0">
                          <a:latin typeface="Arial"/>
                          <a:cs typeface="Arial"/>
                        </a:rPr>
                        <a:t>For </a:t>
                      </a:r>
                      <a:r>
                        <a:rPr sz="1400" spc="5" dirty="0">
                          <a:latin typeface="Arial"/>
                          <a:cs typeface="Arial"/>
                        </a:rPr>
                        <a:t>those </a:t>
                      </a:r>
                      <a:r>
                        <a:rPr sz="1400" dirty="0">
                          <a:latin typeface="Arial"/>
                          <a:cs typeface="Arial"/>
                        </a:rPr>
                        <a:t>with </a:t>
                      </a:r>
                      <a:r>
                        <a:rPr sz="1400" spc="-10" dirty="0">
                          <a:latin typeface="Arial"/>
                          <a:cs typeface="Arial"/>
                        </a:rPr>
                        <a:t>hearing </a:t>
                      </a:r>
                      <a:r>
                        <a:rPr sz="1400" dirty="0">
                          <a:latin typeface="Arial"/>
                          <a:cs typeface="Arial"/>
                        </a:rPr>
                        <a:t>impairments </a:t>
                      </a:r>
                      <a:r>
                        <a:rPr sz="1400" spc="20" dirty="0">
                          <a:latin typeface="Arial"/>
                          <a:cs typeface="Arial"/>
                        </a:rPr>
                        <a:t>we </a:t>
                      </a:r>
                      <a:r>
                        <a:rPr sz="1400" spc="-10" dirty="0">
                          <a:latin typeface="Arial"/>
                          <a:cs typeface="Arial"/>
                        </a:rPr>
                        <a:t>provide </a:t>
                      </a:r>
                      <a:r>
                        <a:rPr sz="1400" spc="15" dirty="0">
                          <a:latin typeface="Arial"/>
                          <a:cs typeface="Arial"/>
                        </a:rPr>
                        <a:t>a </a:t>
                      </a:r>
                      <a:r>
                        <a:rPr sz="1400" spc="-10" dirty="0">
                          <a:latin typeface="Arial"/>
                          <a:cs typeface="Arial"/>
                        </a:rPr>
                        <a:t>hearing loop </a:t>
                      </a:r>
                      <a:r>
                        <a:rPr sz="1400" spc="-5" dirty="0">
                          <a:latin typeface="Arial"/>
                          <a:cs typeface="Arial"/>
                        </a:rPr>
                        <a:t>at </a:t>
                      </a:r>
                      <a:r>
                        <a:rPr sz="1400" dirty="0">
                          <a:latin typeface="Arial"/>
                          <a:cs typeface="Arial"/>
                        </a:rPr>
                        <a:t>Reception. </a:t>
                      </a:r>
                      <a:r>
                        <a:rPr sz="1400" b="1" spc="-5" dirty="0">
                          <a:latin typeface="Arial"/>
                          <a:cs typeface="Arial"/>
                        </a:rPr>
                        <a:t>Just </a:t>
                      </a:r>
                      <a:r>
                        <a:rPr sz="1400" b="1" spc="-15" dirty="0">
                          <a:latin typeface="Arial"/>
                          <a:cs typeface="Arial"/>
                        </a:rPr>
                        <a:t>ask!</a:t>
                      </a:r>
                      <a:endParaRPr sz="1400" dirty="0">
                        <a:latin typeface="Arial"/>
                        <a:cs typeface="Arial"/>
                      </a:endParaRPr>
                    </a:p>
                    <a:p>
                      <a:pPr>
                        <a:lnSpc>
                          <a:spcPct val="100000"/>
                        </a:lnSpc>
                        <a:spcBef>
                          <a:spcPts val="25"/>
                        </a:spcBef>
                      </a:pPr>
                      <a:endParaRPr sz="1600" dirty="0">
                        <a:latin typeface="Times New Roman"/>
                        <a:cs typeface="Times New Roman"/>
                      </a:endParaRPr>
                    </a:p>
                    <a:p>
                      <a:pPr>
                        <a:lnSpc>
                          <a:spcPct val="100000"/>
                        </a:lnSpc>
                        <a:spcBef>
                          <a:spcPts val="5"/>
                        </a:spcBef>
                      </a:pPr>
                      <a:r>
                        <a:rPr sz="1400" b="1" spc="-20" dirty="0">
                          <a:latin typeface="Arial"/>
                          <a:cs typeface="Arial"/>
                        </a:rPr>
                        <a:t>What </a:t>
                      </a:r>
                      <a:r>
                        <a:rPr sz="1400" b="1" dirty="0">
                          <a:latin typeface="Arial"/>
                          <a:cs typeface="Arial"/>
                        </a:rPr>
                        <a:t>is an induction loop?</a:t>
                      </a:r>
                      <a:endParaRPr sz="1400" dirty="0">
                        <a:latin typeface="Arial"/>
                        <a:cs typeface="Arial"/>
                      </a:endParaRPr>
                    </a:p>
                    <a:p>
                      <a:pPr marR="227965" algn="l">
                        <a:lnSpc>
                          <a:spcPct val="100200"/>
                        </a:lnSpc>
                        <a:spcBef>
                          <a:spcPts val="780"/>
                        </a:spcBef>
                      </a:pPr>
                      <a:r>
                        <a:rPr sz="1400" dirty="0">
                          <a:latin typeface="Arial"/>
                          <a:cs typeface="Arial"/>
                        </a:rPr>
                        <a:t>The </a:t>
                      </a:r>
                      <a:r>
                        <a:rPr sz="1400" spc="-5" dirty="0">
                          <a:latin typeface="Arial"/>
                          <a:cs typeface="Arial"/>
                        </a:rPr>
                        <a:t>induction </a:t>
                      </a:r>
                      <a:r>
                        <a:rPr sz="1400" spc="-10" dirty="0">
                          <a:latin typeface="Arial"/>
                          <a:cs typeface="Arial"/>
                        </a:rPr>
                        <a:t>loop </a:t>
                      </a:r>
                      <a:r>
                        <a:rPr sz="1400" spc="-5" dirty="0">
                          <a:latin typeface="Arial"/>
                          <a:cs typeface="Arial"/>
                        </a:rPr>
                        <a:t>is </a:t>
                      </a:r>
                      <a:r>
                        <a:rPr sz="1400" dirty="0">
                          <a:latin typeface="Arial"/>
                          <a:cs typeface="Arial"/>
                        </a:rPr>
                        <a:t>an </a:t>
                      </a:r>
                      <a:r>
                        <a:rPr sz="1400" spc="5" dirty="0">
                          <a:latin typeface="Arial"/>
                          <a:cs typeface="Arial"/>
                        </a:rPr>
                        <a:t>assistive </a:t>
                      </a:r>
                      <a:r>
                        <a:rPr sz="1400" spc="-5" dirty="0">
                          <a:latin typeface="Arial"/>
                          <a:cs typeface="Arial"/>
                        </a:rPr>
                        <a:t>listening </a:t>
                      </a:r>
                      <a:r>
                        <a:rPr sz="1400" spc="10" dirty="0">
                          <a:latin typeface="Arial"/>
                          <a:cs typeface="Arial"/>
                        </a:rPr>
                        <a:t>system </a:t>
                      </a:r>
                      <a:r>
                        <a:rPr sz="1400" spc="-5" dirty="0">
                          <a:latin typeface="Arial"/>
                          <a:cs typeface="Arial"/>
                        </a:rPr>
                        <a:t>that </a:t>
                      </a:r>
                      <a:r>
                        <a:rPr sz="1400" spc="-10" dirty="0">
                          <a:latin typeface="Arial"/>
                          <a:cs typeface="Arial"/>
                        </a:rPr>
                        <a:t>provides </a:t>
                      </a:r>
                      <a:r>
                        <a:rPr sz="1400" spc="20" dirty="0">
                          <a:latin typeface="Arial"/>
                          <a:cs typeface="Arial"/>
                        </a:rPr>
                        <a:t>access </a:t>
                      </a:r>
                      <a:r>
                        <a:rPr sz="1400" dirty="0">
                          <a:latin typeface="Arial"/>
                          <a:cs typeface="Arial"/>
                        </a:rPr>
                        <a:t>to </a:t>
                      </a:r>
                      <a:r>
                        <a:rPr sz="1400" spc="-5" dirty="0">
                          <a:latin typeface="Arial"/>
                          <a:cs typeface="Arial"/>
                        </a:rPr>
                        <a:t>facilities</a:t>
                      </a:r>
                      <a:r>
                        <a:rPr sz="1400" spc="-200" dirty="0">
                          <a:latin typeface="Arial"/>
                          <a:cs typeface="Arial"/>
                        </a:rPr>
                        <a:t> </a:t>
                      </a:r>
                      <a:r>
                        <a:rPr sz="1400" spc="-5" dirty="0">
                          <a:latin typeface="Arial"/>
                          <a:cs typeface="Arial"/>
                        </a:rPr>
                        <a:t>for </a:t>
                      </a:r>
                      <a:r>
                        <a:rPr sz="1400" spc="5" dirty="0">
                          <a:latin typeface="Arial"/>
                          <a:cs typeface="Arial"/>
                        </a:rPr>
                        <a:t>those </a:t>
                      </a:r>
                      <a:r>
                        <a:rPr sz="1400" dirty="0">
                          <a:latin typeface="Arial"/>
                          <a:cs typeface="Arial"/>
                        </a:rPr>
                        <a:t>with </a:t>
                      </a:r>
                      <a:r>
                        <a:rPr sz="1400" spc="10" dirty="0">
                          <a:latin typeface="Arial"/>
                          <a:cs typeface="Arial"/>
                        </a:rPr>
                        <a:t>a </a:t>
                      </a:r>
                      <a:r>
                        <a:rPr sz="1400" spc="-10" dirty="0">
                          <a:latin typeface="Arial"/>
                          <a:cs typeface="Arial"/>
                        </a:rPr>
                        <a:t>hearing </a:t>
                      </a:r>
                      <a:r>
                        <a:rPr sz="1400" dirty="0">
                          <a:latin typeface="Arial"/>
                          <a:cs typeface="Arial"/>
                        </a:rPr>
                        <a:t>impairment. </a:t>
                      </a:r>
                      <a:r>
                        <a:rPr sz="1400" spc="-40" dirty="0">
                          <a:latin typeface="Arial"/>
                          <a:cs typeface="Arial"/>
                        </a:rPr>
                        <a:t>It </a:t>
                      </a:r>
                      <a:r>
                        <a:rPr sz="1400" spc="-10" dirty="0">
                          <a:latin typeface="Arial"/>
                          <a:cs typeface="Arial"/>
                        </a:rPr>
                        <a:t>takes </a:t>
                      </a:r>
                      <a:r>
                        <a:rPr sz="1400" spc="10" dirty="0">
                          <a:latin typeface="Arial"/>
                          <a:cs typeface="Arial"/>
                        </a:rPr>
                        <a:t>a </a:t>
                      </a:r>
                      <a:r>
                        <a:rPr sz="1400" spc="5" dirty="0">
                          <a:latin typeface="Arial"/>
                          <a:cs typeface="Arial"/>
                        </a:rPr>
                        <a:t>sound </a:t>
                      </a:r>
                      <a:r>
                        <a:rPr sz="1400" spc="15" dirty="0">
                          <a:latin typeface="Arial"/>
                          <a:cs typeface="Arial"/>
                        </a:rPr>
                        <a:t>source </a:t>
                      </a:r>
                      <a:r>
                        <a:rPr sz="1400" spc="-5" dirty="0">
                          <a:latin typeface="Arial"/>
                          <a:cs typeface="Arial"/>
                        </a:rPr>
                        <a:t>and </a:t>
                      </a:r>
                      <a:r>
                        <a:rPr sz="1400" dirty="0">
                          <a:latin typeface="Arial"/>
                          <a:cs typeface="Arial"/>
                        </a:rPr>
                        <a:t>transfers </a:t>
                      </a:r>
                      <a:r>
                        <a:rPr sz="1400" spc="-10" dirty="0">
                          <a:latin typeface="Arial"/>
                          <a:cs typeface="Arial"/>
                        </a:rPr>
                        <a:t>it </a:t>
                      </a:r>
                      <a:r>
                        <a:rPr sz="1400" dirty="0">
                          <a:latin typeface="Arial"/>
                          <a:cs typeface="Arial"/>
                        </a:rPr>
                        <a:t>directly to </a:t>
                      </a:r>
                      <a:r>
                        <a:rPr sz="1400" spc="15" dirty="0">
                          <a:latin typeface="Arial"/>
                          <a:cs typeface="Arial"/>
                        </a:rPr>
                        <a:t>a </a:t>
                      </a:r>
                      <a:r>
                        <a:rPr sz="1400" spc="-10" dirty="0">
                          <a:latin typeface="Arial"/>
                          <a:cs typeface="Arial"/>
                        </a:rPr>
                        <a:t>hearing </a:t>
                      </a:r>
                      <a:r>
                        <a:rPr sz="1400" spc="-5" dirty="0">
                          <a:latin typeface="Arial"/>
                          <a:cs typeface="Arial"/>
                        </a:rPr>
                        <a:t>aid without background </a:t>
                      </a:r>
                      <a:r>
                        <a:rPr sz="1400" dirty="0">
                          <a:latin typeface="Arial"/>
                          <a:cs typeface="Arial"/>
                        </a:rPr>
                        <a:t>noise,  </a:t>
                      </a:r>
                      <a:r>
                        <a:rPr sz="1400" spc="-5" dirty="0">
                          <a:latin typeface="Arial"/>
                          <a:cs typeface="Arial"/>
                        </a:rPr>
                        <a:t>interference or </a:t>
                      </a:r>
                      <a:r>
                        <a:rPr sz="1400" spc="5" dirty="0">
                          <a:latin typeface="Arial"/>
                          <a:cs typeface="Arial"/>
                        </a:rPr>
                        <a:t>acoustic</a:t>
                      </a:r>
                      <a:r>
                        <a:rPr sz="1400" spc="-80" dirty="0">
                          <a:latin typeface="Arial"/>
                          <a:cs typeface="Arial"/>
                        </a:rPr>
                        <a:t> </a:t>
                      </a:r>
                      <a:r>
                        <a:rPr sz="1400" spc="-5" dirty="0">
                          <a:latin typeface="Arial"/>
                          <a:cs typeface="Arial"/>
                        </a:rPr>
                        <a:t>distortion.</a:t>
                      </a:r>
                      <a:endParaRPr sz="1400" dirty="0">
                        <a:latin typeface="Arial"/>
                        <a:cs typeface="Arial"/>
                      </a:endParaRPr>
                    </a:p>
                    <a:p>
                      <a:pPr algn="l">
                        <a:lnSpc>
                          <a:spcPct val="100000"/>
                        </a:lnSpc>
                        <a:spcBef>
                          <a:spcPts val="780"/>
                        </a:spcBef>
                      </a:pPr>
                      <a:r>
                        <a:rPr sz="1400" dirty="0">
                          <a:latin typeface="Arial"/>
                          <a:cs typeface="Arial"/>
                        </a:rPr>
                        <a:t>For </a:t>
                      </a:r>
                      <a:r>
                        <a:rPr sz="1400" spc="-10" dirty="0">
                          <a:latin typeface="Arial"/>
                          <a:cs typeface="Arial"/>
                        </a:rPr>
                        <a:t>your </a:t>
                      </a:r>
                      <a:r>
                        <a:rPr sz="1400" dirty="0">
                          <a:latin typeface="Arial"/>
                          <a:cs typeface="Arial"/>
                        </a:rPr>
                        <a:t>safety </a:t>
                      </a:r>
                      <a:r>
                        <a:rPr sz="1400" spc="-5" dirty="0">
                          <a:latin typeface="Arial"/>
                          <a:cs typeface="Arial"/>
                        </a:rPr>
                        <a:t>there </a:t>
                      </a:r>
                      <a:r>
                        <a:rPr sz="1400" dirty="0">
                          <a:latin typeface="Arial"/>
                          <a:cs typeface="Arial"/>
                        </a:rPr>
                        <a:t>are </a:t>
                      </a:r>
                      <a:r>
                        <a:rPr sz="1400" b="1" spc="5" dirty="0">
                          <a:solidFill>
                            <a:srgbClr val="FF5241"/>
                          </a:solidFill>
                          <a:latin typeface="Arial"/>
                          <a:cs typeface="Arial"/>
                        </a:rPr>
                        <a:t>beacons </a:t>
                      </a:r>
                      <a:r>
                        <a:rPr sz="1400" spc="-5" dirty="0">
                          <a:latin typeface="Arial"/>
                          <a:cs typeface="Arial"/>
                        </a:rPr>
                        <a:t>installed</a:t>
                      </a:r>
                      <a:r>
                        <a:rPr sz="1400" spc="-70" dirty="0">
                          <a:latin typeface="Arial"/>
                          <a:cs typeface="Arial"/>
                        </a:rPr>
                        <a:t> </a:t>
                      </a:r>
                      <a:r>
                        <a:rPr sz="1400" spc="-5" dirty="0">
                          <a:latin typeface="Arial"/>
                          <a:cs typeface="Arial"/>
                        </a:rPr>
                        <a:t>in</a:t>
                      </a:r>
                      <a:r>
                        <a:rPr lang="en-GB" sz="1400" spc="-5" dirty="0">
                          <a:latin typeface="Arial"/>
                          <a:cs typeface="Arial"/>
                        </a:rPr>
                        <a:t> each of the lift lobbies.</a:t>
                      </a:r>
                      <a:endParaRPr lang="en-GB" sz="1400" spc="-15" dirty="0">
                        <a:latin typeface="Arial"/>
                        <a:cs typeface="Arial"/>
                      </a:endParaRPr>
                    </a:p>
                    <a:p>
                      <a:pPr algn="l">
                        <a:lnSpc>
                          <a:spcPct val="100000"/>
                        </a:lnSpc>
                        <a:spcBef>
                          <a:spcPts val="35"/>
                        </a:spcBef>
                      </a:pPr>
                      <a:endParaRPr sz="1400" dirty="0">
                        <a:latin typeface="Arial"/>
                        <a:cs typeface="Arial"/>
                      </a:endParaRPr>
                    </a:p>
                    <a:p>
                      <a:pPr marR="387350">
                        <a:lnSpc>
                          <a:spcPct val="102499"/>
                        </a:lnSpc>
                        <a:spcBef>
                          <a:spcPts val="5"/>
                        </a:spcBef>
                      </a:pPr>
                      <a:r>
                        <a:rPr sz="1400" b="1" spc="35" dirty="0">
                          <a:solidFill>
                            <a:srgbClr val="FF5241"/>
                          </a:solidFill>
                          <a:latin typeface="Arial"/>
                          <a:cs typeface="Arial"/>
                        </a:rPr>
                        <a:t>They</a:t>
                      </a:r>
                      <a:r>
                        <a:rPr sz="1400" b="1" spc="-185" dirty="0">
                          <a:solidFill>
                            <a:srgbClr val="FF5241"/>
                          </a:solidFill>
                          <a:latin typeface="Arial"/>
                          <a:cs typeface="Arial"/>
                        </a:rPr>
                        <a:t> </a:t>
                      </a:r>
                      <a:r>
                        <a:rPr sz="1400" b="1" spc="-10" dirty="0">
                          <a:solidFill>
                            <a:srgbClr val="FF5241"/>
                          </a:solidFill>
                          <a:latin typeface="Arial"/>
                          <a:cs typeface="Arial"/>
                        </a:rPr>
                        <a:t>illuminate</a:t>
                      </a:r>
                      <a:r>
                        <a:rPr sz="1400" b="1" spc="40" dirty="0">
                          <a:solidFill>
                            <a:srgbClr val="FF5241"/>
                          </a:solidFill>
                          <a:latin typeface="Arial"/>
                          <a:cs typeface="Arial"/>
                        </a:rPr>
                        <a:t> </a:t>
                      </a:r>
                      <a:r>
                        <a:rPr sz="1400" b="1" spc="10" dirty="0">
                          <a:solidFill>
                            <a:srgbClr val="FF5241"/>
                          </a:solidFill>
                          <a:latin typeface="Arial"/>
                          <a:cs typeface="Arial"/>
                        </a:rPr>
                        <a:t>when</a:t>
                      </a:r>
                      <a:r>
                        <a:rPr sz="1400" b="1" spc="-25" dirty="0">
                          <a:solidFill>
                            <a:srgbClr val="FF5241"/>
                          </a:solidFill>
                          <a:latin typeface="Arial"/>
                          <a:cs typeface="Arial"/>
                        </a:rPr>
                        <a:t> </a:t>
                      </a:r>
                      <a:r>
                        <a:rPr sz="1400" b="1" spc="5" dirty="0">
                          <a:solidFill>
                            <a:srgbClr val="FF5241"/>
                          </a:solidFill>
                          <a:latin typeface="Arial"/>
                          <a:cs typeface="Arial"/>
                        </a:rPr>
                        <a:t>the</a:t>
                      </a:r>
                      <a:r>
                        <a:rPr sz="1400" b="1" spc="-35" dirty="0">
                          <a:solidFill>
                            <a:srgbClr val="FF5241"/>
                          </a:solidFill>
                          <a:latin typeface="Arial"/>
                          <a:cs typeface="Arial"/>
                        </a:rPr>
                        <a:t> </a:t>
                      </a:r>
                      <a:r>
                        <a:rPr sz="1400" b="1" spc="5" dirty="0">
                          <a:solidFill>
                            <a:srgbClr val="FF5241"/>
                          </a:solidFill>
                          <a:latin typeface="Arial"/>
                          <a:cs typeface="Arial"/>
                        </a:rPr>
                        <a:t>fire</a:t>
                      </a:r>
                      <a:r>
                        <a:rPr sz="1400" b="1" spc="-35" dirty="0">
                          <a:solidFill>
                            <a:srgbClr val="FF5241"/>
                          </a:solidFill>
                          <a:latin typeface="Arial"/>
                          <a:cs typeface="Arial"/>
                        </a:rPr>
                        <a:t> </a:t>
                      </a:r>
                      <a:r>
                        <a:rPr sz="1400" b="1" dirty="0">
                          <a:solidFill>
                            <a:srgbClr val="FF5241"/>
                          </a:solidFill>
                          <a:latin typeface="Arial"/>
                          <a:cs typeface="Arial"/>
                        </a:rPr>
                        <a:t>alarm</a:t>
                      </a:r>
                      <a:r>
                        <a:rPr sz="1400" b="1" spc="-40" dirty="0">
                          <a:solidFill>
                            <a:srgbClr val="FF5241"/>
                          </a:solidFill>
                          <a:latin typeface="Arial"/>
                          <a:cs typeface="Arial"/>
                        </a:rPr>
                        <a:t> </a:t>
                      </a:r>
                      <a:r>
                        <a:rPr sz="1400" b="1" dirty="0">
                          <a:solidFill>
                            <a:srgbClr val="FF5241"/>
                          </a:solidFill>
                          <a:latin typeface="Arial"/>
                          <a:cs typeface="Arial"/>
                        </a:rPr>
                        <a:t>is </a:t>
                      </a:r>
                      <a:r>
                        <a:rPr sz="1400" b="1" spc="10" dirty="0">
                          <a:solidFill>
                            <a:srgbClr val="FF5241"/>
                          </a:solidFill>
                          <a:latin typeface="Arial"/>
                          <a:cs typeface="Arial"/>
                        </a:rPr>
                        <a:t>activated.</a:t>
                      </a:r>
                      <a:endParaRPr sz="1400" dirty="0">
                        <a:latin typeface="Arial"/>
                        <a:cs typeface="Arial"/>
                      </a:endParaRPr>
                    </a:p>
                  </a:txBody>
                  <a:tcPr marL="0" marR="0" marT="54610" marB="0"/>
                </a:tc>
                <a:extLst>
                  <a:ext uri="{0D108BD9-81ED-4DB2-BD59-A6C34878D82A}">
                    <a16:rowId xmlns:a16="http://schemas.microsoft.com/office/drawing/2014/main" val="10001"/>
                  </a:ext>
                </a:extLst>
              </a:tr>
            </a:tbl>
          </a:graphicData>
        </a:graphic>
      </p:graphicFrame>
      <p:sp>
        <p:nvSpPr>
          <p:cNvPr id="9" name="object 4">
            <a:extLst>
              <a:ext uri="{FF2B5EF4-FFF2-40B4-BE49-F238E27FC236}">
                <a16:creationId xmlns:a16="http://schemas.microsoft.com/office/drawing/2014/main" id="{B898A82D-13B4-4221-812B-60430FDE68B5}"/>
              </a:ext>
            </a:extLst>
          </p:cNvPr>
          <p:cNvSpPr txBox="1">
            <a:spLocks noGrp="1"/>
          </p:cNvSpPr>
          <p:nvPr>
            <p:ph type="title"/>
          </p:nvPr>
        </p:nvSpPr>
        <p:spPr>
          <a:xfrm>
            <a:off x="303875" y="914400"/>
            <a:ext cx="2804160" cy="575310"/>
          </a:xfrm>
          <a:prstGeom prst="rect">
            <a:avLst/>
          </a:prstGeom>
        </p:spPr>
        <p:txBody>
          <a:bodyPr vert="horz" wrap="square" lIns="0" tIns="13335" rIns="0" bIns="0" rtlCol="0">
            <a:spAutoFit/>
          </a:bodyPr>
          <a:lstStyle/>
          <a:p>
            <a:pPr marL="12700">
              <a:lnSpc>
                <a:spcPct val="100000"/>
              </a:lnSpc>
              <a:spcBef>
                <a:spcPts val="105"/>
              </a:spcBef>
            </a:pPr>
            <a:r>
              <a:rPr sz="3600" spc="-15" dirty="0"/>
              <a:t>Accessibility</a:t>
            </a:r>
            <a:endParaRPr sz="3600" dirty="0"/>
          </a:p>
        </p:txBody>
      </p:sp>
      <p:sp>
        <p:nvSpPr>
          <p:cNvPr id="2" name="object 4">
            <a:extLst>
              <a:ext uri="{FF2B5EF4-FFF2-40B4-BE49-F238E27FC236}">
                <a16:creationId xmlns:a16="http://schemas.microsoft.com/office/drawing/2014/main" id="{D5ACECD1-8F35-45D6-6022-AB0DAF43804A}"/>
              </a:ext>
            </a:extLst>
          </p:cNvPr>
          <p:cNvSpPr/>
          <p:nvPr/>
        </p:nvSpPr>
        <p:spPr>
          <a:xfrm>
            <a:off x="8763000" y="609832"/>
            <a:ext cx="3281613" cy="5478793"/>
          </a:xfrm>
          <a:prstGeom prst="rect">
            <a:avLst/>
          </a:prstGeom>
          <a:blipFill>
            <a:blip r:embed="rId2" cstate="print"/>
            <a:stretch>
              <a:fillRect/>
            </a:stretch>
          </a:blipFill>
        </p:spPr>
        <p:txBody>
          <a:bodyPr wrap="square" lIns="0" tIns="0" rIns="0" bIns="0" rtlCol="0"/>
          <a:lstStyle/>
          <a:p>
            <a:endParaRPr dirty="0"/>
          </a:p>
        </p:txBody>
      </p:sp>
      <p:pic>
        <p:nvPicPr>
          <p:cNvPr id="4" name="Picture 3" descr="People having sign language conversation">
            <a:extLst>
              <a:ext uri="{FF2B5EF4-FFF2-40B4-BE49-F238E27FC236}">
                <a16:creationId xmlns:a16="http://schemas.microsoft.com/office/drawing/2014/main" id="{EA7F989F-E414-8D82-2AA2-34812C7FA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75" y="1905000"/>
            <a:ext cx="5022804" cy="3352800"/>
          </a:xfrm>
          <a:prstGeom prst="rect">
            <a:avLst/>
          </a:prstGeom>
        </p:spPr>
      </p:pic>
    </p:spTree>
    <p:extLst>
      <p:ext uri="{BB962C8B-B14F-4D97-AF65-F5344CB8AC3E}">
        <p14:creationId xmlns:p14="http://schemas.microsoft.com/office/powerpoint/2010/main" val="233173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21104183"/>
              </p:ext>
            </p:extLst>
          </p:nvPr>
        </p:nvGraphicFramePr>
        <p:xfrm>
          <a:off x="521017" y="1459363"/>
          <a:ext cx="4447858" cy="3538474"/>
        </p:xfrm>
        <a:graphic>
          <a:graphicData uri="http://schemas.openxmlformats.org/drawingml/2006/table">
            <a:tbl>
              <a:tblPr firstRow="1" bandRow="1">
                <a:tableStyleId>{2D5ABB26-0587-4C30-8999-92F81FD0307C}</a:tableStyleId>
              </a:tblPr>
              <a:tblGrid>
                <a:gridCol w="4447858">
                  <a:extLst>
                    <a:ext uri="{9D8B030D-6E8A-4147-A177-3AD203B41FA5}">
                      <a16:colId xmlns:a16="http://schemas.microsoft.com/office/drawing/2014/main" val="20000"/>
                    </a:ext>
                  </a:extLst>
                </a:gridCol>
              </a:tblGrid>
              <a:tr h="308026">
                <a:tc>
                  <a:txBody>
                    <a:bodyPr/>
                    <a:lstStyle/>
                    <a:p>
                      <a:pPr>
                        <a:lnSpc>
                          <a:spcPct val="100000"/>
                        </a:lnSpc>
                        <a:spcBef>
                          <a:spcPts val="330"/>
                        </a:spcBef>
                      </a:pPr>
                      <a:r>
                        <a:rPr sz="1600" b="1" spc="10" dirty="0">
                          <a:latin typeface="Arial"/>
                          <a:cs typeface="Arial"/>
                        </a:rPr>
                        <a:t>Toilets</a:t>
                      </a:r>
                      <a:r>
                        <a:rPr sz="1600" b="1" spc="-60" dirty="0">
                          <a:latin typeface="Arial"/>
                          <a:cs typeface="Arial"/>
                        </a:rPr>
                        <a:t> </a:t>
                      </a:r>
                      <a:r>
                        <a:rPr sz="1600" b="1" spc="15" dirty="0">
                          <a:latin typeface="Arial"/>
                          <a:cs typeface="Arial"/>
                        </a:rPr>
                        <a:t>&amp;</a:t>
                      </a:r>
                      <a:r>
                        <a:rPr sz="1600" b="1" spc="-145" dirty="0">
                          <a:latin typeface="Arial"/>
                          <a:cs typeface="Arial"/>
                        </a:rPr>
                        <a:t> </a:t>
                      </a:r>
                      <a:r>
                        <a:rPr sz="1600" b="1" spc="5" dirty="0">
                          <a:latin typeface="Arial"/>
                          <a:cs typeface="Arial"/>
                        </a:rPr>
                        <a:t>Accessible</a:t>
                      </a:r>
                      <a:r>
                        <a:rPr sz="1600" b="1" spc="-135" dirty="0">
                          <a:latin typeface="Arial"/>
                          <a:cs typeface="Arial"/>
                        </a:rPr>
                        <a:t> </a:t>
                      </a:r>
                      <a:r>
                        <a:rPr sz="1600" b="1" dirty="0">
                          <a:latin typeface="Arial"/>
                          <a:cs typeface="Arial"/>
                        </a:rPr>
                        <a:t>toilets</a:t>
                      </a:r>
                      <a:endParaRPr lang="en-GB" sz="1600" b="1" dirty="0">
                        <a:latin typeface="Arial"/>
                        <a:cs typeface="Arial"/>
                      </a:endParaRPr>
                    </a:p>
                    <a:p>
                      <a:pPr>
                        <a:lnSpc>
                          <a:spcPct val="100000"/>
                        </a:lnSpc>
                        <a:spcBef>
                          <a:spcPts val="330"/>
                        </a:spcBef>
                      </a:pPr>
                      <a:endParaRPr sz="1600" dirty="0">
                        <a:latin typeface="Arial"/>
                        <a:cs typeface="Arial"/>
                      </a:endParaRPr>
                    </a:p>
                  </a:txBody>
                  <a:tcPr marL="0" marR="0" marT="41910" marB="0">
                    <a:lnT w="12700">
                      <a:solidFill>
                        <a:srgbClr val="000000"/>
                      </a:solidFill>
                      <a:prstDash val="solid"/>
                    </a:lnT>
                  </a:tcPr>
                </a:tc>
                <a:extLst>
                  <a:ext uri="{0D108BD9-81ED-4DB2-BD59-A6C34878D82A}">
                    <a16:rowId xmlns:a16="http://schemas.microsoft.com/office/drawing/2014/main" val="10000"/>
                  </a:ext>
                </a:extLst>
              </a:tr>
              <a:tr h="2899349">
                <a:tc>
                  <a:txBody>
                    <a:bodyPr/>
                    <a:lstStyle/>
                    <a:p>
                      <a:pPr marR="103505">
                        <a:lnSpc>
                          <a:spcPct val="102499"/>
                        </a:lnSpc>
                        <a:spcBef>
                          <a:spcPts val="275"/>
                        </a:spcBef>
                      </a:pPr>
                      <a:r>
                        <a:rPr sz="1600" dirty="0">
                          <a:latin typeface="Arial"/>
                          <a:cs typeface="Arial"/>
                        </a:rPr>
                        <a:t>There </a:t>
                      </a:r>
                      <a:r>
                        <a:rPr lang="en-GB" sz="1600" dirty="0">
                          <a:latin typeface="Arial"/>
                          <a:cs typeface="Arial"/>
                        </a:rPr>
                        <a:t>is </a:t>
                      </a:r>
                      <a:r>
                        <a:rPr lang="en-GB" sz="1600" b="1" dirty="0">
                          <a:solidFill>
                            <a:srgbClr val="FF0000"/>
                          </a:solidFill>
                          <a:latin typeface="Arial"/>
                          <a:cs typeface="Arial"/>
                        </a:rPr>
                        <a:t>1</a:t>
                      </a:r>
                      <a:r>
                        <a:rPr sz="1600" b="1" spc="15" dirty="0">
                          <a:solidFill>
                            <a:srgbClr val="FF5241"/>
                          </a:solidFill>
                          <a:latin typeface="Arial"/>
                          <a:cs typeface="Arial"/>
                        </a:rPr>
                        <a:t> </a:t>
                      </a:r>
                      <a:r>
                        <a:rPr sz="1600" b="1" spc="-5" dirty="0">
                          <a:solidFill>
                            <a:srgbClr val="FF5241"/>
                          </a:solidFill>
                          <a:latin typeface="Arial"/>
                          <a:cs typeface="Arial"/>
                        </a:rPr>
                        <a:t>accessible </a:t>
                      </a:r>
                      <a:r>
                        <a:rPr sz="1600" b="1" spc="10" dirty="0">
                          <a:solidFill>
                            <a:srgbClr val="FF5241"/>
                          </a:solidFill>
                          <a:latin typeface="Arial"/>
                          <a:cs typeface="Arial"/>
                        </a:rPr>
                        <a:t>toilet</a:t>
                      </a:r>
                      <a:r>
                        <a:rPr sz="1600" b="1" spc="-215" dirty="0">
                          <a:solidFill>
                            <a:srgbClr val="FF5241"/>
                          </a:solidFill>
                          <a:latin typeface="Arial"/>
                          <a:cs typeface="Arial"/>
                        </a:rPr>
                        <a:t> </a:t>
                      </a:r>
                      <a:r>
                        <a:rPr lang="en-GB" sz="1600" b="1" spc="-215" dirty="0">
                          <a:solidFill>
                            <a:srgbClr val="FF5241"/>
                          </a:solidFill>
                          <a:latin typeface="Arial"/>
                          <a:cs typeface="Arial"/>
                        </a:rPr>
                        <a:t> </a:t>
                      </a:r>
                      <a:r>
                        <a:rPr sz="1600" spc="-5" dirty="0">
                          <a:latin typeface="Arial"/>
                          <a:cs typeface="Arial"/>
                        </a:rPr>
                        <a:t>within </a:t>
                      </a:r>
                      <a:r>
                        <a:rPr lang="en-GB" sz="1600" spc="-15" dirty="0">
                          <a:latin typeface="Arial"/>
                          <a:cs typeface="Arial"/>
                        </a:rPr>
                        <a:t>Fidentia House.</a:t>
                      </a:r>
                      <a:endParaRPr sz="1600" dirty="0">
                        <a:latin typeface="Arial"/>
                        <a:cs typeface="Arial"/>
                      </a:endParaRPr>
                    </a:p>
                    <a:p>
                      <a:pPr>
                        <a:lnSpc>
                          <a:spcPct val="100000"/>
                        </a:lnSpc>
                      </a:pPr>
                      <a:endParaRPr lang="en-GB" sz="1600" b="0" spc="0" dirty="0">
                        <a:latin typeface="Times New Roman"/>
                        <a:cs typeface="Times New Roman"/>
                      </a:endParaRPr>
                    </a:p>
                    <a:p>
                      <a:pPr>
                        <a:lnSpc>
                          <a:spcPct val="100000"/>
                        </a:lnSpc>
                      </a:pPr>
                      <a:r>
                        <a:rPr sz="1600" b="1" spc="-155" dirty="0">
                          <a:latin typeface="Arial"/>
                          <a:cs typeface="Arial"/>
                        </a:rPr>
                        <a:t> </a:t>
                      </a:r>
                      <a:r>
                        <a:rPr lang="en-GB" sz="1600" b="1" spc="5" dirty="0">
                          <a:latin typeface="Arial"/>
                          <a:cs typeface="Arial"/>
                        </a:rPr>
                        <a:t>You can find it on</a:t>
                      </a:r>
                      <a:r>
                        <a:rPr sz="1600" b="1" spc="5" dirty="0">
                          <a:latin typeface="Arial"/>
                          <a:cs typeface="Arial"/>
                        </a:rPr>
                        <a:t>:</a:t>
                      </a:r>
                      <a:endParaRPr lang="en-GB" sz="1600" b="1" spc="5" dirty="0">
                        <a:latin typeface="Arial"/>
                        <a:cs typeface="Arial"/>
                      </a:endParaRPr>
                    </a:p>
                    <a:p>
                      <a:pPr>
                        <a:lnSpc>
                          <a:spcPct val="100000"/>
                        </a:lnSpc>
                      </a:pPr>
                      <a:endParaRPr lang="en-GB" sz="1600" b="1" spc="5" dirty="0">
                        <a:latin typeface="Arial"/>
                        <a:cs typeface="Arial"/>
                      </a:endParaRPr>
                    </a:p>
                    <a:p>
                      <a:pPr marL="285750" indent="-285750">
                        <a:lnSpc>
                          <a:spcPct val="100000"/>
                        </a:lnSpc>
                        <a:buFont typeface="Arial" panose="020B0604020202020204" pitchFamily="34" charset="0"/>
                        <a:buChar char="•"/>
                      </a:pPr>
                      <a:r>
                        <a:rPr lang="en-GB" sz="1600" dirty="0">
                          <a:solidFill>
                            <a:schemeClr val="tx1"/>
                          </a:solidFill>
                          <a:latin typeface="Arial"/>
                          <a:ea typeface="+mn-ea"/>
                          <a:cs typeface="Arial"/>
                        </a:rPr>
                        <a:t>Ground Floor (within the main toilets, adjacent to the restaurant).</a:t>
                      </a:r>
                      <a:endParaRPr sz="1600" dirty="0">
                        <a:latin typeface="Arial"/>
                        <a:cs typeface="Arial"/>
                      </a:endParaRPr>
                    </a:p>
                    <a:p>
                      <a:pPr>
                        <a:lnSpc>
                          <a:spcPct val="100000"/>
                        </a:lnSpc>
                        <a:spcBef>
                          <a:spcPts val="45"/>
                        </a:spcBef>
                      </a:pPr>
                      <a:endParaRPr sz="1600" dirty="0">
                        <a:latin typeface="Times New Roman"/>
                        <a:cs typeface="Times New Roman"/>
                      </a:endParaRPr>
                    </a:p>
                    <a:p>
                      <a:pPr marR="195580">
                        <a:lnSpc>
                          <a:spcPct val="99600"/>
                        </a:lnSpc>
                      </a:pPr>
                      <a:r>
                        <a:rPr lang="en-GB" sz="1600" spc="-25" dirty="0">
                          <a:latin typeface="Arial"/>
                          <a:cs typeface="Arial"/>
                        </a:rPr>
                        <a:t>The toilet has an</a:t>
                      </a:r>
                      <a:r>
                        <a:rPr sz="1600" spc="-10" dirty="0">
                          <a:latin typeface="Arial"/>
                          <a:cs typeface="Arial"/>
                        </a:rPr>
                        <a:t> </a:t>
                      </a:r>
                      <a:r>
                        <a:rPr sz="1600" spc="5" dirty="0">
                          <a:latin typeface="Arial"/>
                          <a:cs typeface="Arial"/>
                        </a:rPr>
                        <a:t>emergency </a:t>
                      </a:r>
                      <a:r>
                        <a:rPr sz="1600" spc="-5" dirty="0">
                          <a:latin typeface="Arial"/>
                          <a:cs typeface="Arial"/>
                        </a:rPr>
                        <a:t>alarm </a:t>
                      </a:r>
                      <a:r>
                        <a:rPr sz="1600" spc="10" dirty="0">
                          <a:latin typeface="Arial"/>
                          <a:cs typeface="Arial"/>
                        </a:rPr>
                        <a:t>cord </a:t>
                      </a:r>
                      <a:r>
                        <a:rPr sz="1600" spc="-5" dirty="0">
                          <a:latin typeface="Arial"/>
                          <a:cs typeface="Arial"/>
                        </a:rPr>
                        <a:t>and </a:t>
                      </a:r>
                      <a:r>
                        <a:rPr lang="en-GB" sz="1600" spc="-5" dirty="0">
                          <a:latin typeface="Arial"/>
                          <a:cs typeface="Arial"/>
                        </a:rPr>
                        <a:t>is</a:t>
                      </a:r>
                      <a:r>
                        <a:rPr sz="1600" dirty="0">
                          <a:latin typeface="Arial"/>
                          <a:cs typeface="Arial"/>
                        </a:rPr>
                        <a:t> </a:t>
                      </a:r>
                      <a:r>
                        <a:rPr sz="1600" spc="-10" dirty="0">
                          <a:latin typeface="Arial"/>
                          <a:cs typeface="Arial"/>
                        </a:rPr>
                        <a:t>fully equipped </a:t>
                      </a:r>
                      <a:r>
                        <a:rPr sz="1600" spc="-5" dirty="0">
                          <a:latin typeface="Arial"/>
                          <a:cs typeface="Arial"/>
                        </a:rPr>
                        <a:t>for </a:t>
                      </a:r>
                      <a:r>
                        <a:rPr sz="1600" dirty="0">
                          <a:latin typeface="Arial"/>
                          <a:cs typeface="Arial"/>
                        </a:rPr>
                        <a:t>wheelchair </a:t>
                      </a:r>
                      <a:r>
                        <a:rPr sz="1600" spc="5" dirty="0">
                          <a:latin typeface="Arial"/>
                          <a:cs typeface="Arial"/>
                        </a:rPr>
                        <a:t>use</a:t>
                      </a:r>
                      <a:r>
                        <a:rPr lang="en-GB" sz="1600" spc="5" dirty="0">
                          <a:latin typeface="Arial"/>
                          <a:cs typeface="Arial"/>
                        </a:rPr>
                        <a:t>. A shower and baby changing facilities are also available here.</a:t>
                      </a:r>
                      <a:endParaRPr sz="1600" dirty="0">
                        <a:latin typeface="Arial"/>
                        <a:cs typeface="Arial"/>
                      </a:endParaRPr>
                    </a:p>
                  </a:txBody>
                  <a:tcPr marL="0" marR="0" marT="34925" marB="0"/>
                </a:tc>
                <a:extLst>
                  <a:ext uri="{0D108BD9-81ED-4DB2-BD59-A6C34878D82A}">
                    <a16:rowId xmlns:a16="http://schemas.microsoft.com/office/drawing/2014/main" val="10001"/>
                  </a:ext>
                </a:extLst>
              </a:tr>
            </a:tbl>
          </a:graphicData>
        </a:graphic>
      </p:graphicFrame>
      <p:sp>
        <p:nvSpPr>
          <p:cNvPr id="3" name="object 3"/>
          <p:cNvSpPr txBox="1">
            <a:spLocks noGrp="1"/>
          </p:cNvSpPr>
          <p:nvPr>
            <p:ph type="title"/>
          </p:nvPr>
        </p:nvSpPr>
        <p:spPr>
          <a:xfrm>
            <a:off x="521017" y="753744"/>
            <a:ext cx="2804160" cy="575310"/>
          </a:xfrm>
          <a:prstGeom prst="rect">
            <a:avLst/>
          </a:prstGeom>
        </p:spPr>
        <p:txBody>
          <a:bodyPr vert="horz" wrap="square" lIns="0" tIns="13335" rIns="0" bIns="0" rtlCol="0">
            <a:spAutoFit/>
          </a:bodyPr>
          <a:lstStyle/>
          <a:p>
            <a:pPr marL="12700">
              <a:lnSpc>
                <a:spcPct val="100000"/>
              </a:lnSpc>
              <a:spcBef>
                <a:spcPts val="105"/>
              </a:spcBef>
            </a:pPr>
            <a:r>
              <a:rPr sz="3600" spc="-15" dirty="0"/>
              <a:t>Accessibility</a:t>
            </a:r>
            <a:endParaRPr sz="3600" dirty="0"/>
          </a:p>
        </p:txBody>
      </p:sp>
      <p:sp>
        <p:nvSpPr>
          <p:cNvPr id="4" name="object 4"/>
          <p:cNvSpPr/>
          <p:nvPr/>
        </p:nvSpPr>
        <p:spPr>
          <a:xfrm>
            <a:off x="6934200" y="0"/>
            <a:ext cx="5257799" cy="685800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xfrm>
            <a:off x="551313" y="6578982"/>
            <a:ext cx="845185" cy="164465"/>
          </a:xfrm>
          <a:prstGeom prst="rect">
            <a:avLst/>
          </a:prstGeom>
        </p:spPr>
        <p:txBody>
          <a:bodyPr vert="horz" wrap="square" lIns="0" tIns="4445" rIns="0" bIns="0" rtlCol="0">
            <a:spAutoFit/>
          </a:bodyPr>
          <a:lstStyle/>
          <a:p>
            <a:pPr marL="12700">
              <a:lnSpc>
                <a:spcPct val="100000"/>
              </a:lnSpc>
              <a:spcBef>
                <a:spcPts val="35"/>
              </a:spcBef>
            </a:pPr>
            <a:r>
              <a:rPr spc="20" dirty="0"/>
              <a:t>© </a:t>
            </a:r>
            <a:r>
              <a:rPr spc="10" dirty="0"/>
              <a:t>Lloyd’s</a:t>
            </a:r>
            <a:r>
              <a:rPr spc="-40" dirty="0"/>
              <a:t> </a:t>
            </a:r>
            <a:r>
              <a:rPr spc="-5" dirty="0"/>
              <a:t>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710" y="758625"/>
            <a:ext cx="2719705" cy="575310"/>
          </a:xfrm>
          <a:prstGeom prst="rect">
            <a:avLst/>
          </a:prstGeom>
        </p:spPr>
        <p:txBody>
          <a:bodyPr vert="horz" wrap="square" lIns="0" tIns="13335" rIns="0" bIns="0" rtlCol="0">
            <a:spAutoFit/>
          </a:bodyPr>
          <a:lstStyle/>
          <a:p>
            <a:pPr marL="12700">
              <a:lnSpc>
                <a:spcPct val="100000"/>
              </a:lnSpc>
              <a:spcBef>
                <a:spcPts val="105"/>
              </a:spcBef>
            </a:pPr>
            <a:r>
              <a:rPr sz="3600" spc="-10" dirty="0"/>
              <a:t>Getting</a:t>
            </a:r>
            <a:r>
              <a:rPr sz="3600" spc="-40" dirty="0"/>
              <a:t> </a:t>
            </a:r>
            <a:r>
              <a:rPr sz="3600" dirty="0"/>
              <a:t>here</a:t>
            </a:r>
          </a:p>
        </p:txBody>
      </p:sp>
      <p:graphicFrame>
        <p:nvGraphicFramePr>
          <p:cNvPr id="4" name="object 4"/>
          <p:cNvGraphicFramePr>
            <a:graphicFrameLocks noGrp="1"/>
          </p:cNvGraphicFramePr>
          <p:nvPr>
            <p:extLst>
              <p:ext uri="{D42A27DB-BD31-4B8C-83A1-F6EECF244321}">
                <p14:modId xmlns:p14="http://schemas.microsoft.com/office/powerpoint/2010/main" val="2385464019"/>
              </p:ext>
            </p:extLst>
          </p:nvPr>
        </p:nvGraphicFramePr>
        <p:xfrm>
          <a:off x="9256566" y="2430801"/>
          <a:ext cx="2668892" cy="2553954"/>
        </p:xfrm>
        <a:graphic>
          <a:graphicData uri="http://schemas.openxmlformats.org/drawingml/2006/table">
            <a:tbl>
              <a:tblPr firstRow="1" bandRow="1">
                <a:tableStyleId>{2D5ABB26-0587-4C30-8999-92F81FD0307C}</a:tableStyleId>
              </a:tblPr>
              <a:tblGrid>
                <a:gridCol w="2668892">
                  <a:extLst>
                    <a:ext uri="{9D8B030D-6E8A-4147-A177-3AD203B41FA5}">
                      <a16:colId xmlns:a16="http://schemas.microsoft.com/office/drawing/2014/main" val="20000"/>
                    </a:ext>
                  </a:extLst>
                </a:gridCol>
              </a:tblGrid>
              <a:tr h="500999">
                <a:tc>
                  <a:txBody>
                    <a:bodyPr/>
                    <a:lstStyle/>
                    <a:p>
                      <a:pPr marL="5715">
                        <a:lnSpc>
                          <a:spcPct val="100000"/>
                        </a:lnSpc>
                        <a:spcBef>
                          <a:spcPts val="350"/>
                        </a:spcBef>
                      </a:pPr>
                      <a:r>
                        <a:rPr sz="1400" b="1" spc="25" dirty="0">
                          <a:latin typeface="Arial"/>
                          <a:cs typeface="Arial"/>
                        </a:rPr>
                        <a:t>Mainline</a:t>
                      </a:r>
                      <a:r>
                        <a:rPr sz="1400" b="1" spc="-215" dirty="0">
                          <a:latin typeface="Arial"/>
                          <a:cs typeface="Arial"/>
                        </a:rPr>
                        <a:t> </a:t>
                      </a:r>
                      <a:r>
                        <a:rPr sz="1400" b="1" spc="15" dirty="0">
                          <a:latin typeface="Arial"/>
                          <a:cs typeface="Arial"/>
                        </a:rPr>
                        <a:t>station</a:t>
                      </a:r>
                      <a:endParaRPr sz="1400" dirty="0">
                        <a:latin typeface="Arial"/>
                        <a:cs typeface="Arial"/>
                      </a:endParaRPr>
                    </a:p>
                  </a:txBody>
                  <a:tcPr marL="0" marR="0" marT="44450" marB="0">
                    <a:lnT w="12700">
                      <a:solidFill>
                        <a:srgbClr val="000000"/>
                      </a:solidFill>
                      <a:prstDash val="solid"/>
                    </a:lnT>
                  </a:tcPr>
                </a:tc>
                <a:extLst>
                  <a:ext uri="{0D108BD9-81ED-4DB2-BD59-A6C34878D82A}">
                    <a16:rowId xmlns:a16="http://schemas.microsoft.com/office/drawing/2014/main" val="10000"/>
                  </a:ext>
                </a:extLst>
              </a:tr>
              <a:tr h="1495398">
                <a:tc>
                  <a:txBody>
                    <a:bodyPr/>
                    <a:lstStyle/>
                    <a:p>
                      <a:pPr marL="5715">
                        <a:lnSpc>
                          <a:spcPct val="100000"/>
                        </a:lnSpc>
                        <a:spcBef>
                          <a:spcPts val="325"/>
                        </a:spcBef>
                      </a:pPr>
                      <a:r>
                        <a:rPr sz="1200" spc="10" dirty="0">
                          <a:latin typeface="Arial"/>
                          <a:cs typeface="Arial"/>
                        </a:rPr>
                        <a:t>The </a:t>
                      </a:r>
                      <a:r>
                        <a:rPr sz="1200" spc="5" dirty="0">
                          <a:latin typeface="Arial"/>
                          <a:cs typeface="Arial"/>
                        </a:rPr>
                        <a:t>nearest </a:t>
                      </a:r>
                      <a:r>
                        <a:rPr sz="1200" spc="-10" dirty="0">
                          <a:latin typeface="Arial"/>
                          <a:cs typeface="Arial"/>
                        </a:rPr>
                        <a:t>mainline </a:t>
                      </a:r>
                      <a:r>
                        <a:rPr lang="en-GB" sz="1200" spc="-10" dirty="0">
                          <a:latin typeface="Arial"/>
                          <a:cs typeface="Arial"/>
                        </a:rPr>
                        <a:t>is:</a:t>
                      </a:r>
                      <a:endParaRPr sz="1200" dirty="0">
                        <a:latin typeface="Arial"/>
                        <a:cs typeface="Arial"/>
                      </a:endParaRPr>
                    </a:p>
                    <a:p>
                      <a:pPr>
                        <a:lnSpc>
                          <a:spcPct val="100000"/>
                        </a:lnSpc>
                        <a:spcBef>
                          <a:spcPts val="10"/>
                        </a:spcBef>
                      </a:pPr>
                      <a:endParaRPr sz="1200" dirty="0">
                        <a:latin typeface="Times New Roman"/>
                        <a:cs typeface="Times New Roman"/>
                      </a:endParaRPr>
                    </a:p>
                    <a:p>
                      <a:pPr marL="5715">
                        <a:lnSpc>
                          <a:spcPct val="100000"/>
                        </a:lnSpc>
                        <a:spcBef>
                          <a:spcPts val="5"/>
                        </a:spcBef>
                      </a:pPr>
                      <a:r>
                        <a:rPr sz="1200" b="1" dirty="0">
                          <a:latin typeface="Arial"/>
                          <a:cs typeface="Arial"/>
                        </a:rPr>
                        <a:t>C</a:t>
                      </a:r>
                      <a:r>
                        <a:rPr lang="en-GB" sz="1200" b="1" dirty="0" err="1">
                          <a:latin typeface="Arial"/>
                          <a:cs typeface="Arial"/>
                        </a:rPr>
                        <a:t>hatham</a:t>
                      </a:r>
                      <a:r>
                        <a:rPr lang="en-GB" sz="1200" b="1" dirty="0">
                          <a:latin typeface="Arial"/>
                          <a:cs typeface="Arial"/>
                        </a:rPr>
                        <a:t>: </a:t>
                      </a:r>
                      <a:r>
                        <a:rPr lang="en-GB" sz="1200" b="0" dirty="0">
                          <a:latin typeface="Arial"/>
                          <a:cs typeface="Arial"/>
                        </a:rPr>
                        <a:t>30-minute walk.</a:t>
                      </a:r>
                    </a:p>
                    <a:p>
                      <a:pPr marL="5715">
                        <a:lnSpc>
                          <a:spcPct val="100000"/>
                        </a:lnSpc>
                        <a:spcBef>
                          <a:spcPts val="5"/>
                        </a:spcBef>
                      </a:pPr>
                      <a:endParaRPr lang="en-GB" sz="1200" b="0" spc="-25" dirty="0">
                        <a:latin typeface="Arial"/>
                        <a:cs typeface="Arial"/>
                      </a:endParaRPr>
                    </a:p>
                    <a:p>
                      <a:pPr marL="5715">
                        <a:lnSpc>
                          <a:spcPct val="100000"/>
                        </a:lnSpc>
                        <a:spcBef>
                          <a:spcPts val="5"/>
                        </a:spcBef>
                      </a:pPr>
                      <a:r>
                        <a:rPr lang="en-GB" sz="1200" b="0" spc="-25" dirty="0">
                          <a:latin typeface="Arial"/>
                          <a:cs typeface="Arial"/>
                        </a:rPr>
                        <a:t>This line is served by </a:t>
                      </a:r>
                      <a:r>
                        <a:rPr lang="en-GB" sz="1200" b="0" spc="-25" dirty="0" err="1">
                          <a:latin typeface="Arial"/>
                          <a:cs typeface="Arial"/>
                        </a:rPr>
                        <a:t>Southeastern</a:t>
                      </a:r>
                      <a:r>
                        <a:rPr lang="en-GB" sz="1200" b="0" spc="-25" dirty="0">
                          <a:latin typeface="Arial"/>
                          <a:cs typeface="Arial"/>
                        </a:rPr>
                        <a:t> Trains.</a:t>
                      </a:r>
                    </a:p>
                    <a:p>
                      <a:pPr marL="5715">
                        <a:lnSpc>
                          <a:spcPct val="100000"/>
                        </a:lnSpc>
                        <a:spcBef>
                          <a:spcPts val="5"/>
                        </a:spcBef>
                      </a:pPr>
                      <a:endParaRPr lang="en-GB" sz="1200" b="0" spc="-25" dirty="0">
                        <a:latin typeface="Arial"/>
                        <a:cs typeface="Arial"/>
                      </a:endParaRPr>
                    </a:p>
                    <a:p>
                      <a:pPr marL="5715">
                        <a:lnSpc>
                          <a:spcPct val="100000"/>
                        </a:lnSpc>
                        <a:spcBef>
                          <a:spcPts val="5"/>
                        </a:spcBef>
                      </a:pPr>
                      <a:r>
                        <a:rPr lang="en-GB" sz="1200" b="1" spc="-25" dirty="0">
                          <a:latin typeface="Arial"/>
                          <a:cs typeface="Arial"/>
                        </a:rPr>
                        <a:t>London Terminals: </a:t>
                      </a:r>
                      <a:r>
                        <a:rPr lang="en-GB" sz="1200" b="0" spc="-25" dirty="0">
                          <a:latin typeface="Arial"/>
                          <a:cs typeface="Arial"/>
                        </a:rPr>
                        <a:t>Victoria, Charring Cross, Waterloo East. </a:t>
                      </a:r>
                    </a:p>
                    <a:p>
                      <a:pPr marL="5715">
                        <a:lnSpc>
                          <a:spcPct val="100000"/>
                        </a:lnSpc>
                        <a:spcBef>
                          <a:spcPts val="5"/>
                        </a:spcBef>
                      </a:pPr>
                      <a:endParaRPr lang="en-GB" sz="1200" b="0" spc="-25" dirty="0">
                        <a:latin typeface="Arial"/>
                        <a:cs typeface="Arial"/>
                      </a:endParaRPr>
                    </a:p>
                    <a:p>
                      <a:pPr marL="5715">
                        <a:lnSpc>
                          <a:spcPct val="100000"/>
                        </a:lnSpc>
                        <a:spcBef>
                          <a:spcPts val="5"/>
                        </a:spcBef>
                      </a:pPr>
                      <a:endParaRPr lang="en-GB" sz="1200" spc="-25" dirty="0">
                        <a:latin typeface="Arial"/>
                        <a:cs typeface="Arial"/>
                      </a:endParaRPr>
                    </a:p>
                  </a:txBody>
                  <a:tcPr marL="0" marR="0" marT="41275" marB="0"/>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528533656"/>
              </p:ext>
            </p:extLst>
          </p:nvPr>
        </p:nvGraphicFramePr>
        <p:xfrm>
          <a:off x="5608582" y="2782370"/>
          <a:ext cx="3415870" cy="4188506"/>
        </p:xfrm>
        <a:graphic>
          <a:graphicData uri="http://schemas.openxmlformats.org/drawingml/2006/table">
            <a:tbl>
              <a:tblPr firstRow="1" bandRow="1">
                <a:tableStyleId>{2D5ABB26-0587-4C30-8999-92F81FD0307C}</a:tableStyleId>
              </a:tblPr>
              <a:tblGrid>
                <a:gridCol w="3415870">
                  <a:extLst>
                    <a:ext uri="{9D8B030D-6E8A-4147-A177-3AD203B41FA5}">
                      <a16:colId xmlns:a16="http://schemas.microsoft.com/office/drawing/2014/main" val="20000"/>
                    </a:ext>
                  </a:extLst>
                </a:gridCol>
              </a:tblGrid>
              <a:tr h="362075">
                <a:tc>
                  <a:txBody>
                    <a:bodyPr/>
                    <a:lstStyle/>
                    <a:p>
                      <a:pPr marL="3810">
                        <a:lnSpc>
                          <a:spcPct val="100000"/>
                        </a:lnSpc>
                        <a:spcBef>
                          <a:spcPts val="350"/>
                        </a:spcBef>
                      </a:pPr>
                      <a:r>
                        <a:rPr sz="1400" b="1" spc="25" dirty="0">
                          <a:latin typeface="Arial"/>
                          <a:cs typeface="Arial"/>
                        </a:rPr>
                        <a:t>By</a:t>
                      </a:r>
                      <a:r>
                        <a:rPr sz="1400" b="1" spc="-65" dirty="0">
                          <a:latin typeface="Arial"/>
                          <a:cs typeface="Arial"/>
                        </a:rPr>
                        <a:t> </a:t>
                      </a:r>
                      <a:r>
                        <a:rPr lang="en-GB" sz="1400" b="1" spc="15" dirty="0">
                          <a:latin typeface="Arial"/>
                          <a:cs typeface="Arial"/>
                        </a:rPr>
                        <a:t>bus</a:t>
                      </a:r>
                      <a:r>
                        <a:rPr sz="1400" b="1" spc="15" dirty="0">
                          <a:latin typeface="Arial"/>
                          <a:cs typeface="Arial"/>
                        </a:rPr>
                        <a:t>,</a:t>
                      </a:r>
                      <a:r>
                        <a:rPr sz="1400" b="1" spc="-190" dirty="0">
                          <a:latin typeface="Arial"/>
                          <a:cs typeface="Arial"/>
                        </a:rPr>
                        <a:t> </a:t>
                      </a:r>
                      <a:r>
                        <a:rPr sz="1400" b="1" spc="10" dirty="0">
                          <a:latin typeface="Arial"/>
                          <a:cs typeface="Arial"/>
                        </a:rPr>
                        <a:t>taxi,</a:t>
                      </a:r>
                      <a:r>
                        <a:rPr sz="1400" b="1" spc="-40" dirty="0">
                          <a:latin typeface="Arial"/>
                          <a:cs typeface="Arial"/>
                        </a:rPr>
                        <a:t> </a:t>
                      </a:r>
                      <a:r>
                        <a:rPr sz="1400" b="1" spc="25" dirty="0">
                          <a:latin typeface="Arial"/>
                          <a:cs typeface="Arial"/>
                        </a:rPr>
                        <a:t>or</a:t>
                      </a:r>
                      <a:r>
                        <a:rPr lang="en-GB" sz="1400" b="1" spc="-125" dirty="0">
                          <a:latin typeface="Arial"/>
                          <a:cs typeface="Arial"/>
                        </a:rPr>
                        <a:t> car</a:t>
                      </a:r>
                      <a:endParaRPr sz="1400" dirty="0">
                        <a:latin typeface="Arial"/>
                        <a:cs typeface="Arial"/>
                      </a:endParaRPr>
                    </a:p>
                  </a:txBody>
                  <a:tcPr marL="0" marR="0" marT="44450" marB="0">
                    <a:lnT w="12700">
                      <a:solidFill>
                        <a:srgbClr val="000000"/>
                      </a:solidFill>
                      <a:prstDash val="solid"/>
                    </a:lnT>
                  </a:tcPr>
                </a:tc>
                <a:extLst>
                  <a:ext uri="{0D108BD9-81ED-4DB2-BD59-A6C34878D82A}">
                    <a16:rowId xmlns:a16="http://schemas.microsoft.com/office/drawing/2014/main" val="10000"/>
                  </a:ext>
                </a:extLst>
              </a:tr>
              <a:tr h="3826431">
                <a:tc>
                  <a:txBody>
                    <a:bodyPr/>
                    <a:lstStyle/>
                    <a:p>
                      <a:pPr marL="3810" marR="107950" algn="l">
                        <a:lnSpc>
                          <a:spcPct val="105400"/>
                        </a:lnSpc>
                        <a:spcBef>
                          <a:spcPts val="290"/>
                        </a:spcBef>
                      </a:pPr>
                      <a:r>
                        <a:rPr lang="en-US" sz="1200" b="1" spc="-15" dirty="0">
                          <a:latin typeface="Arial"/>
                          <a:cs typeface="Arial"/>
                        </a:rPr>
                        <a:t>Bus numbers 2 and 100 </a:t>
                      </a:r>
                      <a:r>
                        <a:rPr lang="en-US" sz="1200" b="0" spc="-15" dirty="0">
                          <a:latin typeface="Arial"/>
                          <a:cs typeface="Arial"/>
                        </a:rPr>
                        <a:t>are fre</a:t>
                      </a:r>
                      <a:r>
                        <a:rPr lang="en-US" sz="1200" spc="-15" dirty="0">
                          <a:latin typeface="Arial"/>
                          <a:cs typeface="Arial"/>
                        </a:rPr>
                        <a:t>quent bus routes from Chatham railway station to Chatham Maritime. </a:t>
                      </a:r>
                    </a:p>
                    <a:p>
                      <a:pPr marL="3810" marR="107950" algn="l">
                        <a:lnSpc>
                          <a:spcPct val="105400"/>
                        </a:lnSpc>
                        <a:spcBef>
                          <a:spcPts val="290"/>
                        </a:spcBef>
                      </a:pPr>
                      <a:endParaRPr lang="en-US" sz="1200" spc="-15" dirty="0">
                        <a:latin typeface="Arial"/>
                        <a:cs typeface="Arial"/>
                      </a:endParaRPr>
                    </a:p>
                    <a:p>
                      <a:pPr marL="3810" marR="107950" algn="l">
                        <a:lnSpc>
                          <a:spcPct val="105400"/>
                        </a:lnSpc>
                        <a:spcBef>
                          <a:spcPts val="290"/>
                        </a:spcBef>
                      </a:pPr>
                      <a:r>
                        <a:rPr lang="en-US" sz="1200" b="1" spc="-15" dirty="0">
                          <a:latin typeface="Arial"/>
                          <a:cs typeface="Arial"/>
                        </a:rPr>
                        <a:t>A Taxi service </a:t>
                      </a:r>
                      <a:r>
                        <a:rPr lang="en-US" sz="1200" b="0" spc="-15" dirty="0">
                          <a:latin typeface="Arial"/>
                          <a:cs typeface="Arial"/>
                        </a:rPr>
                        <a:t>is available from Chatham railway station to Lloyd’s Fidentia House.</a:t>
                      </a:r>
                    </a:p>
                    <a:p>
                      <a:pPr marL="3810" marR="107950" algn="l">
                        <a:lnSpc>
                          <a:spcPct val="105400"/>
                        </a:lnSpc>
                        <a:spcBef>
                          <a:spcPts val="290"/>
                        </a:spcBef>
                      </a:pPr>
                      <a:endParaRPr lang="en-US" sz="1200" b="0" spc="-15" dirty="0">
                        <a:latin typeface="Arial"/>
                        <a:cs typeface="Arial"/>
                      </a:endParaRPr>
                    </a:p>
                    <a:p>
                      <a:pPr marL="3810" marR="107950" algn="l">
                        <a:lnSpc>
                          <a:spcPct val="105400"/>
                        </a:lnSpc>
                        <a:spcBef>
                          <a:spcPts val="290"/>
                        </a:spcBef>
                      </a:pPr>
                      <a:r>
                        <a:rPr sz="1200" spc="-15" dirty="0">
                          <a:latin typeface="Arial"/>
                          <a:cs typeface="Arial"/>
                        </a:rPr>
                        <a:t>There </a:t>
                      </a:r>
                      <a:r>
                        <a:rPr lang="en-GB" sz="1200" spc="-5" dirty="0">
                          <a:latin typeface="Arial"/>
                          <a:cs typeface="Arial"/>
                        </a:rPr>
                        <a:t>is a </a:t>
                      </a:r>
                      <a:r>
                        <a:rPr lang="en-GB" sz="1200" b="1" spc="-5" dirty="0">
                          <a:latin typeface="Arial"/>
                          <a:cs typeface="Arial"/>
                        </a:rPr>
                        <a:t>car park </a:t>
                      </a:r>
                      <a:r>
                        <a:rPr lang="en-GB" sz="1200" spc="-5" dirty="0">
                          <a:latin typeface="Arial"/>
                          <a:cs typeface="Arial"/>
                        </a:rPr>
                        <a:t>immediately adjacent to the main entrance. This has spaces for both </a:t>
                      </a:r>
                      <a:r>
                        <a:rPr lang="en-GB" sz="1200" b="1" spc="-5" dirty="0">
                          <a:latin typeface="Arial"/>
                          <a:cs typeface="Arial"/>
                        </a:rPr>
                        <a:t>visitor parking </a:t>
                      </a:r>
                      <a:r>
                        <a:rPr lang="en-GB" sz="1200" spc="-5" dirty="0">
                          <a:latin typeface="Arial"/>
                          <a:cs typeface="Arial"/>
                        </a:rPr>
                        <a:t>and </a:t>
                      </a:r>
                      <a:r>
                        <a:rPr lang="en-GB" sz="1200" b="1" spc="-5" dirty="0">
                          <a:latin typeface="Arial"/>
                          <a:cs typeface="Arial"/>
                        </a:rPr>
                        <a:t>disabled parking</a:t>
                      </a:r>
                      <a:r>
                        <a:rPr lang="en-GB" sz="1200" spc="-5" dirty="0">
                          <a:latin typeface="Arial"/>
                          <a:cs typeface="Arial"/>
                        </a:rPr>
                        <a:t>. </a:t>
                      </a:r>
                    </a:p>
                    <a:p>
                      <a:pPr marL="3810" marR="107950" algn="l">
                        <a:lnSpc>
                          <a:spcPct val="105400"/>
                        </a:lnSpc>
                        <a:spcBef>
                          <a:spcPts val="290"/>
                        </a:spcBef>
                      </a:pPr>
                      <a:endParaRPr lang="en-GB" sz="1200" spc="-5" dirty="0">
                        <a:latin typeface="Arial"/>
                        <a:cs typeface="Arial"/>
                      </a:endParaRPr>
                    </a:p>
                    <a:p>
                      <a:pPr marL="3810" marR="107950" algn="l">
                        <a:lnSpc>
                          <a:spcPct val="105400"/>
                        </a:lnSpc>
                        <a:spcBef>
                          <a:spcPts val="290"/>
                        </a:spcBef>
                      </a:pPr>
                      <a:r>
                        <a:rPr lang="en-GB" sz="1200" spc="-5" dirty="0">
                          <a:latin typeface="Arial"/>
                          <a:cs typeface="Arial"/>
                        </a:rPr>
                        <a:t>It is </a:t>
                      </a:r>
                      <a:r>
                        <a:rPr lang="en-GB" sz="1200" b="1" spc="-5" dirty="0">
                          <a:latin typeface="Arial"/>
                          <a:cs typeface="Arial"/>
                        </a:rPr>
                        <a:t>advisable</a:t>
                      </a:r>
                      <a:r>
                        <a:rPr lang="en-GB" sz="1200" spc="-5" dirty="0">
                          <a:latin typeface="Arial"/>
                          <a:cs typeface="Arial"/>
                        </a:rPr>
                        <a:t> to contact </a:t>
                      </a:r>
                      <a:r>
                        <a:rPr lang="en-GB" sz="1200" dirty="0">
                          <a:hlinkClick r:id="rId2"/>
                        </a:rPr>
                        <a:t>Fidentia House Reception</a:t>
                      </a:r>
                      <a:r>
                        <a:rPr lang="en-GB" sz="1200" dirty="0"/>
                        <a:t> to reserve a parking space.</a:t>
                      </a:r>
                      <a:endParaRPr lang="en-GB" sz="1200" spc="-5" dirty="0">
                        <a:latin typeface="Arial"/>
                        <a:cs typeface="Arial"/>
                      </a:endParaRPr>
                    </a:p>
                    <a:p>
                      <a:pPr marL="3810" algn="l">
                        <a:lnSpc>
                          <a:spcPts val="1055"/>
                        </a:lnSpc>
                        <a:spcBef>
                          <a:spcPts val="60"/>
                        </a:spcBef>
                      </a:pPr>
                      <a:endParaRPr sz="1200" dirty="0">
                        <a:latin typeface="Arial"/>
                        <a:cs typeface="Arial"/>
                      </a:endParaRPr>
                    </a:p>
                  </a:txBody>
                  <a:tcPr marL="0" marR="0" marT="36830" marB="0"/>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2501781968"/>
              </p:ext>
            </p:extLst>
          </p:nvPr>
        </p:nvGraphicFramePr>
        <p:xfrm>
          <a:off x="228600" y="4187355"/>
          <a:ext cx="2514600" cy="2602419"/>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20000"/>
                    </a:ext>
                  </a:extLst>
                </a:gridCol>
              </a:tblGrid>
              <a:tr h="347226">
                <a:tc>
                  <a:txBody>
                    <a:bodyPr/>
                    <a:lstStyle/>
                    <a:p>
                      <a:pPr>
                        <a:lnSpc>
                          <a:spcPct val="100000"/>
                        </a:lnSpc>
                        <a:spcBef>
                          <a:spcPts val="350"/>
                        </a:spcBef>
                      </a:pPr>
                      <a:r>
                        <a:rPr sz="1400" b="1" spc="25" dirty="0">
                          <a:latin typeface="Arial"/>
                          <a:cs typeface="Arial"/>
                        </a:rPr>
                        <a:t>By</a:t>
                      </a:r>
                      <a:r>
                        <a:rPr sz="1400" b="1" spc="-65" dirty="0">
                          <a:latin typeface="Arial"/>
                          <a:cs typeface="Arial"/>
                        </a:rPr>
                        <a:t> </a:t>
                      </a:r>
                      <a:r>
                        <a:rPr sz="1400" b="1" spc="20" dirty="0">
                          <a:latin typeface="Arial"/>
                          <a:cs typeface="Arial"/>
                        </a:rPr>
                        <a:t>bike</a:t>
                      </a:r>
                      <a:endParaRPr sz="1400" dirty="0">
                        <a:latin typeface="Arial"/>
                        <a:cs typeface="Arial"/>
                      </a:endParaRPr>
                    </a:p>
                  </a:txBody>
                  <a:tcPr marL="0" marR="0" marT="44450" marB="0">
                    <a:lnT w="12700">
                      <a:solidFill>
                        <a:srgbClr val="000000"/>
                      </a:solidFill>
                      <a:prstDash val="solid"/>
                    </a:lnT>
                  </a:tcPr>
                </a:tc>
                <a:extLst>
                  <a:ext uri="{0D108BD9-81ED-4DB2-BD59-A6C34878D82A}">
                    <a16:rowId xmlns:a16="http://schemas.microsoft.com/office/drawing/2014/main" val="10000"/>
                  </a:ext>
                </a:extLst>
              </a:tr>
              <a:tr h="2255193">
                <a:tc>
                  <a:txBody>
                    <a:bodyPr/>
                    <a:lstStyle/>
                    <a:p>
                      <a:pPr marR="8890">
                        <a:lnSpc>
                          <a:spcPct val="105400"/>
                        </a:lnSpc>
                        <a:spcBef>
                          <a:spcPts val="290"/>
                        </a:spcBef>
                      </a:pPr>
                      <a:r>
                        <a:rPr sz="1200" spc="-5" dirty="0">
                          <a:latin typeface="Arial"/>
                          <a:cs typeface="Arial"/>
                        </a:rPr>
                        <a:t>Corporation </a:t>
                      </a:r>
                      <a:r>
                        <a:rPr sz="1200" spc="5" dirty="0">
                          <a:latin typeface="Arial"/>
                          <a:cs typeface="Arial"/>
                        </a:rPr>
                        <a:t>staff </a:t>
                      </a:r>
                      <a:r>
                        <a:rPr sz="1200" dirty="0">
                          <a:latin typeface="Arial"/>
                          <a:cs typeface="Arial"/>
                        </a:rPr>
                        <a:t>and building </a:t>
                      </a:r>
                      <a:r>
                        <a:rPr sz="1200" spc="10" dirty="0">
                          <a:latin typeface="Arial"/>
                          <a:cs typeface="Arial"/>
                        </a:rPr>
                        <a:t>tenants </a:t>
                      </a:r>
                      <a:r>
                        <a:rPr sz="1200" spc="20" dirty="0">
                          <a:latin typeface="Arial"/>
                          <a:cs typeface="Arial"/>
                        </a:rPr>
                        <a:t>can use </a:t>
                      </a:r>
                      <a:r>
                        <a:rPr lang="en-GB" sz="1200" spc="10" dirty="0">
                          <a:latin typeface="Arial"/>
                          <a:cs typeface="Arial"/>
                        </a:rPr>
                        <a:t>the cycle racks located to the west side of the building.</a:t>
                      </a:r>
                      <a:endParaRPr sz="1200" dirty="0">
                        <a:latin typeface="Arial"/>
                        <a:cs typeface="Arial"/>
                      </a:endParaRPr>
                    </a:p>
                    <a:p>
                      <a:pPr>
                        <a:lnSpc>
                          <a:spcPct val="100000"/>
                        </a:lnSpc>
                        <a:spcBef>
                          <a:spcPts val="55"/>
                        </a:spcBef>
                      </a:pPr>
                      <a:endParaRPr sz="1200" dirty="0">
                        <a:latin typeface="Times New Roman"/>
                        <a:cs typeface="Times New Roman"/>
                      </a:endParaRPr>
                    </a:p>
                    <a:p>
                      <a:pPr>
                        <a:lnSpc>
                          <a:spcPct val="100000"/>
                        </a:lnSpc>
                      </a:pPr>
                      <a:r>
                        <a:rPr sz="1200" spc="-5" dirty="0">
                          <a:latin typeface="Arial"/>
                          <a:cs typeface="Arial"/>
                        </a:rPr>
                        <a:t>Need</a:t>
                      </a:r>
                      <a:r>
                        <a:rPr sz="1200" spc="90" dirty="0">
                          <a:latin typeface="Arial"/>
                          <a:cs typeface="Arial"/>
                        </a:rPr>
                        <a:t> </a:t>
                      </a:r>
                      <a:r>
                        <a:rPr sz="1200" dirty="0">
                          <a:latin typeface="Arial"/>
                          <a:cs typeface="Arial"/>
                        </a:rPr>
                        <a:t>help?</a:t>
                      </a:r>
                      <a:r>
                        <a:rPr lang="en-GB" sz="1200" dirty="0">
                          <a:latin typeface="Arial"/>
                          <a:cs typeface="Arial"/>
                        </a:rPr>
                        <a:t> </a:t>
                      </a:r>
                    </a:p>
                    <a:p>
                      <a:pPr>
                        <a:lnSpc>
                          <a:spcPct val="100000"/>
                        </a:lnSpc>
                      </a:pPr>
                      <a:r>
                        <a:rPr sz="1200" spc="10" dirty="0">
                          <a:latin typeface="Arial"/>
                          <a:cs typeface="Arial"/>
                        </a:rPr>
                        <a:t>E-mail</a:t>
                      </a:r>
                      <a:r>
                        <a:rPr sz="1200" spc="30" dirty="0">
                          <a:latin typeface="Arial"/>
                          <a:cs typeface="Arial"/>
                        </a:rPr>
                        <a:t> </a:t>
                      </a:r>
                      <a:r>
                        <a:rPr lang="en-GB" sz="1200" spc="30" dirty="0">
                          <a:latin typeface="Arial"/>
                          <a:cs typeface="Arial"/>
                          <a:hlinkClick r:id="rId2"/>
                        </a:rPr>
                        <a:t>Fidentia House Reception</a:t>
                      </a:r>
                      <a:endParaRPr sz="1200" dirty="0">
                        <a:latin typeface="Arial"/>
                        <a:cs typeface="Arial"/>
                      </a:endParaRPr>
                    </a:p>
                  </a:txBody>
                  <a:tcPr marL="0" marR="0" marT="36830" marB="0"/>
                </a:tc>
                <a:extLst>
                  <a:ext uri="{0D108BD9-81ED-4DB2-BD59-A6C34878D82A}">
                    <a16:rowId xmlns:a16="http://schemas.microsoft.com/office/drawing/2014/main" val="10001"/>
                  </a:ext>
                </a:extLst>
              </a:tr>
            </a:tbl>
          </a:graphicData>
        </a:graphic>
      </p:graphicFrame>
      <p:sp>
        <p:nvSpPr>
          <p:cNvPr id="7" name="object 7"/>
          <p:cNvSpPr/>
          <p:nvPr/>
        </p:nvSpPr>
        <p:spPr>
          <a:xfrm>
            <a:off x="9253616" y="76200"/>
            <a:ext cx="2725196" cy="222573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608582" y="411130"/>
            <a:ext cx="3415870" cy="222573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228599" y="1524000"/>
            <a:ext cx="2569933" cy="250839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a:spLocks noGrp="1"/>
          </p:cNvSpPr>
          <p:nvPr>
            <p:ph type="ftr" sz="quarter" idx="5"/>
          </p:nvPr>
        </p:nvSpPr>
        <p:spPr>
          <a:xfrm>
            <a:off x="3006985" y="6751810"/>
            <a:ext cx="845185" cy="164465"/>
          </a:xfrm>
          <a:prstGeom prst="rect">
            <a:avLst/>
          </a:prstGeom>
        </p:spPr>
        <p:txBody>
          <a:bodyPr vert="horz" wrap="square" lIns="0" tIns="4445" rIns="0" bIns="0" rtlCol="0">
            <a:spAutoFit/>
          </a:bodyPr>
          <a:lstStyle/>
          <a:p>
            <a:pPr marL="12700" marR="0" lvl="0" indent="0" algn="l" defTabSz="914400" rtl="0" eaLnBrk="1" fontAlgn="auto" latinLnBrk="0" hangingPunct="1">
              <a:lnSpc>
                <a:spcPct val="100000"/>
              </a:lnSpc>
              <a:spcBef>
                <a:spcPts val="35"/>
              </a:spcBef>
              <a:spcAft>
                <a:spcPts val="0"/>
              </a:spcAft>
              <a:buClrTx/>
              <a:buSzTx/>
              <a:buFontTx/>
              <a:buNone/>
              <a:tabLst/>
              <a:defRPr/>
            </a:pPr>
            <a:r>
              <a:rPr kumimoji="0" sz="950" b="0" i="0" u="none" strike="noStrike" kern="1200" cap="none" spc="20" normalizeH="0" baseline="0" noProof="0" dirty="0">
                <a:ln>
                  <a:noFill/>
                </a:ln>
                <a:solidFill>
                  <a:prstClr val="white"/>
                </a:solidFill>
                <a:effectLst/>
                <a:uLnTx/>
                <a:uFillTx/>
                <a:latin typeface="Arial"/>
                <a:ea typeface="+mn-ea"/>
                <a:cs typeface="Arial"/>
              </a:rPr>
              <a:t>© </a:t>
            </a:r>
            <a:r>
              <a:rPr kumimoji="0" sz="950" b="0" i="0" u="none" strike="noStrike" kern="1200" cap="none" spc="10" normalizeH="0" baseline="0" noProof="0" dirty="0">
                <a:ln>
                  <a:noFill/>
                </a:ln>
                <a:solidFill>
                  <a:prstClr val="white"/>
                </a:solidFill>
                <a:effectLst/>
                <a:uLnTx/>
                <a:uFillTx/>
                <a:latin typeface="Arial"/>
                <a:ea typeface="+mn-ea"/>
                <a:cs typeface="Arial"/>
              </a:rPr>
              <a:t>Lloyd’s</a:t>
            </a:r>
            <a:r>
              <a:rPr kumimoji="0" sz="950" b="0" i="0" u="none" strike="noStrike" kern="1200" cap="none" spc="-40" normalizeH="0" baseline="0" noProof="0" dirty="0">
                <a:ln>
                  <a:noFill/>
                </a:ln>
                <a:solidFill>
                  <a:prstClr val="white"/>
                </a:solidFill>
                <a:effectLst/>
                <a:uLnTx/>
                <a:uFillTx/>
                <a:latin typeface="Arial"/>
                <a:ea typeface="+mn-ea"/>
                <a:cs typeface="Arial"/>
              </a:rPr>
              <a:t> </a:t>
            </a:r>
            <a:r>
              <a:rPr kumimoji="0" sz="950" b="0" i="0" u="none" strike="noStrike" kern="1200" cap="none" spc="-5" normalizeH="0" baseline="0" noProof="0" dirty="0">
                <a:ln>
                  <a:noFill/>
                </a:ln>
                <a:solidFill>
                  <a:prstClr val="white"/>
                </a:solidFill>
                <a:effectLst/>
                <a:uLnTx/>
                <a:uFillTx/>
                <a:latin typeface="Arial"/>
                <a:ea typeface="+mn-ea"/>
                <a:cs typeface="Arial"/>
              </a:rPr>
              <a:t>2022</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5"/>
  <p:tag name="MIO_EKGUID" val="36ed9850-1a62-49ad-9a7e-e6970c0df9f7"/>
  <p:tag name="MIO_UPDATE" val="True"/>
  <p:tag name="MIO_VERSION" val="08.08.2016 13:11:21"/>
  <p:tag name="MIO_DBID" val="B8FCB12D-AF03-49EB-9F79-BB019BE99E1E"/>
  <p:tag name="MIO_LASTDOWNLOADED" val="08.08.2016 14:11:23"/>
  <p:tag name="MIO_OBJECTNAME" val="Lloyd's 2016 Onscreen"/>
  <p:tag name="MIO_LASTEDITORNAME" val="Debbie Minchington"/>
  <p:tag name="MIO_PRESI_FIRST_SLIDENUMB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 Update">
  <a:themeElements>
    <a:clrScheme name="Lloyds NEW">
      <a:dk1>
        <a:sysClr val="windowText" lastClr="000000"/>
      </a:dk1>
      <a:lt1>
        <a:sysClr val="window" lastClr="FFFFFF"/>
      </a:lt1>
      <a:dk2>
        <a:srgbClr val="A1A1A2"/>
      </a:dk2>
      <a:lt2>
        <a:srgbClr val="717C7C"/>
      </a:lt2>
      <a:accent1>
        <a:srgbClr val="0021A4"/>
      </a:accent1>
      <a:accent2>
        <a:srgbClr val="282F54"/>
      </a:accent2>
      <a:accent3>
        <a:srgbClr val="0A4BB7"/>
      </a:accent3>
      <a:accent4>
        <a:srgbClr val="54A6FF"/>
      </a:accent4>
      <a:accent5>
        <a:srgbClr val="00CBB6"/>
      </a:accent5>
      <a:accent6>
        <a:srgbClr val="FF5241"/>
      </a:accent6>
      <a:hlink>
        <a:srgbClr val="1E35BF"/>
      </a:hlink>
      <a:folHlink>
        <a:srgbClr val="0021A4"/>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b="1" dirty="0" err="1" smtClean="0">
            <a:solidFill>
              <a:schemeClr val="accent3"/>
            </a:solidFill>
          </a:defRPr>
        </a:defPPr>
      </a:lstStyle>
    </a:txDef>
  </a:objectDefaults>
  <a:extraClrSchemeLst/>
  <a:custClrLst>
    <a:custClr name="LightBlue">
      <a:srgbClr val="CCE4F7"/>
    </a:custClr>
    <a:custClr name="Yellow">
      <a:srgbClr val="FFC629"/>
    </a:custClr>
  </a:custClrLst>
  <a:extLst>
    <a:ext uri="{05A4C25C-085E-4340-85A3-A5531E510DB2}">
      <thm15:themeFamily xmlns:thm15="http://schemas.microsoft.com/office/thememl/2012/main" name="LL05-104001 - Proposed LLoyds Master template 04.2021 v2.potx" id="{C7D5980A-A45F-4DF3-B7A1-FD55ABBCF8CE}" vid="{18A7DEDA-26D9-4D3B-9E0F-9F6667AC9E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1363</Words>
  <Application>Microsoft Office PowerPoint</Application>
  <PresentationFormat>Widescreen</PresentationFormat>
  <Paragraphs>143</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Times New Roman</vt:lpstr>
      <vt:lpstr>Wingdings</vt:lpstr>
      <vt:lpstr>Office Theme</vt:lpstr>
      <vt:lpstr>2021 Update</vt:lpstr>
      <vt:lpstr>PowerPoint Presentation</vt:lpstr>
      <vt:lpstr>PowerPoint Presentation</vt:lpstr>
      <vt:lpstr>We are here to help</vt:lpstr>
      <vt:lpstr>PowerPoint Presentation</vt:lpstr>
      <vt:lpstr>Accessibility</vt:lpstr>
      <vt:lpstr>Accessibility</vt:lpstr>
      <vt:lpstr>Accessibility</vt:lpstr>
      <vt:lpstr>Accessibility</vt:lpstr>
      <vt:lpstr>Getting here</vt:lpstr>
      <vt:lpstr>Entrance &amp; Reception</vt:lpstr>
      <vt:lpstr>Catering</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Lloyd’s of London  Accessibility and Inclusion  Statement</dc:title>
  <dc:creator>Mihalcea, Andreea</dc:creator>
  <cp:lastModifiedBy>Thickbroom, Sophie</cp:lastModifiedBy>
  <cp:revision>25</cp:revision>
  <dcterms:created xsi:type="dcterms:W3CDTF">2022-05-23T08:31:09Z</dcterms:created>
  <dcterms:modified xsi:type="dcterms:W3CDTF">2023-06-07T14:18:34Z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2022-05-17T00:00:00Z</vt:filetime>
  </property>
  <property fmtid="{D5CDD505-2E9C-101B-9397-08002B2CF9AE}" pid="3" name="LastSaved">
    <vt:filetime>2022-05-23T00:00:00Z</vt:filetime>
  </property>
  <property fmtid="{D5CDD505-2E9C-101B-9397-08002B2CF9AE}" pid="4" name="MSIP_Label_d9d4eac9-bab1-4863-b7e6-52e5c519cf63_Enabled">
    <vt:lpwstr>true</vt:lpwstr>
  </property>
  <property fmtid="{D5CDD505-2E9C-101B-9397-08002B2CF9AE}" pid="5" name="MSIP_Label_d9d4eac9-bab1-4863-b7e6-52e5c519cf63_SetDate">
    <vt:lpwstr>2023-06-07T14:18:34Z</vt:lpwstr>
  </property>
  <property fmtid="{D5CDD505-2E9C-101B-9397-08002B2CF9AE}" pid="6" name="MSIP_Label_d9d4eac9-bab1-4863-b7e6-52e5c519cf63_Method">
    <vt:lpwstr>Privileged</vt:lpwstr>
  </property>
  <property fmtid="{D5CDD505-2E9C-101B-9397-08002B2CF9AE}" pid="7" name="MSIP_Label_d9d4eac9-bab1-4863-b7e6-52e5c519cf63_Name">
    <vt:lpwstr>d9d4eac9-bab1-4863-b7e6-52e5c519cf63</vt:lpwstr>
  </property>
  <property fmtid="{D5CDD505-2E9C-101B-9397-08002B2CF9AE}" pid="8" name="MSIP_Label_d9d4eac9-bab1-4863-b7e6-52e5c519cf63_SiteId">
    <vt:lpwstr>8df4b91e-bf72-411d-9902-5ecc8f1e6c11</vt:lpwstr>
  </property>
  <property fmtid="{D5CDD505-2E9C-101B-9397-08002B2CF9AE}" pid="9" name="MSIP_Label_d9d4eac9-bab1-4863-b7e6-52e5c519cf63_ActionId">
    <vt:lpwstr>674c61f3-0d8f-42b4-a102-30d561ac5ab7</vt:lpwstr>
  </property>
  <property fmtid="{D5CDD505-2E9C-101B-9397-08002B2CF9AE}" pid="10" name="MSIP_Label_d9d4eac9-bab1-4863-b7e6-52e5c519cf63_ContentBits">
    <vt:lpwstr>2</vt:lpwstr>
  </property>
</Properties>
</file>