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  <p:sldMasterId id="2147483731" r:id="rId3"/>
  </p:sldMasterIdLst>
  <p:notesMasterIdLst>
    <p:notesMasterId r:id="rId19"/>
  </p:notesMasterIdLst>
  <p:handoutMasterIdLst>
    <p:handoutMasterId r:id="rId20"/>
  </p:handoutMasterIdLst>
  <p:sldIdLst>
    <p:sldId id="372" r:id="rId4"/>
    <p:sldId id="399" r:id="rId5"/>
    <p:sldId id="398" r:id="rId6"/>
    <p:sldId id="396" r:id="rId7"/>
    <p:sldId id="397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86" r:id="rId18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C5C0"/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573" autoAdjust="0"/>
    <p:restoredTop sz="99666" autoAdjust="0"/>
  </p:normalViewPr>
  <p:slideViewPr>
    <p:cSldViewPr>
      <p:cViewPr>
        <p:scale>
          <a:sx n="105" d="100"/>
          <a:sy n="105" d="100"/>
        </p:scale>
        <p:origin x="-2664" y="-348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>
        <p:scale>
          <a:sx n="72" d="100"/>
          <a:sy n="72" d="100"/>
        </p:scale>
        <p:origin x="-4176" y="-3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D943C-50DA-42BD-96A8-BE742A54319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F70F63E-819C-4D37-940A-C923D1155BDC}">
      <dgm:prSet phldrT="[Text]" custT="1"/>
      <dgm:spPr/>
      <dgm:t>
        <a:bodyPr/>
        <a:lstStyle/>
        <a:p>
          <a:r>
            <a:rPr lang="en-GB" sz="1200" b="1" dirty="0" smtClean="0"/>
            <a:t>Issues</a:t>
          </a:r>
          <a:endParaRPr lang="en-GB" sz="1200" b="1" dirty="0"/>
        </a:p>
      </dgm:t>
    </dgm:pt>
    <dgm:pt modelId="{42C51E16-E069-42A9-AFE3-28E3A4F741B7}" type="parTrans" cxnId="{CAD3B39E-4FD5-46B0-B1BD-0FBFC32E2FBE}">
      <dgm:prSet/>
      <dgm:spPr/>
      <dgm:t>
        <a:bodyPr/>
        <a:lstStyle/>
        <a:p>
          <a:endParaRPr lang="en-GB"/>
        </a:p>
      </dgm:t>
    </dgm:pt>
    <dgm:pt modelId="{42291BCE-0AC3-4902-8BD6-36621825E873}" type="sibTrans" cxnId="{CAD3B39E-4FD5-46B0-B1BD-0FBFC32E2FBE}">
      <dgm:prSet/>
      <dgm:spPr/>
      <dgm:t>
        <a:bodyPr/>
        <a:lstStyle/>
        <a:p>
          <a:endParaRPr lang="en-GB"/>
        </a:p>
      </dgm:t>
    </dgm:pt>
    <dgm:pt modelId="{FF308B2F-94E1-40B6-8D0A-FA50A310C7EE}">
      <dgm:prSet phldrT="[Text]" custT="1"/>
      <dgm:spPr/>
      <dgm:t>
        <a:bodyPr/>
        <a:lstStyle/>
        <a:p>
          <a:r>
            <a:rPr lang="en-GB" sz="2000" dirty="0" smtClean="0"/>
            <a:t>“Level playing field”</a:t>
          </a:r>
          <a:endParaRPr lang="en-GB" sz="2000" dirty="0"/>
        </a:p>
      </dgm:t>
    </dgm:pt>
    <dgm:pt modelId="{AB40FA8C-DB26-4957-832F-16798560B777}" type="parTrans" cxnId="{9ED5AF48-0486-4B2C-B619-B0CC5A475B57}">
      <dgm:prSet/>
      <dgm:spPr/>
      <dgm:t>
        <a:bodyPr/>
        <a:lstStyle/>
        <a:p>
          <a:endParaRPr lang="en-GB"/>
        </a:p>
      </dgm:t>
    </dgm:pt>
    <dgm:pt modelId="{CBA5F9ED-F916-4955-A2F0-FDDF0C11BD84}" type="sibTrans" cxnId="{9ED5AF48-0486-4B2C-B619-B0CC5A475B57}">
      <dgm:prSet/>
      <dgm:spPr/>
      <dgm:t>
        <a:bodyPr/>
        <a:lstStyle/>
        <a:p>
          <a:endParaRPr lang="en-GB"/>
        </a:p>
      </dgm:t>
    </dgm:pt>
    <dgm:pt modelId="{E16CC810-013F-4502-9D13-273E472578D6}">
      <dgm:prSet phldrT="[Text]" custT="1"/>
      <dgm:spPr/>
      <dgm:t>
        <a:bodyPr/>
        <a:lstStyle/>
        <a:p>
          <a:r>
            <a:rPr lang="en-GB" sz="1200" b="1" dirty="0" smtClean="0"/>
            <a:t>Issues</a:t>
          </a:r>
          <a:endParaRPr lang="en-GB" sz="1200" b="1" dirty="0"/>
        </a:p>
      </dgm:t>
    </dgm:pt>
    <dgm:pt modelId="{D737A998-5FFC-417C-906E-F47764CD13B1}" type="parTrans" cxnId="{1651C2D9-3AD7-4545-8F94-2C22BC10BFB6}">
      <dgm:prSet/>
      <dgm:spPr/>
      <dgm:t>
        <a:bodyPr/>
        <a:lstStyle/>
        <a:p>
          <a:endParaRPr lang="en-GB"/>
        </a:p>
      </dgm:t>
    </dgm:pt>
    <dgm:pt modelId="{B2627750-FE7C-4ADB-A4BD-8287051C0648}" type="sibTrans" cxnId="{1651C2D9-3AD7-4545-8F94-2C22BC10BFB6}">
      <dgm:prSet/>
      <dgm:spPr/>
      <dgm:t>
        <a:bodyPr/>
        <a:lstStyle/>
        <a:p>
          <a:endParaRPr lang="en-GB"/>
        </a:p>
      </dgm:t>
    </dgm:pt>
    <dgm:pt modelId="{4672DF38-1850-43AB-8259-52BF59894973}">
      <dgm:prSet phldrT="[Text]" custT="1"/>
      <dgm:spPr/>
      <dgm:t>
        <a:bodyPr/>
        <a:lstStyle/>
        <a:p>
          <a:r>
            <a:rPr lang="en-GB" sz="2000" dirty="0" smtClean="0"/>
            <a:t>IFRS / Local GAAP</a:t>
          </a:r>
          <a:endParaRPr lang="en-GB" sz="2000" dirty="0"/>
        </a:p>
      </dgm:t>
    </dgm:pt>
    <dgm:pt modelId="{946D72F7-5876-44F5-A896-0531F1EF8287}" type="parTrans" cxnId="{254E0D45-FC3C-419C-847C-97CD406C5BEF}">
      <dgm:prSet/>
      <dgm:spPr/>
      <dgm:t>
        <a:bodyPr/>
        <a:lstStyle/>
        <a:p>
          <a:endParaRPr lang="en-GB"/>
        </a:p>
      </dgm:t>
    </dgm:pt>
    <dgm:pt modelId="{9DADB275-EBC7-4602-83D4-29C1C3F8902E}" type="sibTrans" cxnId="{254E0D45-FC3C-419C-847C-97CD406C5BEF}">
      <dgm:prSet/>
      <dgm:spPr/>
      <dgm:t>
        <a:bodyPr/>
        <a:lstStyle/>
        <a:p>
          <a:endParaRPr lang="en-GB"/>
        </a:p>
      </dgm:t>
    </dgm:pt>
    <dgm:pt modelId="{46020CF4-9E53-42C0-98A3-D1B0C83ACB01}">
      <dgm:prSet phldrT="[Text]" custT="1"/>
      <dgm:spPr/>
      <dgm:t>
        <a:bodyPr/>
        <a:lstStyle/>
        <a:p>
          <a:r>
            <a:rPr lang="en-GB" sz="1200" b="1" dirty="0" smtClean="0"/>
            <a:t>Issues</a:t>
          </a:r>
          <a:endParaRPr lang="en-GB" sz="1200" dirty="0"/>
        </a:p>
      </dgm:t>
    </dgm:pt>
    <dgm:pt modelId="{BBF0C84F-04B8-46E6-9333-41D1E8F82EC6}" type="parTrans" cxnId="{968C6B21-9D53-4DF1-ADF4-B0F2CE04FD62}">
      <dgm:prSet/>
      <dgm:spPr/>
      <dgm:t>
        <a:bodyPr/>
        <a:lstStyle/>
        <a:p>
          <a:endParaRPr lang="en-GB"/>
        </a:p>
      </dgm:t>
    </dgm:pt>
    <dgm:pt modelId="{8C4C2A03-D205-4D5C-A1D3-4EA5FA8B5FC2}" type="sibTrans" cxnId="{968C6B21-9D53-4DF1-ADF4-B0F2CE04FD62}">
      <dgm:prSet/>
      <dgm:spPr/>
      <dgm:t>
        <a:bodyPr/>
        <a:lstStyle/>
        <a:p>
          <a:endParaRPr lang="en-GB"/>
        </a:p>
      </dgm:t>
    </dgm:pt>
    <dgm:pt modelId="{8E40519C-3FA6-46E1-8465-2E3B843B3357}">
      <dgm:prSet phldrT="[Text]" custT="1"/>
      <dgm:spPr/>
      <dgm:t>
        <a:bodyPr/>
        <a:lstStyle/>
        <a:p>
          <a:r>
            <a:rPr lang="en-GB" sz="2000" dirty="0" smtClean="0"/>
            <a:t>Assurance</a:t>
          </a:r>
          <a:endParaRPr lang="en-GB" sz="2000" dirty="0"/>
        </a:p>
      </dgm:t>
    </dgm:pt>
    <dgm:pt modelId="{4EDACA19-8A24-43C1-9CBD-D0C676F38814}" type="parTrans" cxnId="{A673BDEA-A71A-429F-BBF6-CCD1ADACAA4A}">
      <dgm:prSet/>
      <dgm:spPr/>
      <dgm:t>
        <a:bodyPr/>
        <a:lstStyle/>
        <a:p>
          <a:endParaRPr lang="en-GB"/>
        </a:p>
      </dgm:t>
    </dgm:pt>
    <dgm:pt modelId="{E89C1AC2-7EE1-491F-9D5D-F550F73706C3}" type="sibTrans" cxnId="{A673BDEA-A71A-429F-BBF6-CCD1ADACAA4A}">
      <dgm:prSet/>
      <dgm:spPr/>
      <dgm:t>
        <a:bodyPr/>
        <a:lstStyle/>
        <a:p>
          <a:endParaRPr lang="en-GB"/>
        </a:p>
      </dgm:t>
    </dgm:pt>
    <dgm:pt modelId="{8A621189-AD51-4B95-8103-0AAEEF9336A8}">
      <dgm:prSet phldrT="[Text]" custT="1"/>
      <dgm:spPr/>
      <dgm:t>
        <a:bodyPr/>
        <a:lstStyle/>
        <a:p>
          <a:r>
            <a:rPr lang="en-GB" sz="1200" b="1" dirty="0" smtClean="0"/>
            <a:t>Issues</a:t>
          </a:r>
          <a:endParaRPr lang="en-GB" sz="1200" dirty="0"/>
        </a:p>
      </dgm:t>
    </dgm:pt>
    <dgm:pt modelId="{1737FCE3-A01D-46B7-AD42-96C840524541}" type="parTrans" cxnId="{F1C74C22-8518-4967-9742-2D4B5FDAC784}">
      <dgm:prSet/>
      <dgm:spPr/>
      <dgm:t>
        <a:bodyPr/>
        <a:lstStyle/>
        <a:p>
          <a:endParaRPr lang="en-GB"/>
        </a:p>
      </dgm:t>
    </dgm:pt>
    <dgm:pt modelId="{EB51C10F-1F45-4178-9596-EC31CB28DAFC}" type="sibTrans" cxnId="{F1C74C22-8518-4967-9742-2D4B5FDAC784}">
      <dgm:prSet/>
      <dgm:spPr/>
      <dgm:t>
        <a:bodyPr/>
        <a:lstStyle/>
        <a:p>
          <a:endParaRPr lang="en-GB"/>
        </a:p>
      </dgm:t>
    </dgm:pt>
    <dgm:pt modelId="{64609C5B-962E-4022-912A-4324B1AAEB4A}">
      <dgm:prSet phldrT="[Text]" custT="1"/>
      <dgm:spPr/>
      <dgm:t>
        <a:bodyPr/>
        <a:lstStyle/>
        <a:p>
          <a:r>
            <a:rPr lang="en-GB" sz="2000" dirty="0" smtClean="0"/>
            <a:t>“Performance data”</a:t>
          </a:r>
          <a:endParaRPr lang="en-GB" sz="2000" dirty="0"/>
        </a:p>
      </dgm:t>
    </dgm:pt>
    <dgm:pt modelId="{AB59B1EA-3EA3-4499-AC58-B63955FBE2FE}" type="parTrans" cxnId="{138EE839-1239-4AEF-A763-D43FC2678CF2}">
      <dgm:prSet/>
      <dgm:spPr/>
      <dgm:t>
        <a:bodyPr/>
        <a:lstStyle/>
        <a:p>
          <a:endParaRPr lang="en-GB"/>
        </a:p>
      </dgm:t>
    </dgm:pt>
    <dgm:pt modelId="{293609D5-1459-4B4A-BC4E-C264253F8D96}" type="sibTrans" cxnId="{138EE839-1239-4AEF-A763-D43FC2678CF2}">
      <dgm:prSet/>
      <dgm:spPr/>
      <dgm:t>
        <a:bodyPr/>
        <a:lstStyle/>
        <a:p>
          <a:endParaRPr lang="en-GB"/>
        </a:p>
      </dgm:t>
    </dgm:pt>
    <dgm:pt modelId="{238D62DA-FF29-45BE-8117-B95BB6A59745}">
      <dgm:prSet phldrT="[Text]" custT="1"/>
      <dgm:spPr/>
      <dgm:t>
        <a:bodyPr/>
        <a:lstStyle/>
        <a:p>
          <a:r>
            <a:rPr lang="en-GB" sz="1200" b="1" dirty="0" smtClean="0"/>
            <a:t>Issues</a:t>
          </a:r>
          <a:endParaRPr lang="en-GB" sz="1200" dirty="0"/>
        </a:p>
      </dgm:t>
    </dgm:pt>
    <dgm:pt modelId="{6D475C34-0784-4F9B-A169-FB454F0B7CAA}" type="parTrans" cxnId="{CAE93B38-08B3-4B78-8EAE-13A0F27B8FCF}">
      <dgm:prSet/>
      <dgm:spPr/>
      <dgm:t>
        <a:bodyPr/>
        <a:lstStyle/>
        <a:p>
          <a:endParaRPr lang="en-GB"/>
        </a:p>
      </dgm:t>
    </dgm:pt>
    <dgm:pt modelId="{ED30EE3E-E0B4-424F-94D3-5E64E4BBEF4F}" type="sibTrans" cxnId="{CAE93B38-08B3-4B78-8EAE-13A0F27B8FCF}">
      <dgm:prSet/>
      <dgm:spPr/>
      <dgm:t>
        <a:bodyPr/>
        <a:lstStyle/>
        <a:p>
          <a:endParaRPr lang="en-GB"/>
        </a:p>
      </dgm:t>
    </dgm:pt>
    <dgm:pt modelId="{CA92E78D-C4CD-4534-9842-4B92920DB230}">
      <dgm:prSet custT="1"/>
      <dgm:spPr/>
      <dgm:t>
        <a:bodyPr/>
        <a:lstStyle/>
        <a:p>
          <a:r>
            <a:rPr lang="en-GB" sz="2000" dirty="0" smtClean="0"/>
            <a:t>Country specific solvency / ORSA</a:t>
          </a:r>
          <a:endParaRPr lang="en-GB" sz="2000" dirty="0"/>
        </a:p>
      </dgm:t>
    </dgm:pt>
    <dgm:pt modelId="{4768A5C4-F7CA-46A2-A1BF-6BC971AD9ABA}" type="parTrans" cxnId="{1277A7AD-292D-4451-87ED-96418789B064}">
      <dgm:prSet/>
      <dgm:spPr/>
      <dgm:t>
        <a:bodyPr/>
        <a:lstStyle/>
        <a:p>
          <a:endParaRPr lang="en-GB"/>
        </a:p>
      </dgm:t>
    </dgm:pt>
    <dgm:pt modelId="{78F4EC62-E857-4C72-A7CA-67EA469B2375}" type="sibTrans" cxnId="{1277A7AD-292D-4451-87ED-96418789B064}">
      <dgm:prSet/>
      <dgm:spPr/>
      <dgm:t>
        <a:bodyPr/>
        <a:lstStyle/>
        <a:p>
          <a:endParaRPr lang="en-GB"/>
        </a:p>
      </dgm:t>
    </dgm:pt>
    <dgm:pt modelId="{48F74EF5-D938-4122-8134-487721B72340}" type="pres">
      <dgm:prSet presAssocID="{E73D943C-50DA-42BD-96A8-BE742A5431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219763D-F01D-4313-A1FD-DD0ACAC9B733}" type="pres">
      <dgm:prSet presAssocID="{BF70F63E-819C-4D37-940A-C923D1155BDC}" presName="composite" presStyleCnt="0"/>
      <dgm:spPr/>
      <dgm:t>
        <a:bodyPr/>
        <a:lstStyle/>
        <a:p>
          <a:endParaRPr lang="en-GB"/>
        </a:p>
      </dgm:t>
    </dgm:pt>
    <dgm:pt modelId="{D1C52113-51C0-4792-90FB-B801D7CC0113}" type="pres">
      <dgm:prSet presAssocID="{BF70F63E-819C-4D37-940A-C923D1155BD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763C4B-3083-446E-96E6-37B242DDD2CF}" type="pres">
      <dgm:prSet presAssocID="{BF70F63E-819C-4D37-940A-C923D1155BD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A916E0-1178-45F5-B73D-BA152C9CA589}" type="pres">
      <dgm:prSet presAssocID="{42291BCE-0AC3-4902-8BD6-36621825E873}" presName="sp" presStyleCnt="0"/>
      <dgm:spPr/>
      <dgm:t>
        <a:bodyPr/>
        <a:lstStyle/>
        <a:p>
          <a:endParaRPr lang="en-GB"/>
        </a:p>
      </dgm:t>
    </dgm:pt>
    <dgm:pt modelId="{4335292B-1280-4C17-8AA7-86AB976F2382}" type="pres">
      <dgm:prSet presAssocID="{E16CC810-013F-4502-9D13-273E472578D6}" presName="composite" presStyleCnt="0"/>
      <dgm:spPr/>
      <dgm:t>
        <a:bodyPr/>
        <a:lstStyle/>
        <a:p>
          <a:endParaRPr lang="en-GB"/>
        </a:p>
      </dgm:t>
    </dgm:pt>
    <dgm:pt modelId="{E8E84820-E5DB-45AA-8C88-075BBEEB975B}" type="pres">
      <dgm:prSet presAssocID="{E16CC810-013F-4502-9D13-273E472578D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05F105-D33B-460C-A191-9864D6B19323}" type="pres">
      <dgm:prSet presAssocID="{E16CC810-013F-4502-9D13-273E472578D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3E5AD4-9C3B-4B9A-884D-5B169447AD57}" type="pres">
      <dgm:prSet presAssocID="{B2627750-FE7C-4ADB-A4BD-8287051C0648}" presName="sp" presStyleCnt="0"/>
      <dgm:spPr/>
      <dgm:t>
        <a:bodyPr/>
        <a:lstStyle/>
        <a:p>
          <a:endParaRPr lang="en-GB"/>
        </a:p>
      </dgm:t>
    </dgm:pt>
    <dgm:pt modelId="{CF9965C5-7615-44AB-A87E-8FB35023A3E4}" type="pres">
      <dgm:prSet presAssocID="{46020CF4-9E53-42C0-98A3-D1B0C83ACB01}" presName="composite" presStyleCnt="0"/>
      <dgm:spPr/>
      <dgm:t>
        <a:bodyPr/>
        <a:lstStyle/>
        <a:p>
          <a:endParaRPr lang="en-GB"/>
        </a:p>
      </dgm:t>
    </dgm:pt>
    <dgm:pt modelId="{803F8DF4-4B99-4962-9A3E-F8AE5F16B2B8}" type="pres">
      <dgm:prSet presAssocID="{46020CF4-9E53-42C0-98A3-D1B0C83ACB0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7E88F1-7B83-4794-8F52-7453D95FCA6C}" type="pres">
      <dgm:prSet presAssocID="{46020CF4-9E53-42C0-98A3-D1B0C83ACB0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08AD84-44D7-4AB8-92DD-D23CE99C9948}" type="pres">
      <dgm:prSet presAssocID="{8C4C2A03-D205-4D5C-A1D3-4EA5FA8B5FC2}" presName="sp" presStyleCnt="0"/>
      <dgm:spPr/>
    </dgm:pt>
    <dgm:pt modelId="{5E8E7581-0A1D-4740-AFEF-9214194681C6}" type="pres">
      <dgm:prSet presAssocID="{8A621189-AD51-4B95-8103-0AAEEF9336A8}" presName="composite" presStyleCnt="0"/>
      <dgm:spPr/>
    </dgm:pt>
    <dgm:pt modelId="{F1E89A32-C085-4775-9533-FC667F6592B7}" type="pres">
      <dgm:prSet presAssocID="{8A621189-AD51-4B95-8103-0AAEEF9336A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09E43D-2F30-4C55-8D7B-82BCDC07E692}" type="pres">
      <dgm:prSet presAssocID="{8A621189-AD51-4B95-8103-0AAEEF9336A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B32783-7725-44CC-A077-A76BEC3C8095}" type="pres">
      <dgm:prSet presAssocID="{EB51C10F-1F45-4178-9596-EC31CB28DAFC}" presName="sp" presStyleCnt="0"/>
      <dgm:spPr/>
    </dgm:pt>
    <dgm:pt modelId="{CD7361D8-CEF0-4F60-8F57-632FCCFA7AF3}" type="pres">
      <dgm:prSet presAssocID="{238D62DA-FF29-45BE-8117-B95BB6A59745}" presName="composite" presStyleCnt="0"/>
      <dgm:spPr/>
    </dgm:pt>
    <dgm:pt modelId="{75B013EA-66AF-48B2-B4B1-5E83640B13A6}" type="pres">
      <dgm:prSet presAssocID="{238D62DA-FF29-45BE-8117-B95BB6A5974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2FB13C-5763-4030-9C9A-6F29A442575C}" type="pres">
      <dgm:prSet presAssocID="{238D62DA-FF29-45BE-8117-B95BB6A5974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A73BEBE-3D94-4820-95E8-60286DAF0DCF}" type="presOf" srcId="{FF308B2F-94E1-40B6-8D0A-FA50A310C7EE}" destId="{F7763C4B-3083-446E-96E6-37B242DDD2CF}" srcOrd="0" destOrd="0" presId="urn:microsoft.com/office/officeart/2005/8/layout/chevron2"/>
    <dgm:cxn modelId="{6F888D9C-53E0-4059-A5E0-3F6396391FA9}" type="presOf" srcId="{BF70F63E-819C-4D37-940A-C923D1155BDC}" destId="{D1C52113-51C0-4792-90FB-B801D7CC0113}" srcOrd="0" destOrd="0" presId="urn:microsoft.com/office/officeart/2005/8/layout/chevron2"/>
    <dgm:cxn modelId="{1277A7AD-292D-4451-87ED-96418789B064}" srcId="{238D62DA-FF29-45BE-8117-B95BB6A59745}" destId="{CA92E78D-C4CD-4534-9842-4B92920DB230}" srcOrd="0" destOrd="0" parTransId="{4768A5C4-F7CA-46A2-A1BF-6BC971AD9ABA}" sibTransId="{78F4EC62-E857-4C72-A7CA-67EA469B2375}"/>
    <dgm:cxn modelId="{968C6B21-9D53-4DF1-ADF4-B0F2CE04FD62}" srcId="{E73D943C-50DA-42BD-96A8-BE742A54319D}" destId="{46020CF4-9E53-42C0-98A3-D1B0C83ACB01}" srcOrd="2" destOrd="0" parTransId="{BBF0C84F-04B8-46E6-9333-41D1E8F82EC6}" sibTransId="{8C4C2A03-D205-4D5C-A1D3-4EA5FA8B5FC2}"/>
    <dgm:cxn modelId="{544AFEC5-1500-4A73-910B-06DBC2F61E47}" type="presOf" srcId="{8A621189-AD51-4B95-8103-0AAEEF9336A8}" destId="{F1E89A32-C085-4775-9533-FC667F6592B7}" srcOrd="0" destOrd="0" presId="urn:microsoft.com/office/officeart/2005/8/layout/chevron2"/>
    <dgm:cxn modelId="{1651C2D9-3AD7-4545-8F94-2C22BC10BFB6}" srcId="{E73D943C-50DA-42BD-96A8-BE742A54319D}" destId="{E16CC810-013F-4502-9D13-273E472578D6}" srcOrd="1" destOrd="0" parTransId="{D737A998-5FFC-417C-906E-F47764CD13B1}" sibTransId="{B2627750-FE7C-4ADB-A4BD-8287051C0648}"/>
    <dgm:cxn modelId="{138EE839-1239-4AEF-A763-D43FC2678CF2}" srcId="{8A621189-AD51-4B95-8103-0AAEEF9336A8}" destId="{64609C5B-962E-4022-912A-4324B1AAEB4A}" srcOrd="0" destOrd="0" parTransId="{AB59B1EA-3EA3-4499-AC58-B63955FBE2FE}" sibTransId="{293609D5-1459-4B4A-BC4E-C264253F8D96}"/>
    <dgm:cxn modelId="{254E0D45-FC3C-419C-847C-97CD406C5BEF}" srcId="{E16CC810-013F-4502-9D13-273E472578D6}" destId="{4672DF38-1850-43AB-8259-52BF59894973}" srcOrd="0" destOrd="0" parTransId="{946D72F7-5876-44F5-A896-0531F1EF8287}" sibTransId="{9DADB275-EBC7-4602-83D4-29C1C3F8902E}"/>
    <dgm:cxn modelId="{9807F152-5275-44A8-828F-A6A7A722201A}" type="presOf" srcId="{46020CF4-9E53-42C0-98A3-D1B0C83ACB01}" destId="{803F8DF4-4B99-4962-9A3E-F8AE5F16B2B8}" srcOrd="0" destOrd="0" presId="urn:microsoft.com/office/officeart/2005/8/layout/chevron2"/>
    <dgm:cxn modelId="{CAD3B39E-4FD5-46B0-B1BD-0FBFC32E2FBE}" srcId="{E73D943C-50DA-42BD-96A8-BE742A54319D}" destId="{BF70F63E-819C-4D37-940A-C923D1155BDC}" srcOrd="0" destOrd="0" parTransId="{42C51E16-E069-42A9-AFE3-28E3A4F741B7}" sibTransId="{42291BCE-0AC3-4902-8BD6-36621825E873}"/>
    <dgm:cxn modelId="{762BDB0A-67D8-4759-B11C-FDDB18FF94C5}" type="presOf" srcId="{4672DF38-1850-43AB-8259-52BF59894973}" destId="{0005F105-D33B-460C-A191-9864D6B19323}" srcOrd="0" destOrd="0" presId="urn:microsoft.com/office/officeart/2005/8/layout/chevron2"/>
    <dgm:cxn modelId="{CAE93B38-08B3-4B78-8EAE-13A0F27B8FCF}" srcId="{E73D943C-50DA-42BD-96A8-BE742A54319D}" destId="{238D62DA-FF29-45BE-8117-B95BB6A59745}" srcOrd="4" destOrd="0" parTransId="{6D475C34-0784-4F9B-A169-FB454F0B7CAA}" sibTransId="{ED30EE3E-E0B4-424F-94D3-5E64E4BBEF4F}"/>
    <dgm:cxn modelId="{EDCD3B11-1C3C-4F47-A915-9FBA5107B333}" type="presOf" srcId="{8E40519C-3FA6-46E1-8465-2E3B843B3357}" destId="{507E88F1-7B83-4794-8F52-7453D95FCA6C}" srcOrd="0" destOrd="0" presId="urn:microsoft.com/office/officeart/2005/8/layout/chevron2"/>
    <dgm:cxn modelId="{5F07A8AE-AA7C-44A2-B77D-1500E57EA192}" type="presOf" srcId="{E73D943C-50DA-42BD-96A8-BE742A54319D}" destId="{48F74EF5-D938-4122-8134-487721B72340}" srcOrd="0" destOrd="0" presId="urn:microsoft.com/office/officeart/2005/8/layout/chevron2"/>
    <dgm:cxn modelId="{272D8359-1F6E-4ED0-AC7A-2EE2D6B204CC}" type="presOf" srcId="{CA92E78D-C4CD-4534-9842-4B92920DB230}" destId="{D42FB13C-5763-4030-9C9A-6F29A442575C}" srcOrd="0" destOrd="0" presId="urn:microsoft.com/office/officeart/2005/8/layout/chevron2"/>
    <dgm:cxn modelId="{A673BDEA-A71A-429F-BBF6-CCD1ADACAA4A}" srcId="{46020CF4-9E53-42C0-98A3-D1B0C83ACB01}" destId="{8E40519C-3FA6-46E1-8465-2E3B843B3357}" srcOrd="0" destOrd="0" parTransId="{4EDACA19-8A24-43C1-9CBD-D0C676F38814}" sibTransId="{E89C1AC2-7EE1-491F-9D5D-F550F73706C3}"/>
    <dgm:cxn modelId="{C3E7CDC6-48F4-4BDC-9554-30E86474BC12}" type="presOf" srcId="{64609C5B-962E-4022-912A-4324B1AAEB4A}" destId="{9C09E43D-2F30-4C55-8D7B-82BCDC07E692}" srcOrd="0" destOrd="0" presId="urn:microsoft.com/office/officeart/2005/8/layout/chevron2"/>
    <dgm:cxn modelId="{BF686930-3218-458B-A805-704AED03FD16}" type="presOf" srcId="{E16CC810-013F-4502-9D13-273E472578D6}" destId="{E8E84820-E5DB-45AA-8C88-075BBEEB975B}" srcOrd="0" destOrd="0" presId="urn:microsoft.com/office/officeart/2005/8/layout/chevron2"/>
    <dgm:cxn modelId="{9ED5AF48-0486-4B2C-B619-B0CC5A475B57}" srcId="{BF70F63E-819C-4D37-940A-C923D1155BDC}" destId="{FF308B2F-94E1-40B6-8D0A-FA50A310C7EE}" srcOrd="0" destOrd="0" parTransId="{AB40FA8C-DB26-4957-832F-16798560B777}" sibTransId="{CBA5F9ED-F916-4955-A2F0-FDDF0C11BD84}"/>
    <dgm:cxn modelId="{422CCBD3-2F21-4F66-9CCA-5CDE07E62236}" type="presOf" srcId="{238D62DA-FF29-45BE-8117-B95BB6A59745}" destId="{75B013EA-66AF-48B2-B4B1-5E83640B13A6}" srcOrd="0" destOrd="0" presId="urn:microsoft.com/office/officeart/2005/8/layout/chevron2"/>
    <dgm:cxn modelId="{F1C74C22-8518-4967-9742-2D4B5FDAC784}" srcId="{E73D943C-50DA-42BD-96A8-BE742A54319D}" destId="{8A621189-AD51-4B95-8103-0AAEEF9336A8}" srcOrd="3" destOrd="0" parTransId="{1737FCE3-A01D-46B7-AD42-96C840524541}" sibTransId="{EB51C10F-1F45-4178-9596-EC31CB28DAFC}"/>
    <dgm:cxn modelId="{4D39356F-7955-430A-ADC5-4C9A9970A21E}" type="presParOf" srcId="{48F74EF5-D938-4122-8134-487721B72340}" destId="{9219763D-F01D-4313-A1FD-DD0ACAC9B733}" srcOrd="0" destOrd="0" presId="urn:microsoft.com/office/officeart/2005/8/layout/chevron2"/>
    <dgm:cxn modelId="{45ACDA98-5D01-4122-BCD6-15B7938E599D}" type="presParOf" srcId="{9219763D-F01D-4313-A1FD-DD0ACAC9B733}" destId="{D1C52113-51C0-4792-90FB-B801D7CC0113}" srcOrd="0" destOrd="0" presId="urn:microsoft.com/office/officeart/2005/8/layout/chevron2"/>
    <dgm:cxn modelId="{59ED648D-3C85-41FE-9D05-5CE4C1585826}" type="presParOf" srcId="{9219763D-F01D-4313-A1FD-DD0ACAC9B733}" destId="{F7763C4B-3083-446E-96E6-37B242DDD2CF}" srcOrd="1" destOrd="0" presId="urn:microsoft.com/office/officeart/2005/8/layout/chevron2"/>
    <dgm:cxn modelId="{EA432E6C-B17A-4917-862D-809FB76CE37D}" type="presParOf" srcId="{48F74EF5-D938-4122-8134-487721B72340}" destId="{F2A916E0-1178-45F5-B73D-BA152C9CA589}" srcOrd="1" destOrd="0" presId="urn:microsoft.com/office/officeart/2005/8/layout/chevron2"/>
    <dgm:cxn modelId="{CB228760-17B7-49C7-90E4-5E3557BFA6F6}" type="presParOf" srcId="{48F74EF5-D938-4122-8134-487721B72340}" destId="{4335292B-1280-4C17-8AA7-86AB976F2382}" srcOrd="2" destOrd="0" presId="urn:microsoft.com/office/officeart/2005/8/layout/chevron2"/>
    <dgm:cxn modelId="{19D097A7-F385-4162-ACDF-1BF7AAFB1F05}" type="presParOf" srcId="{4335292B-1280-4C17-8AA7-86AB976F2382}" destId="{E8E84820-E5DB-45AA-8C88-075BBEEB975B}" srcOrd="0" destOrd="0" presId="urn:microsoft.com/office/officeart/2005/8/layout/chevron2"/>
    <dgm:cxn modelId="{896B711A-FD29-4E4E-B347-3EDC7C4D9F9F}" type="presParOf" srcId="{4335292B-1280-4C17-8AA7-86AB976F2382}" destId="{0005F105-D33B-460C-A191-9864D6B19323}" srcOrd="1" destOrd="0" presId="urn:microsoft.com/office/officeart/2005/8/layout/chevron2"/>
    <dgm:cxn modelId="{7E61D64F-43D6-460E-A743-88334C83F484}" type="presParOf" srcId="{48F74EF5-D938-4122-8134-487721B72340}" destId="{773E5AD4-9C3B-4B9A-884D-5B169447AD57}" srcOrd="3" destOrd="0" presId="urn:microsoft.com/office/officeart/2005/8/layout/chevron2"/>
    <dgm:cxn modelId="{BEDEE9B6-A2C0-4313-9BC0-16C6659066F1}" type="presParOf" srcId="{48F74EF5-D938-4122-8134-487721B72340}" destId="{CF9965C5-7615-44AB-A87E-8FB35023A3E4}" srcOrd="4" destOrd="0" presId="urn:microsoft.com/office/officeart/2005/8/layout/chevron2"/>
    <dgm:cxn modelId="{F097C721-CB24-4C99-B600-1C0A0528256B}" type="presParOf" srcId="{CF9965C5-7615-44AB-A87E-8FB35023A3E4}" destId="{803F8DF4-4B99-4962-9A3E-F8AE5F16B2B8}" srcOrd="0" destOrd="0" presId="urn:microsoft.com/office/officeart/2005/8/layout/chevron2"/>
    <dgm:cxn modelId="{E108F3D9-DF4A-46A1-B9A9-282D34F8EC46}" type="presParOf" srcId="{CF9965C5-7615-44AB-A87E-8FB35023A3E4}" destId="{507E88F1-7B83-4794-8F52-7453D95FCA6C}" srcOrd="1" destOrd="0" presId="urn:microsoft.com/office/officeart/2005/8/layout/chevron2"/>
    <dgm:cxn modelId="{6477B0E6-5CB6-471D-9E63-8BD31B2EF7EB}" type="presParOf" srcId="{48F74EF5-D938-4122-8134-487721B72340}" destId="{D308AD84-44D7-4AB8-92DD-D23CE99C9948}" srcOrd="5" destOrd="0" presId="urn:microsoft.com/office/officeart/2005/8/layout/chevron2"/>
    <dgm:cxn modelId="{FE680576-7594-4FBD-88FF-18BB0BBBDD36}" type="presParOf" srcId="{48F74EF5-D938-4122-8134-487721B72340}" destId="{5E8E7581-0A1D-4740-AFEF-9214194681C6}" srcOrd="6" destOrd="0" presId="urn:microsoft.com/office/officeart/2005/8/layout/chevron2"/>
    <dgm:cxn modelId="{064D6362-C921-41F8-BC5D-5C3725D15C3C}" type="presParOf" srcId="{5E8E7581-0A1D-4740-AFEF-9214194681C6}" destId="{F1E89A32-C085-4775-9533-FC667F6592B7}" srcOrd="0" destOrd="0" presId="urn:microsoft.com/office/officeart/2005/8/layout/chevron2"/>
    <dgm:cxn modelId="{ECF131CF-FC3C-4127-8446-482D1B6C75D5}" type="presParOf" srcId="{5E8E7581-0A1D-4740-AFEF-9214194681C6}" destId="{9C09E43D-2F30-4C55-8D7B-82BCDC07E692}" srcOrd="1" destOrd="0" presId="urn:microsoft.com/office/officeart/2005/8/layout/chevron2"/>
    <dgm:cxn modelId="{003C28A9-0A32-4487-951B-2C3C515B2CD6}" type="presParOf" srcId="{48F74EF5-D938-4122-8134-487721B72340}" destId="{41B32783-7725-44CC-A077-A76BEC3C8095}" srcOrd="7" destOrd="0" presId="urn:microsoft.com/office/officeart/2005/8/layout/chevron2"/>
    <dgm:cxn modelId="{AB060B0D-4B00-4707-9E8E-D0BFB672C4F4}" type="presParOf" srcId="{48F74EF5-D938-4122-8134-487721B72340}" destId="{CD7361D8-CEF0-4F60-8F57-632FCCFA7AF3}" srcOrd="8" destOrd="0" presId="urn:microsoft.com/office/officeart/2005/8/layout/chevron2"/>
    <dgm:cxn modelId="{A0532F5E-9980-4BA2-A85F-75644C7B9F60}" type="presParOf" srcId="{CD7361D8-CEF0-4F60-8F57-632FCCFA7AF3}" destId="{75B013EA-66AF-48B2-B4B1-5E83640B13A6}" srcOrd="0" destOrd="0" presId="urn:microsoft.com/office/officeart/2005/8/layout/chevron2"/>
    <dgm:cxn modelId="{BA67CB3A-B882-4F25-AC73-0840FD08013E}" type="presParOf" srcId="{CD7361D8-CEF0-4F60-8F57-632FCCFA7AF3}" destId="{D42FB13C-5763-4030-9C9A-6F29A44257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52113-51C0-4792-90FB-B801D7CC0113}">
      <dsp:nvSpPr>
        <dsp:cNvPr id="0" name=""/>
        <dsp:cNvSpPr/>
      </dsp:nvSpPr>
      <dsp:spPr>
        <a:xfrm rot="5400000">
          <a:off x="-141857" y="143969"/>
          <a:ext cx="945715" cy="66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Issues</a:t>
          </a:r>
          <a:endParaRPr lang="en-GB" sz="1200" b="1" kern="1200" dirty="0"/>
        </a:p>
      </dsp:txBody>
      <dsp:txXfrm rot="-5400000">
        <a:off x="1" y="333111"/>
        <a:ext cx="662000" cy="283715"/>
      </dsp:txXfrm>
    </dsp:sp>
    <dsp:sp modelId="{F7763C4B-3083-446E-96E6-37B242DDD2CF}">
      <dsp:nvSpPr>
        <dsp:cNvPr id="0" name=""/>
        <dsp:cNvSpPr/>
      </dsp:nvSpPr>
      <dsp:spPr>
        <a:xfrm rot="5400000">
          <a:off x="3759030" y="-3094917"/>
          <a:ext cx="614714" cy="6808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“Level playing field”</a:t>
          </a:r>
          <a:endParaRPr lang="en-GB" sz="2000" kern="1200" dirty="0"/>
        </a:p>
      </dsp:txBody>
      <dsp:txXfrm rot="-5400000">
        <a:off x="662000" y="32121"/>
        <a:ext cx="6778766" cy="554698"/>
      </dsp:txXfrm>
    </dsp:sp>
    <dsp:sp modelId="{E8E84820-E5DB-45AA-8C88-075BBEEB975B}">
      <dsp:nvSpPr>
        <dsp:cNvPr id="0" name=""/>
        <dsp:cNvSpPr/>
      </dsp:nvSpPr>
      <dsp:spPr>
        <a:xfrm rot="5400000">
          <a:off x="-141857" y="970674"/>
          <a:ext cx="945715" cy="66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Issues</a:t>
          </a:r>
          <a:endParaRPr lang="en-GB" sz="1200" b="1" kern="1200" dirty="0"/>
        </a:p>
      </dsp:txBody>
      <dsp:txXfrm rot="-5400000">
        <a:off x="1" y="1159816"/>
        <a:ext cx="662000" cy="283715"/>
      </dsp:txXfrm>
    </dsp:sp>
    <dsp:sp modelId="{0005F105-D33B-460C-A191-9864D6B19323}">
      <dsp:nvSpPr>
        <dsp:cNvPr id="0" name=""/>
        <dsp:cNvSpPr/>
      </dsp:nvSpPr>
      <dsp:spPr>
        <a:xfrm rot="5400000">
          <a:off x="3759030" y="-2268212"/>
          <a:ext cx="614714" cy="6808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IFRS / Local GAAP</a:t>
          </a:r>
          <a:endParaRPr lang="en-GB" sz="2000" kern="1200" dirty="0"/>
        </a:p>
      </dsp:txBody>
      <dsp:txXfrm rot="-5400000">
        <a:off x="662000" y="858826"/>
        <a:ext cx="6778766" cy="554698"/>
      </dsp:txXfrm>
    </dsp:sp>
    <dsp:sp modelId="{803F8DF4-4B99-4962-9A3E-F8AE5F16B2B8}">
      <dsp:nvSpPr>
        <dsp:cNvPr id="0" name=""/>
        <dsp:cNvSpPr/>
      </dsp:nvSpPr>
      <dsp:spPr>
        <a:xfrm rot="5400000">
          <a:off x="-141857" y="1797378"/>
          <a:ext cx="945715" cy="66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Issues</a:t>
          </a:r>
          <a:endParaRPr lang="en-GB" sz="1200" kern="1200" dirty="0"/>
        </a:p>
      </dsp:txBody>
      <dsp:txXfrm rot="-5400000">
        <a:off x="1" y="1986520"/>
        <a:ext cx="662000" cy="283715"/>
      </dsp:txXfrm>
    </dsp:sp>
    <dsp:sp modelId="{507E88F1-7B83-4794-8F52-7453D95FCA6C}">
      <dsp:nvSpPr>
        <dsp:cNvPr id="0" name=""/>
        <dsp:cNvSpPr/>
      </dsp:nvSpPr>
      <dsp:spPr>
        <a:xfrm rot="5400000">
          <a:off x="3759030" y="-1441508"/>
          <a:ext cx="614714" cy="6808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Assurance</a:t>
          </a:r>
          <a:endParaRPr lang="en-GB" sz="2000" kern="1200" dirty="0"/>
        </a:p>
      </dsp:txBody>
      <dsp:txXfrm rot="-5400000">
        <a:off x="662000" y="1685530"/>
        <a:ext cx="6778766" cy="554698"/>
      </dsp:txXfrm>
    </dsp:sp>
    <dsp:sp modelId="{F1E89A32-C085-4775-9533-FC667F6592B7}">
      <dsp:nvSpPr>
        <dsp:cNvPr id="0" name=""/>
        <dsp:cNvSpPr/>
      </dsp:nvSpPr>
      <dsp:spPr>
        <a:xfrm rot="5400000">
          <a:off x="-141857" y="2624082"/>
          <a:ext cx="945715" cy="66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Issues</a:t>
          </a:r>
          <a:endParaRPr lang="en-GB" sz="1200" kern="1200" dirty="0"/>
        </a:p>
      </dsp:txBody>
      <dsp:txXfrm rot="-5400000">
        <a:off x="1" y="2813224"/>
        <a:ext cx="662000" cy="283715"/>
      </dsp:txXfrm>
    </dsp:sp>
    <dsp:sp modelId="{9C09E43D-2F30-4C55-8D7B-82BCDC07E692}">
      <dsp:nvSpPr>
        <dsp:cNvPr id="0" name=""/>
        <dsp:cNvSpPr/>
      </dsp:nvSpPr>
      <dsp:spPr>
        <a:xfrm rot="5400000">
          <a:off x="3759030" y="-614804"/>
          <a:ext cx="614714" cy="6808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“Performance data”</a:t>
          </a:r>
          <a:endParaRPr lang="en-GB" sz="2000" kern="1200" dirty="0"/>
        </a:p>
      </dsp:txBody>
      <dsp:txXfrm rot="-5400000">
        <a:off x="662000" y="2512234"/>
        <a:ext cx="6778766" cy="554698"/>
      </dsp:txXfrm>
    </dsp:sp>
    <dsp:sp modelId="{75B013EA-66AF-48B2-B4B1-5E83640B13A6}">
      <dsp:nvSpPr>
        <dsp:cNvPr id="0" name=""/>
        <dsp:cNvSpPr/>
      </dsp:nvSpPr>
      <dsp:spPr>
        <a:xfrm rot="5400000">
          <a:off x="-141857" y="3450786"/>
          <a:ext cx="945715" cy="66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Issues</a:t>
          </a:r>
          <a:endParaRPr lang="en-GB" sz="1200" kern="1200" dirty="0"/>
        </a:p>
      </dsp:txBody>
      <dsp:txXfrm rot="-5400000">
        <a:off x="1" y="3639928"/>
        <a:ext cx="662000" cy="283715"/>
      </dsp:txXfrm>
    </dsp:sp>
    <dsp:sp modelId="{D42FB13C-5763-4030-9C9A-6F29A442575C}">
      <dsp:nvSpPr>
        <dsp:cNvPr id="0" name=""/>
        <dsp:cNvSpPr/>
      </dsp:nvSpPr>
      <dsp:spPr>
        <a:xfrm rot="5400000">
          <a:off x="3759030" y="211899"/>
          <a:ext cx="614714" cy="6808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Country specific solvency / ORSA</a:t>
          </a:r>
          <a:endParaRPr lang="en-GB" sz="2000" kern="1200" dirty="0"/>
        </a:p>
      </dsp:txBody>
      <dsp:txXfrm rot="-5400000">
        <a:off x="662000" y="3338937"/>
        <a:ext cx="6778766" cy="554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380CF-49DD-4F9D-A4A6-B1399B10F9EC}" type="datetimeFigureOut">
              <a:rPr lang="en-GB" smtClean="0"/>
              <a:t>13/07/2015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45793-4EE3-4079-9911-7EA32E5C1E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926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1819F-3B1F-4FFA-810E-0647A3A0B351}" type="datetimeFigureOut">
              <a:rPr lang="en-GB" smtClean="0"/>
              <a:t>13/07/2015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8F77A-7BFC-43B1-B41E-0EB11EB13AE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170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384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17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795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113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549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82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650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85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675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8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865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465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96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296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05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jpe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ont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744924"/>
            <a:ext cx="6030000" cy="927164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44000"/>
            <a:ext cx="6030000" cy="720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5400000"/>
            <a:ext cx="2160000" cy="297252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49" y="0"/>
            <a:ext cx="1078903" cy="43278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Lloyd’s</a:t>
            </a: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89B9E-2B9E-4029-964A-B092C6CF81C7}" type="slidenum">
              <a:rPr kumimoji="0" lang="en-GB" sz="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945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900000"/>
            <a:ext cx="1908212" cy="36000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000" y="900000"/>
            <a:ext cx="6120000" cy="529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9" name="Picture 8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1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900000"/>
            <a:ext cx="1908212" cy="1980000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</a:t>
            </a:r>
            <a:br>
              <a:rPr lang="en-US" dirty="0" smtClean="0"/>
            </a:br>
            <a:r>
              <a:rPr lang="en-US" dirty="0" smtClean="0"/>
              <a:t>Master </a:t>
            </a:r>
            <a:br>
              <a:rPr lang="en-US" dirty="0" smtClean="0"/>
            </a:br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2996952"/>
            <a:ext cx="2484000" cy="3861049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64000" y="900000"/>
            <a:ext cx="6048460" cy="52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9" name="Picture 8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8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Lef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900000"/>
            <a:ext cx="1908212" cy="1980000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</a:t>
            </a:r>
            <a:br>
              <a:rPr lang="en-US" dirty="0" smtClean="0"/>
            </a:br>
            <a:r>
              <a:rPr lang="en-US" dirty="0" smtClean="0"/>
              <a:t>Master </a:t>
            </a:r>
            <a:br>
              <a:rPr lang="en-US" dirty="0" smtClean="0"/>
            </a:br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2996952"/>
            <a:ext cx="2484000" cy="3861049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64000" y="900000"/>
            <a:ext cx="6300000" cy="52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5" name="Picture 14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7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0000" y="1259998"/>
            <a:ext cx="6318244" cy="4932000"/>
          </a:xfrm>
          <a:noFill/>
          <a:ln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0001" y="332656"/>
            <a:ext cx="628224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9999" y="-2"/>
            <a:ext cx="2123999" cy="68580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Lloyd’s</a:t>
            </a: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89B9E-2B9E-4029-964A-B092C6CF81C7}" type="slidenum">
              <a:rPr kumimoji="0" lang="en-GB" sz="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598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9999" y="-2"/>
            <a:ext cx="2123999" cy="68580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0001" y="332656"/>
            <a:ext cx="6246236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0001" y="1259999"/>
            <a:ext cx="6246236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Lloyd’s</a:t>
            </a: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89B9E-2B9E-4029-964A-B092C6CF81C7}" type="slidenum">
              <a:rPr kumimoji="0" lang="en-GB" sz="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397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rip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747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3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8334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8334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1" name="Picture 10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322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644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966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1800000"/>
            <a:ext cx="2322000" cy="1980220"/>
          </a:xfrm>
          <a:solidFill>
            <a:schemeClr val="accent1"/>
          </a:solidFill>
        </p:spPr>
        <p:txBody>
          <a:bodyPr lIns="180000" tIns="180000" rIns="36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322000" y="1800000"/>
            <a:ext cx="2322000" cy="1980220"/>
          </a:xfrm>
          <a:solidFill>
            <a:schemeClr val="accent1"/>
          </a:solidFill>
        </p:spPr>
        <p:txBody>
          <a:bodyPr lIns="180000" tIns="180000" rIns="36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644000" y="1800000"/>
            <a:ext cx="2322000" cy="1980220"/>
          </a:xfrm>
          <a:solidFill>
            <a:schemeClr val="accent1"/>
          </a:solidFill>
        </p:spPr>
        <p:txBody>
          <a:bodyPr lIns="180000" tIns="180000" rIns="36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966000" y="1800000"/>
            <a:ext cx="2178000" cy="1980220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Picture 15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954"/>
            <a:ext cx="1093498" cy="43971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Lloyd’s</a:t>
            </a: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89B9E-2B9E-4029-964A-B092C6CF81C7}" type="slidenum">
              <a:rPr kumimoji="0" lang="en-GB" sz="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28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322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644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966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1770783"/>
            <a:ext cx="9144000" cy="967355"/>
          </a:xfrm>
          <a:solidFill>
            <a:schemeClr val="accent1"/>
          </a:solidFill>
        </p:spPr>
        <p:txBody>
          <a:bodyPr wrap="square" lIns="180000" tIns="270000" rIns="180000" bIns="180000" anchor="ctr" anchorCtr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Lloyd’s</a:t>
            </a: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89B9E-2B9E-4029-964A-B092C6CF81C7}" type="slidenum">
              <a:rPr kumimoji="0" lang="en-GB" sz="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905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/>
              <a:buNone/>
            </a:pP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2952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5" name="Rectangle 44"/>
          <p:cNvSpPr/>
          <p:nvPr userDrawn="1"/>
        </p:nvSpPr>
        <p:spPr>
          <a:xfrm>
            <a:off x="3096000" y="0"/>
            <a:ext cx="2952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/>
              <a:buNone/>
            </a:pPr>
            <a:endParaRPr lang="en-GB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6192000" y="982"/>
            <a:ext cx="2952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/>
              <a:buNone/>
            </a:pPr>
            <a:endParaRPr lang="en-GB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180000" y="656692"/>
            <a:ext cx="2592000" cy="15121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3276000" y="656692"/>
            <a:ext cx="2592000" cy="15121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4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3744000"/>
            <a:ext cx="2952000" cy="3114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2484000"/>
            <a:ext cx="29520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/>
              <a:buNone/>
            </a:pP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0000" y="2664000"/>
            <a:ext cx="2592000" cy="7650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0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096000" y="3744000"/>
            <a:ext cx="2952000" cy="3114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96000" y="2484000"/>
            <a:ext cx="29520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/>
              <a:buNone/>
            </a:pPr>
            <a:endParaRPr lang="en-GB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3276000" y="2664000"/>
            <a:ext cx="2592000" cy="7650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0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192000" y="3744000"/>
            <a:ext cx="2952000" cy="3114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192000" y="2484000"/>
            <a:ext cx="29520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/>
              <a:buNone/>
            </a:pPr>
            <a:endParaRPr lang="en-GB" dirty="0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6372000" y="2664000"/>
            <a:ext cx="2592000" cy="7650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0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pic>
        <p:nvPicPr>
          <p:cNvPr id="29" name="Picture 28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  <p:sp>
        <p:nvSpPr>
          <p:cNvPr id="32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6372000" y="656694"/>
            <a:ext cx="2592000" cy="1512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Lloyd’s</a:t>
            </a: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89B9E-2B9E-4029-964A-B092C6CF81C7}" type="slidenum">
              <a:rPr kumimoji="0" lang="en-GB" sz="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402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876000" cy="42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go here &gt;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49" y="0"/>
            <a:ext cx="1078903" cy="4327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392000"/>
            <a:ext cx="6876000" cy="246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81128"/>
            <a:ext cx="6120000" cy="890960"/>
          </a:xfrm>
          <a:solidFill>
            <a:schemeClr val="tx1"/>
          </a:solidFill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5544000"/>
            <a:ext cx="6120000" cy="720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6300000"/>
            <a:ext cx="2160000" cy="29735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76000" cy="424800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Lloyd’s</a:t>
            </a: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89B9E-2B9E-4029-964A-B092C6CF81C7}" type="slidenum">
              <a:rPr kumimoji="0" lang="en-GB" sz="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03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93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/>
              <a:buNone/>
            </a:pPr>
            <a:endParaRPr lang="en-GB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4818701"/>
            <a:ext cx="9144000" cy="965013"/>
          </a:xfrm>
          <a:solidFill>
            <a:schemeClr val="accent1"/>
          </a:solidFill>
        </p:spPr>
        <p:txBody>
          <a:bodyPr lIns="180000" tIns="270000" rIns="180000" bIns="180000" anchor="ctr" anchorCtr="0">
            <a:spAutoFit/>
          </a:bodyPr>
          <a:lstStyle>
            <a:lvl1pPr marL="0" indent="0">
              <a:lnSpc>
                <a:spcPct val="80000"/>
              </a:lnSpc>
              <a:buNone/>
              <a:defRPr sz="400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Lloyd’s</a:t>
            </a: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89B9E-2B9E-4029-964A-B092C6CF81C7}" type="slidenum">
              <a:rPr kumimoji="0" lang="en-GB" sz="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038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with Headin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563888" y="0"/>
            <a:ext cx="5580112" cy="6858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5638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800000"/>
            <a:ext cx="3204000" cy="396000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7" name="Picture 6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9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32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9" name="Picture 8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3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(Strip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32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Picture 7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8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(No 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8334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4032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52000" y="1259999"/>
            <a:ext cx="4032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2" name="Picture 11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6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60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627" y="2743255"/>
            <a:ext cx="1286150" cy="14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52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627" y="2743255"/>
            <a:ext cx="1286150" cy="14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37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3000375" y="6143625"/>
            <a:ext cx="3143250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0">
                <a:solidFill>
                  <a:srgbClr val="8E873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kern="0" dirty="0"/>
              <a:t>www.lmalloyds.com</a:t>
            </a:r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85800" y="1778014"/>
            <a:ext cx="7772400" cy="2041527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21467B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371600" y="3819540"/>
            <a:ext cx="6400800" cy="30384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98876848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1467B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74401573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4356000" cy="42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&lt; Picture to go here &gt;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500000" y="0"/>
            <a:ext cx="2376000" cy="42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go here &gt;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</a:t>
            </a:r>
            <a:br>
              <a:rPr lang="en-GB" dirty="0" smtClean="0"/>
            </a:br>
            <a:r>
              <a:rPr lang="en-GB" dirty="0" smtClean="0"/>
              <a:t>go here &gt;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392000"/>
            <a:ext cx="6876000" cy="24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680000"/>
            <a:ext cx="6120000" cy="1908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"/>
            <a:ext cx="4356000" cy="4246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82" y="-2"/>
            <a:ext cx="2370835" cy="42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9999" y="-2"/>
            <a:ext cx="2123999" cy="685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Lloyd’s</a:t>
            </a: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89B9E-2B9E-4029-964A-B092C6CF81C7}" type="slidenum">
              <a:rPr kumimoji="0" lang="en-GB" sz="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4498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1467B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3929091" cy="535782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Tx/>
              <a:buSzTx/>
              <a:buFontTx/>
              <a:buNone/>
            </a:lvl1pPr>
            <a:lvl2pPr>
              <a:buClrTx/>
              <a:buFont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3371086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2486025" y="155997"/>
            <a:ext cx="6443663" cy="902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28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528C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428595" y="1058440"/>
            <a:ext cx="4000529" cy="12275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2622744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428624" y="1285875"/>
            <a:ext cx="286544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2000">
                <a:solidFill>
                  <a:srgbClr val="21467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b="1" kern="0" dirty="0"/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1467B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3500430" y="1500174"/>
            <a:ext cx="5357851" cy="5357827"/>
          </a:xfrm>
          <a:prstGeom prst="rect">
            <a:avLst/>
          </a:prstGeom>
        </p:spPr>
        <p:txBody>
          <a:bodyPr/>
          <a:lstStyle>
            <a:lvl2pPr marL="742950" indent="-285750"/>
            <a:lvl3pPr marL="1188719" indent="-274319"/>
            <a:lvl4pPr marL="1676400" indent="-304800"/>
            <a:lvl5pPr marL="2133600" indent="-3048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9108862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792288" y="5648325"/>
            <a:ext cx="5486401" cy="56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sz="2400" b="1" kern="0" dirty="0"/>
              <a:t>Click to edit Master title style</a:t>
            </a:r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28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528C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01234859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744924"/>
            <a:ext cx="6030000" cy="927164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44000"/>
            <a:ext cx="6030000" cy="720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5400000"/>
            <a:ext cx="2160000" cy="297252"/>
          </a:xfrm>
        </p:spPr>
        <p:txBody>
          <a:bodyPr/>
          <a:lstStyle>
            <a:lvl1pPr algn="l">
              <a:defRPr sz="1600">
                <a:solidFill>
                  <a:schemeClr val="tx2"/>
                </a:solidFill>
                <a:latin typeface="Sansa Lloyds" pitchFamily="2" charset="0"/>
              </a:defRPr>
            </a:lvl1pPr>
          </a:lstStyle>
          <a:p>
            <a:endParaRPr lang="en-GB" dirty="0">
              <a:solidFill>
                <a:srgbClr val="007EA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49" y="0"/>
            <a:ext cx="1078903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2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876000" cy="424903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go here &gt;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76000" cy="424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49" y="0"/>
            <a:ext cx="1078903" cy="4327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392000"/>
            <a:ext cx="6876000" cy="246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81128"/>
            <a:ext cx="6120000" cy="890960"/>
          </a:xfrm>
          <a:solidFill>
            <a:schemeClr val="tx1"/>
          </a:solidFill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5544000"/>
            <a:ext cx="6120000" cy="720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6300000"/>
            <a:ext cx="2160000" cy="297352"/>
          </a:xfrm>
          <a:solidFill>
            <a:schemeClr val="tx1"/>
          </a:solidFill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Sansa Lloyds" pitchFamily="2" charset="0"/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94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4356000" cy="42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 smtClean="0">
                <a:solidFill>
                  <a:srgbClr val="FFFFFF"/>
                </a:solidFill>
              </a:rPr>
              <a:t>&lt; Picture to go here &gt;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500000" y="0"/>
            <a:ext cx="2376000" cy="42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4392000"/>
            <a:ext cx="6876000" cy="24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680000"/>
            <a:ext cx="6120000" cy="1908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0" y="0"/>
            <a:ext cx="2123998" cy="68645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56000" cy="424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000" y="0"/>
            <a:ext cx="2376000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9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8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060000"/>
            <a:ext cx="5760000" cy="3420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332656"/>
            <a:ext cx="414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D362B1E5-3FBE-4735-A80E-5AD3E54121DA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0" y="0"/>
            <a:ext cx="2123998" cy="68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7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32656"/>
            <a:ext cx="8424000" cy="6183348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10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85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8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000" y="332656"/>
            <a:ext cx="6156000" cy="6183348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10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0" y="0"/>
            <a:ext cx="2123998" cy="68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4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</a:t>
            </a:r>
            <a:br>
              <a:rPr lang="en-GB" dirty="0" smtClean="0"/>
            </a:br>
            <a:r>
              <a:rPr lang="en-GB" dirty="0" smtClean="0"/>
              <a:t>go here &gt;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9999" y="-2"/>
            <a:ext cx="2123999" cy="68580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Lloyd’s</a:t>
            </a: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89B9E-2B9E-4029-964A-B092C6CF81C7}" type="slidenum">
              <a:rPr kumimoji="0" lang="en-GB" sz="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68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60000" y="3060000"/>
            <a:ext cx="5760000" cy="3420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332656"/>
            <a:ext cx="414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362B1E5-3FBE-4735-A80E-5AD3E54121D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11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060000"/>
            <a:ext cx="5760000" cy="3420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332656"/>
            <a:ext cx="414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D362B1E5-3FBE-4735-A80E-5AD3E54121DA}" type="slidenum">
              <a:rPr lang="en-GB" smtClean="0">
                <a:solidFill>
                  <a:srgbClr val="007EA3"/>
                </a:solidFill>
              </a:rPr>
              <a:pPr/>
              <a:t>‹#›</a:t>
            </a:fld>
            <a:endParaRPr lang="en-GB" dirty="0">
              <a:solidFill>
                <a:srgbClr val="007E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4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268000" y="0"/>
            <a:ext cx="460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4000" y="3060000"/>
            <a:ext cx="3960000" cy="3411028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74000" y="332656"/>
            <a:ext cx="396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D362B1E5-3FBE-4735-A80E-5AD3E54121DA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0" y="0"/>
            <a:ext cx="2123998" cy="68645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2123998" cy="68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5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rip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000" y="0"/>
            <a:ext cx="1043998" cy="686456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900000"/>
            <a:ext cx="1908212" cy="36000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64000" y="900000"/>
            <a:ext cx="5256000" cy="529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0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900000"/>
            <a:ext cx="1908212" cy="36000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000" y="900000"/>
            <a:ext cx="6120000" cy="529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1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900000"/>
            <a:ext cx="1908212" cy="1980000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</a:t>
            </a:r>
            <a:br>
              <a:rPr lang="en-US" dirty="0" smtClean="0"/>
            </a:br>
            <a:r>
              <a:rPr lang="en-US" dirty="0" smtClean="0"/>
              <a:t>Master </a:t>
            </a:r>
            <a:br>
              <a:rPr lang="en-US" dirty="0" smtClean="0"/>
            </a:br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2996952"/>
            <a:ext cx="2484000" cy="3861049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64000" y="900000"/>
            <a:ext cx="5256000" cy="52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0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Lef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900000"/>
            <a:ext cx="1908212" cy="1980000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</a:t>
            </a:r>
            <a:br>
              <a:rPr lang="en-US" dirty="0" smtClean="0"/>
            </a:br>
            <a:r>
              <a:rPr lang="en-US" dirty="0" smtClean="0"/>
              <a:t>Master </a:t>
            </a:r>
            <a:br>
              <a:rPr lang="en-US" dirty="0" smtClean="0"/>
            </a:br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2996952"/>
            <a:ext cx="2484000" cy="3861049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64000" y="900000"/>
            <a:ext cx="6300000" cy="52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7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0000" y="1259998"/>
            <a:ext cx="7470000" cy="4932000"/>
          </a:xfrm>
          <a:noFill/>
          <a:ln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000" y="0"/>
            <a:ext cx="1043998" cy="68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3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747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000" y="0"/>
            <a:ext cx="1043998" cy="68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64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rip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747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0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8334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8334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7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32656"/>
            <a:ext cx="8424000" cy="6183348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10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Lloyd’s</a:t>
            </a: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89B9E-2B9E-4029-964A-B092C6CF81C7}" type="slidenum">
              <a:rPr kumimoji="0" lang="en-GB" sz="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788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322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644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966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1800000"/>
            <a:ext cx="2322000" cy="1980220"/>
          </a:xfrm>
          <a:solidFill>
            <a:schemeClr val="accent1"/>
          </a:solidFill>
        </p:spPr>
        <p:txBody>
          <a:bodyPr lIns="180000" tIns="180000" rIns="36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322000" y="1800000"/>
            <a:ext cx="2322000" cy="1980220"/>
          </a:xfrm>
          <a:solidFill>
            <a:schemeClr val="accent1"/>
          </a:solidFill>
        </p:spPr>
        <p:txBody>
          <a:bodyPr lIns="180000" tIns="180000" rIns="36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644000" y="1800000"/>
            <a:ext cx="2322000" cy="1980220"/>
          </a:xfrm>
          <a:solidFill>
            <a:schemeClr val="accent1"/>
          </a:solidFill>
        </p:spPr>
        <p:txBody>
          <a:bodyPr lIns="180000" tIns="180000" rIns="36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966000" y="1800000"/>
            <a:ext cx="2178000" cy="1980220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40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322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644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966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1781042"/>
            <a:ext cx="9144000" cy="946837"/>
          </a:xfrm>
          <a:solidFill>
            <a:schemeClr val="accent1"/>
          </a:solidFill>
        </p:spPr>
        <p:txBody>
          <a:bodyPr wrap="square" lIns="180000" tIns="270000" rIns="180000" bIns="180000" anchor="ctr" anchorCtr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2952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3096000" y="0"/>
            <a:ext cx="2952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6192000" y="982"/>
            <a:ext cx="2952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180000" y="332654"/>
            <a:ext cx="2592000" cy="18362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3276000" y="332654"/>
            <a:ext cx="2592000" cy="18362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6372000" y="332654"/>
            <a:ext cx="2592000" cy="18362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4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3744000"/>
            <a:ext cx="2952000" cy="3114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2484000"/>
            <a:ext cx="29520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0000" y="2664000"/>
            <a:ext cx="2592000" cy="7650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096000" y="3744000"/>
            <a:ext cx="2952000" cy="3114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96000" y="2484000"/>
            <a:ext cx="29520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3276000" y="2664000"/>
            <a:ext cx="2592000" cy="7650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192000" y="3744000"/>
            <a:ext cx="2952000" cy="3114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192000" y="2484000"/>
            <a:ext cx="29520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6372000" y="2664000"/>
            <a:ext cx="2592000" cy="7650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756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93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4818701"/>
            <a:ext cx="9144000" cy="965013"/>
          </a:xfrm>
          <a:solidFill>
            <a:schemeClr val="accent1"/>
          </a:solidFill>
        </p:spPr>
        <p:txBody>
          <a:bodyPr lIns="180000" tIns="270000" rIns="180000" bIns="180000" anchor="ctr" anchorCtr="0">
            <a:spAutoFit/>
          </a:bodyPr>
          <a:lstStyle>
            <a:lvl1pPr marL="0" indent="0">
              <a:lnSpc>
                <a:spcPct val="80000"/>
              </a:lnSpc>
              <a:buNone/>
              <a:defRPr sz="40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06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with Headin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563888" y="0"/>
            <a:ext cx="5580112" cy="6858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5638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800000"/>
            <a:ext cx="3204000" cy="396000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8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32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000" y="0"/>
            <a:ext cx="1043998" cy="68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1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(Strip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32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0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(No 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8334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4032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52000" y="1259999"/>
            <a:ext cx="4032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9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11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627" y="2743255"/>
            <a:ext cx="1286150" cy="14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8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000" y="332656"/>
            <a:ext cx="6156000" cy="6183348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10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</a:t>
            </a:r>
            <a:br>
              <a:rPr lang="en-GB" dirty="0" smtClean="0"/>
            </a:br>
            <a:r>
              <a:rPr lang="en-GB" dirty="0" smtClean="0"/>
              <a:t>go here &gt;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9999" y="-2"/>
            <a:ext cx="2123999" cy="685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Lloyd’s</a:t>
            </a: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89B9E-2B9E-4029-964A-B092C6CF81C7}" type="slidenum">
              <a:rPr kumimoji="0" lang="en-GB" sz="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150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627" y="2743255"/>
            <a:ext cx="1286150" cy="14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6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060000"/>
            <a:ext cx="5760000" cy="3420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Lloyd’s</a:t>
            </a: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89B9E-2B9E-4029-964A-B092C6CF81C7}" type="slidenum">
              <a:rPr kumimoji="0" lang="en-GB" sz="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332656"/>
            <a:ext cx="414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D362B1E5-3FBE-4735-A80E-5AD3E54121D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856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</a:t>
            </a:r>
            <a:br>
              <a:rPr lang="en-GB" dirty="0" smtClean="0"/>
            </a:br>
            <a:r>
              <a:rPr lang="en-GB" dirty="0" smtClean="0"/>
              <a:t>go here &gt;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1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</a:t>
            </a:r>
            <a:br>
              <a:rPr lang="en-GB" dirty="0" smtClean="0"/>
            </a:br>
            <a:r>
              <a:rPr lang="en-GB" dirty="0" smtClean="0"/>
              <a:t>go here &gt;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68000" y="0"/>
            <a:ext cx="460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4000" y="3060000"/>
            <a:ext cx="3960000" cy="3411028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9999" y="-2"/>
            <a:ext cx="2123999" cy="68580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2123999" cy="685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Lloyd’s</a:t>
            </a: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89B9E-2B9E-4029-964A-B092C6CF81C7}" type="slidenum">
              <a:rPr kumimoji="0" lang="en-GB" sz="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74000" y="332656"/>
            <a:ext cx="396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362B1E5-3FBE-4735-A80E-5AD3E54121D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88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rip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900000"/>
            <a:ext cx="1908212" cy="36000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64000" y="900000"/>
            <a:ext cx="5256000" cy="529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9" name="Picture 8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7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4000" y="899999"/>
            <a:ext cx="5256000" cy="5288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000" y="900000"/>
            <a:ext cx="1908212" cy="2592288"/>
          </a:xfrm>
          <a:prstGeom prst="rect">
            <a:avLst/>
          </a:prstGeom>
        </p:spPr>
        <p:txBody>
          <a:bodyPr vert="horz" lIns="0" tIns="3600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Lloyd’s</a:t>
            </a: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89B9E-2B9E-4029-964A-B092C6CF81C7}" type="slidenum">
              <a:rPr kumimoji="0" lang="en-GB" sz="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2497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91" r:id="rId2"/>
    <p:sldLayoutId id="2147483694" r:id="rId3"/>
    <p:sldLayoutId id="2147483662" r:id="rId4"/>
    <p:sldLayoutId id="2147483721" r:id="rId5"/>
    <p:sldLayoutId id="2147483723" r:id="rId6"/>
    <p:sldLayoutId id="2147483663" r:id="rId7"/>
    <p:sldLayoutId id="2147483664" r:id="rId8"/>
    <p:sldLayoutId id="2147483715" r:id="rId9"/>
    <p:sldLayoutId id="2147483650" r:id="rId10"/>
    <p:sldLayoutId id="2147483703" r:id="rId11"/>
    <p:sldLayoutId id="2147483714" r:id="rId12"/>
    <p:sldLayoutId id="2147483674" r:id="rId13"/>
    <p:sldLayoutId id="2147483680" r:id="rId14"/>
    <p:sldLayoutId id="2147483713" r:id="rId15"/>
    <p:sldLayoutId id="2147483720" r:id="rId16"/>
    <p:sldLayoutId id="2147483667" r:id="rId17"/>
    <p:sldLayoutId id="2147483672" r:id="rId18"/>
    <p:sldLayoutId id="2147483671" r:id="rId19"/>
    <p:sldLayoutId id="2147483668" r:id="rId20"/>
    <p:sldLayoutId id="2147483669" r:id="rId21"/>
    <p:sldLayoutId id="2147483679" r:id="rId22"/>
    <p:sldLayoutId id="2147483718" r:id="rId23"/>
    <p:sldLayoutId id="2147483719" r:id="rId24"/>
    <p:sldLayoutId id="2147483675" r:id="rId25"/>
    <p:sldLayoutId id="2147483717" r:id="rId26"/>
    <p:sldLayoutId id="2147483716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240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►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2667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95350" indent="-2667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2050" indent="-2667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38275" indent="-276225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42874" y="1143000"/>
            <a:ext cx="8786815" cy="0"/>
          </a:xfrm>
          <a:prstGeom prst="line">
            <a:avLst/>
          </a:prstGeom>
          <a:ln w="25400">
            <a:solidFill>
              <a:srgbClr val="21467B"/>
            </a:solidFill>
            <a:round/>
          </a:ln>
        </p:spPr>
        <p:txBody>
          <a:bodyPr lIns="0" tIns="0" rIns="0" bIns="0"/>
          <a:lstStyle/>
          <a:p>
            <a:pPr defTabSz="457200">
              <a:defRPr sz="1200" b="0">
                <a:latin typeface="+mj-lt"/>
                <a:ea typeface="+mj-ea"/>
                <a:cs typeface="+mj-cs"/>
                <a:sym typeface="Helvetica"/>
              </a:defRPr>
            </a:pPr>
            <a:endParaRPr sz="1200" kern="0" dirty="0">
              <a:solidFill>
                <a:sysClr val="windowText" lastClr="000000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pic>
        <p:nvPicPr>
          <p:cNvPr id="3" name="image1.jpeg" descr="LMA_Logo_Litho with strapline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2875" y="142875"/>
            <a:ext cx="1928814" cy="80803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2486025" y="0"/>
            <a:ext cx="6443663" cy="1214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1467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28595" y="1500209"/>
            <a:ext cx="8286810" cy="5357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3153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p:transition spd="med"/>
  <p:txStyles>
    <p:titleStyle>
      <a:lvl1pPr algn="r">
        <a:defRPr sz="3600">
          <a:solidFill>
            <a:srgbClr val="21467B"/>
          </a:solidFill>
          <a:latin typeface="Trebuchet MS"/>
          <a:ea typeface="Trebuchet MS"/>
          <a:cs typeface="Trebuchet MS"/>
          <a:sym typeface="Trebuchet MS"/>
        </a:defRPr>
      </a:lvl1pPr>
      <a:lvl2pPr algn="r">
        <a:defRPr sz="3600">
          <a:solidFill>
            <a:srgbClr val="21467B"/>
          </a:solidFill>
          <a:latin typeface="Trebuchet MS"/>
          <a:ea typeface="Trebuchet MS"/>
          <a:cs typeface="Trebuchet MS"/>
          <a:sym typeface="Trebuchet MS"/>
        </a:defRPr>
      </a:lvl2pPr>
      <a:lvl3pPr algn="r">
        <a:defRPr sz="3600">
          <a:solidFill>
            <a:srgbClr val="21467B"/>
          </a:solidFill>
          <a:latin typeface="Trebuchet MS"/>
          <a:ea typeface="Trebuchet MS"/>
          <a:cs typeface="Trebuchet MS"/>
          <a:sym typeface="Trebuchet MS"/>
        </a:defRPr>
      </a:lvl3pPr>
      <a:lvl4pPr algn="r">
        <a:defRPr sz="3600">
          <a:solidFill>
            <a:srgbClr val="21467B"/>
          </a:solidFill>
          <a:latin typeface="Trebuchet MS"/>
          <a:ea typeface="Trebuchet MS"/>
          <a:cs typeface="Trebuchet MS"/>
          <a:sym typeface="Trebuchet MS"/>
        </a:defRPr>
      </a:lvl4pPr>
      <a:lvl5pPr algn="r">
        <a:defRPr sz="3600">
          <a:solidFill>
            <a:srgbClr val="21467B"/>
          </a:solidFill>
          <a:latin typeface="Trebuchet MS"/>
          <a:ea typeface="Trebuchet MS"/>
          <a:cs typeface="Trebuchet MS"/>
          <a:sym typeface="Trebuchet MS"/>
        </a:defRPr>
      </a:lvl5pPr>
      <a:lvl6pPr indent="457200" algn="r">
        <a:defRPr sz="3600">
          <a:solidFill>
            <a:srgbClr val="21467B"/>
          </a:solidFill>
          <a:latin typeface="Trebuchet MS"/>
          <a:ea typeface="Trebuchet MS"/>
          <a:cs typeface="Trebuchet MS"/>
          <a:sym typeface="Trebuchet MS"/>
        </a:defRPr>
      </a:lvl6pPr>
      <a:lvl7pPr indent="914400" algn="r">
        <a:defRPr sz="3600">
          <a:solidFill>
            <a:srgbClr val="21467B"/>
          </a:solidFill>
          <a:latin typeface="Trebuchet MS"/>
          <a:ea typeface="Trebuchet MS"/>
          <a:cs typeface="Trebuchet MS"/>
          <a:sym typeface="Trebuchet MS"/>
        </a:defRPr>
      </a:lvl7pPr>
      <a:lvl8pPr indent="1371600" algn="r">
        <a:defRPr sz="3600">
          <a:solidFill>
            <a:srgbClr val="21467B"/>
          </a:solidFill>
          <a:latin typeface="Trebuchet MS"/>
          <a:ea typeface="Trebuchet MS"/>
          <a:cs typeface="Trebuchet MS"/>
          <a:sym typeface="Trebuchet MS"/>
        </a:defRPr>
      </a:lvl8pPr>
      <a:lvl9pPr indent="1828800" algn="r">
        <a:defRPr sz="3600">
          <a:solidFill>
            <a:srgbClr val="21467B"/>
          </a:solidFill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indent="-342900">
        <a:spcBef>
          <a:spcPts val="500"/>
        </a:spcBef>
        <a:buClr>
          <a:srgbClr val="8E8732"/>
        </a:buClr>
        <a:buSzPct val="100000"/>
        <a:buFont typeface="Arial"/>
        <a:buChar char="•"/>
        <a:defRPr sz="2400">
          <a:solidFill>
            <a:srgbClr val="595959"/>
          </a:solidFill>
          <a:latin typeface="Trebuchet MS"/>
          <a:ea typeface="Trebuchet MS"/>
          <a:cs typeface="Trebuchet MS"/>
          <a:sym typeface="Trebuchet MS"/>
        </a:defRPr>
      </a:lvl1pPr>
      <a:lvl2pPr marL="800100" indent="-342900">
        <a:spcBef>
          <a:spcPts val="500"/>
        </a:spcBef>
        <a:buClr>
          <a:srgbClr val="8E8732"/>
        </a:buClr>
        <a:buSzPct val="100000"/>
        <a:buFont typeface="Arial"/>
        <a:buChar char="•"/>
        <a:defRPr sz="2400">
          <a:solidFill>
            <a:srgbClr val="595959"/>
          </a:solidFill>
          <a:latin typeface="Trebuchet MS"/>
          <a:ea typeface="Trebuchet MS"/>
          <a:cs typeface="Trebuchet MS"/>
          <a:sym typeface="Trebuchet MS"/>
        </a:defRPr>
      </a:lvl2pPr>
      <a:lvl3pPr marL="1219200" indent="-304800">
        <a:spcBef>
          <a:spcPts val="500"/>
        </a:spcBef>
        <a:buClr>
          <a:srgbClr val="8E8732"/>
        </a:buClr>
        <a:buSzPct val="100000"/>
        <a:buFont typeface="Arial"/>
        <a:buChar char="•"/>
        <a:defRPr sz="2400">
          <a:solidFill>
            <a:srgbClr val="595959"/>
          </a:solidFill>
          <a:latin typeface="Trebuchet MS"/>
          <a:ea typeface="Trebuchet MS"/>
          <a:cs typeface="Trebuchet MS"/>
          <a:sym typeface="Trebuchet MS"/>
        </a:defRPr>
      </a:lvl3pPr>
      <a:lvl4pPr marL="1714500" indent="-342900">
        <a:spcBef>
          <a:spcPts val="500"/>
        </a:spcBef>
        <a:buClr>
          <a:srgbClr val="8E8732"/>
        </a:buClr>
        <a:buSzPct val="100000"/>
        <a:buFont typeface="Arial"/>
        <a:buChar char="•"/>
        <a:defRPr sz="2400">
          <a:solidFill>
            <a:srgbClr val="595959"/>
          </a:solidFill>
          <a:latin typeface="Trebuchet MS"/>
          <a:ea typeface="Trebuchet MS"/>
          <a:cs typeface="Trebuchet MS"/>
          <a:sym typeface="Trebuchet MS"/>
        </a:defRPr>
      </a:lvl4pPr>
      <a:lvl5pPr marL="2171700" indent="-342900">
        <a:spcBef>
          <a:spcPts val="500"/>
        </a:spcBef>
        <a:buClr>
          <a:srgbClr val="8E8732"/>
        </a:buClr>
        <a:buSzPct val="100000"/>
        <a:buFont typeface="Arial"/>
        <a:buChar char="•"/>
        <a:defRPr sz="2400">
          <a:solidFill>
            <a:srgbClr val="595959"/>
          </a:solidFill>
          <a:latin typeface="Trebuchet MS"/>
          <a:ea typeface="Trebuchet MS"/>
          <a:cs typeface="Trebuchet MS"/>
          <a:sym typeface="Trebuchet MS"/>
        </a:defRPr>
      </a:lvl5pPr>
      <a:lvl6pPr marL="2560320" indent="-274320">
        <a:spcBef>
          <a:spcPts val="500"/>
        </a:spcBef>
        <a:buClr>
          <a:srgbClr val="8E8732"/>
        </a:buClr>
        <a:buSzPct val="100000"/>
        <a:buFont typeface="Arial"/>
        <a:buChar char="»"/>
        <a:defRPr sz="2400">
          <a:solidFill>
            <a:srgbClr val="595959"/>
          </a:solidFill>
          <a:latin typeface="Trebuchet MS"/>
          <a:ea typeface="Trebuchet MS"/>
          <a:cs typeface="Trebuchet MS"/>
          <a:sym typeface="Trebuchet MS"/>
        </a:defRPr>
      </a:lvl6pPr>
      <a:lvl7pPr marL="3017520" indent="-274320">
        <a:spcBef>
          <a:spcPts val="500"/>
        </a:spcBef>
        <a:buClr>
          <a:srgbClr val="8E8732"/>
        </a:buClr>
        <a:buSzPct val="100000"/>
        <a:buFont typeface="Arial"/>
        <a:buChar char="»"/>
        <a:defRPr sz="2400">
          <a:solidFill>
            <a:srgbClr val="595959"/>
          </a:solidFill>
          <a:latin typeface="Trebuchet MS"/>
          <a:ea typeface="Trebuchet MS"/>
          <a:cs typeface="Trebuchet MS"/>
          <a:sym typeface="Trebuchet MS"/>
        </a:defRPr>
      </a:lvl7pPr>
      <a:lvl8pPr marL="3474720" indent="-274320">
        <a:spcBef>
          <a:spcPts val="500"/>
        </a:spcBef>
        <a:buClr>
          <a:srgbClr val="8E8732"/>
        </a:buClr>
        <a:buSzPct val="100000"/>
        <a:buFont typeface="Arial"/>
        <a:buChar char="»"/>
        <a:defRPr sz="2400">
          <a:solidFill>
            <a:srgbClr val="595959"/>
          </a:solidFill>
          <a:latin typeface="Trebuchet MS"/>
          <a:ea typeface="Trebuchet MS"/>
          <a:cs typeface="Trebuchet MS"/>
          <a:sym typeface="Trebuchet MS"/>
        </a:defRPr>
      </a:lvl8pPr>
      <a:lvl9pPr marL="3931920" indent="-274320">
        <a:spcBef>
          <a:spcPts val="500"/>
        </a:spcBef>
        <a:buClr>
          <a:srgbClr val="8E8732"/>
        </a:buClr>
        <a:buSzPct val="100000"/>
        <a:buFont typeface="Arial"/>
        <a:buChar char="»"/>
        <a:defRPr sz="2400">
          <a:solidFill>
            <a:srgbClr val="595959"/>
          </a:solidFill>
          <a:latin typeface="Trebuchet MS"/>
          <a:ea typeface="Trebuchet MS"/>
          <a:cs typeface="Trebuchet MS"/>
          <a:sym typeface="Trebuchet MS"/>
        </a:defRPr>
      </a:lvl9pPr>
    </p:bodyStyle>
    <p:otherStyle>
      <a:lvl1pPr algn="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1pPr>
      <a:lvl2pPr indent="457200" algn="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2pPr>
      <a:lvl3pPr indent="914400" algn="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3pPr>
      <a:lvl4pPr indent="1371600" algn="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4pPr>
      <a:lvl5pPr indent="1828800" algn="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5pPr>
      <a:lvl6pPr indent="2286000" algn="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6pPr>
      <a:lvl7pPr indent="2743200" algn="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7pPr>
      <a:lvl8pPr indent="3200400" algn="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8pPr>
      <a:lvl9pPr indent="3657600" algn="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4000" y="899999"/>
            <a:ext cx="5256000" cy="5288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664000" y="0"/>
            <a:ext cx="5256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000" y="900000"/>
            <a:ext cx="1908212" cy="2592288"/>
          </a:xfrm>
          <a:prstGeom prst="rect">
            <a:avLst/>
          </a:prstGeom>
        </p:spPr>
        <p:txBody>
          <a:bodyPr vert="horz" lIns="0" tIns="3600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64000" y="6669380"/>
            <a:ext cx="108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000" y="6669380"/>
            <a:ext cx="27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2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2400" kern="1200">
          <a:solidFill>
            <a:schemeClr val="bg1"/>
          </a:solidFill>
          <a:latin typeface="Sansa Lloyds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►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2667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95350" indent="-2667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2050" indent="-2667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38275" indent="-276225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Control Framework: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Delegated Authorities Operations Committee’s (DAOC) questionnaire around brokers as intermediaries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7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catlin.com\data\London\Data\Home\crowley\My Documents\15575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25144"/>
            <a:ext cx="3540164" cy="15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2486024" y="214313"/>
            <a:ext cx="6443665" cy="785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704087">
              <a:defRPr sz="2772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GB" sz="2772" dirty="0" smtClean="0">
                <a:solidFill>
                  <a:srgbClr val="21467B"/>
                </a:solidFill>
              </a:rPr>
              <a:t>What</a:t>
            </a:r>
            <a:endParaRPr sz="2772" dirty="0">
              <a:solidFill>
                <a:srgbClr val="21467B"/>
              </a:solidFill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428625" y="1500187"/>
            <a:ext cx="8286750" cy="50006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/>
                </a:solidFill>
              </a:rPr>
              <a:t>Two stage process – </a:t>
            </a:r>
          </a:p>
          <a:p>
            <a:pPr marL="514350" lvl="0" indent="-514350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/>
                </a:solidFill>
              </a:rPr>
              <a:t>Coverholder audit data check - ongoing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GB" sz="2000" dirty="0">
                <a:solidFill>
                  <a:schemeClr val="tx1"/>
                </a:solidFill>
              </a:rPr>
              <a:t>Focus is on risk location and insured domicile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GB" sz="2000" u="sng" dirty="0">
                <a:solidFill>
                  <a:schemeClr val="tx1"/>
                </a:solidFill>
              </a:rPr>
              <a:t>Higher risk 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0000"/>
                </a:solidFill>
              </a:rPr>
              <a:t>Risks written in non-domestic Territories.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0000"/>
                </a:solidFill>
              </a:rPr>
              <a:t>Certain transit classes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0000"/>
                </a:solidFill>
              </a:rPr>
              <a:t>“Worldwide” binding authorities</a:t>
            </a:r>
          </a:p>
          <a:p>
            <a:pPr marL="514350" lvl="0" indent="-514350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/>
                </a:solidFill>
              </a:rPr>
              <a:t>Understand broker changes to 		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original data (if any?)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olidFill>
                  <a:schemeClr val="tx1"/>
                </a:solidFill>
              </a:rPr>
              <a:t>Liaison with LIIBA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43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catlin.com\data\London\Data\Home\crowley\My Documents\15575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85184"/>
            <a:ext cx="3540164" cy="15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2486024" y="214313"/>
            <a:ext cx="6443665" cy="785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77823">
              <a:defRPr sz="3455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3200" dirty="0" smtClean="0">
                <a:solidFill>
                  <a:srgbClr val="0070C0"/>
                </a:solidFill>
              </a:rPr>
              <a:t>Understanding Broker </a:t>
            </a:r>
            <a:r>
              <a:rPr lang="en-GB" sz="3455" dirty="0" smtClean="0">
                <a:solidFill>
                  <a:srgbClr val="0070C0"/>
                </a:solidFill>
              </a:rPr>
              <a:t>changes</a:t>
            </a:r>
            <a:r>
              <a:rPr lang="en-GB" sz="3455" dirty="0" smtClean="0">
                <a:solidFill>
                  <a:srgbClr val="21467B"/>
                </a:solidFill>
              </a:rPr>
              <a:t>?</a:t>
            </a:r>
            <a:endParaRPr sz="3455" dirty="0">
              <a:solidFill>
                <a:srgbClr val="21467B"/>
              </a:solidFill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28595" y="1500209"/>
            <a:ext cx="7095733" cy="500062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Brokers may change </a:t>
            </a:r>
            <a:r>
              <a:rPr lang="en-GB" sz="2200" dirty="0" smtClean="0">
                <a:solidFill>
                  <a:schemeClr val="tx2">
                    <a:lumMod val="50000"/>
                  </a:schemeClr>
                </a:solidFill>
              </a:rPr>
              <a:t>data - MA’s </a:t>
            </a: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need to </a:t>
            </a:r>
            <a:r>
              <a:rPr lang="en-GB" sz="2200" dirty="0" smtClean="0">
                <a:solidFill>
                  <a:schemeClr val="tx2">
                    <a:lumMod val="50000"/>
                  </a:schemeClr>
                </a:solidFill>
              </a:rPr>
              <a:t>be understand what is </a:t>
            </a: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altered from original source.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200" dirty="0" smtClean="0">
                <a:solidFill>
                  <a:schemeClr val="tx2">
                    <a:lumMod val="50000"/>
                  </a:schemeClr>
                </a:solidFill>
              </a:rPr>
              <a:t>What changes if any do </a:t>
            </a:r>
            <a:r>
              <a:rPr sz="2200" dirty="0" smtClean="0">
                <a:solidFill>
                  <a:schemeClr val="tx2">
                    <a:lumMod val="50000"/>
                  </a:schemeClr>
                </a:solidFill>
              </a:rPr>
              <a:t>Brokers </a:t>
            </a:r>
            <a:r>
              <a:rPr lang="en-GB" sz="2200" dirty="0" smtClean="0">
                <a:solidFill>
                  <a:schemeClr val="tx2">
                    <a:lumMod val="50000"/>
                  </a:schemeClr>
                </a:solidFill>
              </a:rPr>
              <a:t>make to the bordereaux submitted by Coverholders? </a:t>
            </a:r>
            <a:br>
              <a:rPr lang="en-GB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2200" dirty="0" smtClean="0">
                <a:solidFill>
                  <a:srgbClr val="FF0000"/>
                </a:solidFill>
              </a:rPr>
              <a:t>Re-formatting only / Validation only / New Data / Data </a:t>
            </a:r>
            <a:r>
              <a:rPr lang="en-GB" sz="2200" dirty="0">
                <a:solidFill>
                  <a:srgbClr val="FF0000"/>
                </a:solidFill>
              </a:rPr>
              <a:t>C</a:t>
            </a:r>
            <a:r>
              <a:rPr lang="en-GB" sz="2200" dirty="0" smtClean="0">
                <a:solidFill>
                  <a:srgbClr val="FF0000"/>
                </a:solidFill>
              </a:rPr>
              <a:t>leansing / New Data, Data Validation and Cleansing.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Questionnaire and spreadsheet will provide detail.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 it easier for </a:t>
            </a: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the </a:t>
            </a:r>
            <a:r>
              <a:rPr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DAOC </a:t>
            </a:r>
            <a:r>
              <a:rPr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asked Lloyd’s to </a:t>
            </a:r>
            <a:r>
              <a:rPr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facilitate centrally</a:t>
            </a:r>
            <a:r>
              <a:rPr lang="en-GB" sz="2200" dirty="0" smtClean="0">
                <a:solidFill>
                  <a:schemeClr val="bg2"/>
                </a:solidFill>
              </a:rPr>
              <a:t>.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GB" sz="2200" dirty="0" smtClean="0">
              <a:solidFill>
                <a:schemeClr val="bg2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2200" dirty="0" smtClean="0">
                <a:solidFill>
                  <a:schemeClr val="bg2"/>
                </a:solidFill>
              </a:rPr>
              <a:t>Brokers with only one central process for all bordereaux may provide a single response detailing their process. No need to complete the spreadsheet. Details of technology used would be useful.</a:t>
            </a:r>
            <a:endParaRPr lang="en-GB" sz="2200" dirty="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200" dirty="0" smtClean="0">
                <a:solidFill>
                  <a:schemeClr val="bg2"/>
                </a:solidFill>
              </a:rPr>
              <a:t>Where different approaches are used on </a:t>
            </a:r>
            <a:br>
              <a:rPr lang="en-GB" sz="2200" dirty="0" smtClean="0">
                <a:solidFill>
                  <a:schemeClr val="bg2"/>
                </a:solidFill>
              </a:rPr>
            </a:br>
            <a:r>
              <a:rPr lang="en-GB" sz="2200" dirty="0" smtClean="0">
                <a:solidFill>
                  <a:schemeClr val="bg2"/>
                </a:solidFill>
              </a:rPr>
              <a:t>different UMR’s these are to be detailed </a:t>
            </a:r>
            <a:br>
              <a:rPr lang="en-GB" sz="2200" dirty="0" smtClean="0">
                <a:solidFill>
                  <a:schemeClr val="bg2"/>
                </a:solidFill>
              </a:rPr>
            </a:br>
            <a:r>
              <a:rPr lang="en-GB" sz="2200" dirty="0" smtClean="0">
                <a:solidFill>
                  <a:schemeClr val="bg2"/>
                </a:solidFill>
              </a:rPr>
              <a:t>in the spreadsheet.</a:t>
            </a:r>
            <a:r>
              <a:rPr lang="en-GB" sz="2200" dirty="0" smtClean="0">
                <a:solidFill>
                  <a:srgbClr val="59595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4417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catlin.com\data\London\Data\Home\crowley\My Documents\15575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25144"/>
            <a:ext cx="3540164" cy="15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2486024" y="214313"/>
            <a:ext cx="6443665" cy="78581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3600" dirty="0" smtClean="0">
                <a:solidFill>
                  <a:srgbClr val="21467B"/>
                </a:solidFill>
              </a:rPr>
              <a:t>Action</a:t>
            </a:r>
            <a:endParaRPr sz="3600" dirty="0">
              <a:solidFill>
                <a:srgbClr val="21467B"/>
              </a:solidFill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28595" y="1500209"/>
            <a:ext cx="7959829" cy="500062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en-GB" sz="2000" dirty="0">
                <a:solidFill>
                  <a:schemeClr val="bg2"/>
                </a:solidFill>
              </a:rPr>
              <a:t>Timeline - Lloyd’s distribute spreadsheets 22/6/15.</a:t>
            </a:r>
          </a:p>
          <a:p>
            <a:pPr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olidFill>
                  <a:schemeClr val="bg2"/>
                </a:solidFill>
              </a:rPr>
              <a:t>Sign-off by </a:t>
            </a:r>
            <a:r>
              <a:rPr lang="en-GB" sz="2000" dirty="0">
                <a:solidFill>
                  <a:schemeClr val="bg2"/>
                </a:solidFill>
              </a:rPr>
              <a:t>an officer of the </a:t>
            </a:r>
            <a:r>
              <a:rPr lang="en-GB" sz="2000" dirty="0" smtClean="0">
                <a:solidFill>
                  <a:schemeClr val="bg2"/>
                </a:solidFill>
              </a:rPr>
              <a:t>broking company</a:t>
            </a:r>
            <a:r>
              <a:rPr lang="en-GB" sz="2000" dirty="0">
                <a:solidFill>
                  <a:schemeClr val="bg2"/>
                </a:solidFill>
              </a:rPr>
              <a:t>. </a:t>
            </a:r>
          </a:p>
          <a:p>
            <a:pPr algn="l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en-GB" sz="2000" dirty="0">
                <a:solidFill>
                  <a:schemeClr val="bg2"/>
                </a:solidFill>
              </a:rPr>
              <a:t>Returns back to Lloyd’s </a:t>
            </a:r>
            <a:r>
              <a:rPr lang="en-GB" sz="2000" dirty="0" smtClean="0">
                <a:solidFill>
                  <a:schemeClr val="bg2"/>
                </a:solidFill>
              </a:rPr>
              <a:t>(not Managing Agents) by </a:t>
            </a:r>
            <a:r>
              <a:rPr lang="en-GB" sz="2000" dirty="0">
                <a:solidFill>
                  <a:schemeClr val="bg2"/>
                </a:solidFill>
              </a:rPr>
              <a:t>24/7/15. </a:t>
            </a: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olidFill>
                  <a:schemeClr val="bg2"/>
                </a:solidFill>
              </a:rPr>
              <a:t>Lloyd’s will filter by</a:t>
            </a:r>
            <a:r>
              <a:rPr sz="2000" dirty="0" smtClean="0">
                <a:solidFill>
                  <a:schemeClr val="bg2"/>
                </a:solidFill>
              </a:rPr>
              <a:t> </a:t>
            </a:r>
            <a:r>
              <a:rPr sz="2000" dirty="0">
                <a:solidFill>
                  <a:schemeClr val="bg2"/>
                </a:solidFill>
              </a:rPr>
              <a:t>UMR level </a:t>
            </a:r>
            <a:r>
              <a:rPr lang="en-GB" sz="2000" dirty="0" smtClean="0">
                <a:solidFill>
                  <a:schemeClr val="bg2"/>
                </a:solidFill>
              </a:rPr>
              <a:t>and send to relevant </a:t>
            </a:r>
            <a:r>
              <a:rPr sz="2000" dirty="0" smtClean="0">
                <a:solidFill>
                  <a:schemeClr val="bg2"/>
                </a:solidFill>
              </a:rPr>
              <a:t>Managing Agents</a:t>
            </a:r>
            <a:r>
              <a:rPr lang="en-GB" sz="2000" dirty="0" smtClean="0">
                <a:solidFill>
                  <a:schemeClr val="bg2"/>
                </a:solidFill>
              </a:rPr>
              <a:t>.</a:t>
            </a:r>
            <a:endParaRPr sz="2000" dirty="0">
              <a:solidFill>
                <a:schemeClr val="bg2"/>
              </a:solidFill>
            </a:endParaRPr>
          </a:p>
          <a:p>
            <a:pPr lvl="0" algn="l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olidFill>
                  <a:schemeClr val="bg2"/>
                </a:solidFill>
              </a:rPr>
              <a:t>Lloyds to send to </a:t>
            </a:r>
            <a:r>
              <a:rPr sz="2000" dirty="0" smtClean="0">
                <a:solidFill>
                  <a:schemeClr val="bg2"/>
                </a:solidFill>
              </a:rPr>
              <a:t>Managing </a:t>
            </a:r>
            <a:r>
              <a:rPr sz="2000" dirty="0">
                <a:solidFill>
                  <a:schemeClr val="bg2"/>
                </a:solidFill>
              </a:rPr>
              <a:t>Agents </a:t>
            </a:r>
            <a:r>
              <a:rPr lang="en-GB" sz="2000" dirty="0" smtClean="0">
                <a:solidFill>
                  <a:schemeClr val="bg2"/>
                </a:solidFill>
              </a:rPr>
              <a:t>31/7/15</a:t>
            </a:r>
            <a:r>
              <a:rPr sz="2000" dirty="0" smtClean="0">
                <a:solidFill>
                  <a:schemeClr val="bg2"/>
                </a:solidFill>
              </a:rPr>
              <a:t>.</a:t>
            </a:r>
            <a:endParaRPr sz="2000" dirty="0">
              <a:solidFill>
                <a:schemeClr val="bg2"/>
              </a:solidFill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chemeClr val="bg2"/>
                </a:solidFill>
              </a:rPr>
              <a:t>Brokers who do not supply completed returns </a:t>
            </a:r>
            <a:r>
              <a:rPr sz="2000" dirty="0" smtClean="0">
                <a:solidFill>
                  <a:schemeClr val="bg2"/>
                </a:solidFill>
              </a:rPr>
              <a:t>will </a:t>
            </a:r>
            <a:r>
              <a:rPr sz="2000" dirty="0">
                <a:solidFill>
                  <a:schemeClr val="bg2"/>
                </a:solidFill>
              </a:rPr>
              <a:t>be followed up individually by </a:t>
            </a:r>
            <a:r>
              <a:rPr sz="2000" dirty="0" smtClean="0">
                <a:solidFill>
                  <a:schemeClr val="bg2"/>
                </a:solidFill>
              </a:rPr>
              <a:t>Managing Ag</a:t>
            </a:r>
            <a:r>
              <a:rPr lang="en-GB" sz="2000" dirty="0" smtClean="0">
                <a:solidFill>
                  <a:schemeClr val="bg2"/>
                </a:solidFill>
              </a:rPr>
              <a:t>e</a:t>
            </a:r>
            <a:r>
              <a:rPr sz="2000" dirty="0" smtClean="0">
                <a:solidFill>
                  <a:schemeClr val="bg2"/>
                </a:solidFill>
              </a:rPr>
              <a:t>nts </a:t>
            </a:r>
            <a:r>
              <a:rPr sz="2000" dirty="0">
                <a:solidFill>
                  <a:schemeClr val="bg2"/>
                </a:solidFill>
              </a:rPr>
              <a:t>resulting in </a:t>
            </a:r>
            <a:r>
              <a:rPr sz="2000" dirty="0" smtClean="0">
                <a:solidFill>
                  <a:schemeClr val="bg2"/>
                </a:solidFill>
              </a:rPr>
              <a:t>inconvenience</a:t>
            </a:r>
            <a:r>
              <a:rPr lang="en-GB" sz="2000" dirty="0" smtClean="0">
                <a:solidFill>
                  <a:schemeClr val="bg2"/>
                </a:solidFill>
              </a:rPr>
              <a:t/>
            </a:r>
            <a:br>
              <a:rPr lang="en-GB" sz="2000" dirty="0" smtClean="0">
                <a:solidFill>
                  <a:schemeClr val="bg2"/>
                </a:solidFill>
              </a:rPr>
            </a:br>
            <a:r>
              <a:rPr sz="2000" dirty="0" smtClean="0">
                <a:solidFill>
                  <a:schemeClr val="bg2"/>
                </a:solidFill>
              </a:rPr>
              <a:t>for</a:t>
            </a:r>
            <a:r>
              <a:rPr lang="en-GB" sz="2000" dirty="0" smtClean="0">
                <a:solidFill>
                  <a:schemeClr val="bg2"/>
                </a:solidFill>
              </a:rPr>
              <a:t> all</a:t>
            </a:r>
            <a:r>
              <a:rPr sz="2000" dirty="0" smtClean="0">
                <a:solidFill>
                  <a:schemeClr val="bg2"/>
                </a:solidFill>
              </a:rPr>
              <a:t>.</a:t>
            </a:r>
            <a:endParaRPr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79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528C"/>
                </a:solidFill>
              </a:rPr>
              <a:t>Simple sharing via Lloyd's </a:t>
            </a:r>
          </a:p>
        </p:txBody>
      </p:sp>
      <p:pic>
        <p:nvPicPr>
          <p:cNvPr id="1027" name="Picture 3" descr="\\catlin.com\data\London\Data\Home\crowley\My Documents\248338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10654" r="7600" b="9994"/>
          <a:stretch/>
        </p:blipFill>
        <p:spPr bwMode="auto">
          <a:xfrm>
            <a:off x="107504" y="1208451"/>
            <a:ext cx="6803922" cy="364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catlin.com\data\London\Data\Home\crowley\My Documents\155756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69" y="4138828"/>
            <a:ext cx="5411931" cy="23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208451"/>
            <a:ext cx="304192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/>
            <a:r>
              <a:rPr lang="en-GB" sz="24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this</a:t>
            </a:r>
            <a:endParaRPr lang="en-GB" sz="2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5067920"/>
            <a:ext cx="165618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/>
            <a:r>
              <a:rPr lang="en-GB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</a:t>
            </a:r>
            <a:r>
              <a:rPr lang="en-GB" sz="24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this</a:t>
            </a:r>
            <a:endParaRPr lang="en-GB" sz="2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997210" y="5158810"/>
            <a:ext cx="630487" cy="300383"/>
          </a:xfrm>
          <a:prstGeom prst="rightArrow">
            <a:avLst/>
          </a:prstGeom>
          <a:solidFill>
            <a:srgbClr val="002060"/>
          </a:solidFill>
          <a:ln w="25400" cap="flat">
            <a:solidFill>
              <a:srgbClr val="BBE0E3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/>
            <a:endParaRPr lang="en-GB" sz="2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Down Arrow 5"/>
          <p:cNvSpPr/>
          <p:nvPr/>
        </p:nvSpPr>
        <p:spPr>
          <a:xfrm rot="2132548">
            <a:off x="6755509" y="3410088"/>
            <a:ext cx="311832" cy="1728192"/>
          </a:xfrm>
          <a:prstGeom prst="downArrow">
            <a:avLst/>
          </a:prstGeom>
          <a:solidFill>
            <a:srgbClr val="002060"/>
          </a:solidFill>
          <a:ln w="25400" cap="flat">
            <a:solidFill>
              <a:srgbClr val="BBE0E3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/>
            <a:endParaRPr lang="en-GB" sz="2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2869973"/>
            <a:ext cx="116794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latinLnBrk="1" hangingPunct="0"/>
            <a:r>
              <a:rPr lang="en-GB" sz="24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Lloyd’s</a:t>
            </a:r>
          </a:p>
          <a:p>
            <a:pPr algn="ctr" latinLnBrk="1" hangingPunct="0"/>
            <a:r>
              <a:rPr lang="en-GB" sz="24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</a:t>
            </a:r>
            <a:endParaRPr lang="en-GB" sz="2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6480" y="1422913"/>
            <a:ext cx="2088232" cy="12003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/>
            <a:r>
              <a:rPr lang="en-GB" sz="24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</a:p>
          <a:p>
            <a:pPr algn="ctr" latinLnBrk="1" hangingPunct="0"/>
            <a:r>
              <a:rPr lang="en-GB" sz="2400" b="1" kern="0" dirty="0" smtClean="0">
                <a:solidFill>
                  <a:srgbClr val="000000"/>
                </a:solidFill>
                <a:sym typeface="Arial"/>
              </a:rPr>
              <a:t>Centralised</a:t>
            </a:r>
          </a:p>
          <a:p>
            <a:pPr algn="ctr" latinLnBrk="1" hangingPunct="0"/>
            <a:r>
              <a:rPr lang="en-GB" sz="24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Co-ordinated</a:t>
            </a:r>
            <a:endParaRPr lang="en-GB" sz="2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65188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3600" dirty="0" smtClean="0">
                <a:solidFill>
                  <a:srgbClr val="00528C"/>
                </a:solidFill>
              </a:rPr>
              <a:t>Any questions?</a:t>
            </a:r>
            <a:endParaRPr sz="3600" dirty="0">
              <a:solidFill>
                <a:srgbClr val="00528C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 </a:t>
            </a:r>
            <a:endParaRPr lang="en-GB" dirty="0"/>
          </a:p>
        </p:txBody>
      </p:sp>
      <p:pic>
        <p:nvPicPr>
          <p:cNvPr id="1026" name="Picture 2" descr="\\catlin.com\data\London\Data\Home\crowley\My Documents\15575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69" y="4138828"/>
            <a:ext cx="5411931" cy="23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534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4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 noGrp="1"/>
          </p:cNvSpPr>
          <p:nvPr>
            <p:ph idx="1"/>
          </p:nvPr>
        </p:nvSpPr>
        <p:spPr>
          <a:xfrm>
            <a:off x="450000" y="404664"/>
            <a:ext cx="7470000" cy="578733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endParaRPr lang="en-GB" sz="8000" dirty="0" smtClean="0">
              <a:solidFill>
                <a:schemeClr val="tx2"/>
              </a:solidFill>
            </a:endParaRPr>
          </a:p>
          <a:p>
            <a:pPr indent="0" algn="ctr">
              <a:buNone/>
            </a:pPr>
            <a:r>
              <a:rPr lang="en-GB" sz="8000" dirty="0" smtClean="0">
                <a:solidFill>
                  <a:schemeClr val="tx2"/>
                </a:solidFill>
              </a:rPr>
              <a:t>Welcome</a:t>
            </a:r>
          </a:p>
          <a:p>
            <a:pPr indent="0" algn="ctr">
              <a:buNone/>
            </a:pPr>
            <a:endParaRPr lang="en-GB" sz="8000" dirty="0">
              <a:solidFill>
                <a:schemeClr val="tx2"/>
              </a:solidFill>
            </a:endParaRPr>
          </a:p>
          <a:p>
            <a:pPr indent="0" algn="ctr">
              <a:buNone/>
            </a:pPr>
            <a:endParaRPr lang="en-GB" sz="8000" dirty="0" smtClean="0">
              <a:solidFill>
                <a:schemeClr val="tx2"/>
              </a:solidFill>
            </a:endParaRPr>
          </a:p>
          <a:p>
            <a:pPr indent="0" algn="ctr">
              <a:buNone/>
            </a:pPr>
            <a:r>
              <a:rPr lang="en-GB" sz="8000" dirty="0" smtClean="0">
                <a:solidFill>
                  <a:schemeClr val="tx2"/>
                </a:solidFill>
              </a:rPr>
              <a:t>Introduction </a:t>
            </a:r>
            <a:r>
              <a:rPr lang="en-GB" sz="8000" dirty="0">
                <a:solidFill>
                  <a:schemeClr val="tx2"/>
                </a:solidFill>
              </a:rPr>
              <a:t>by Peter Montanaro</a:t>
            </a:r>
            <a:endParaRPr lang="en-GB" sz="8000" dirty="0" smtClean="0">
              <a:solidFill>
                <a:schemeClr val="tx2"/>
              </a:solidFill>
            </a:endParaRPr>
          </a:p>
          <a:p>
            <a:pPr indent="0" algn="ctr">
              <a:buNone/>
            </a:pPr>
            <a:endParaRPr lang="en-GB" sz="6000" dirty="0" smtClean="0"/>
          </a:p>
          <a:p>
            <a:pPr algn="ctr"/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9843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00" y="620688"/>
            <a:ext cx="7470000" cy="55713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6600" dirty="0" smtClean="0"/>
          </a:p>
          <a:p>
            <a:pPr marL="0" indent="0" algn="ctr">
              <a:buNone/>
            </a:pPr>
            <a:r>
              <a:rPr lang="en-GB" sz="6600" dirty="0" smtClean="0">
                <a:solidFill>
                  <a:schemeClr val="tx2"/>
                </a:solidFill>
              </a:rPr>
              <a:t>Stephen Yates</a:t>
            </a:r>
          </a:p>
          <a:p>
            <a:pPr marL="0" indent="0">
              <a:buNone/>
            </a:pPr>
            <a:endParaRPr lang="en-GB" sz="6600" dirty="0" smtClean="0"/>
          </a:p>
          <a:p>
            <a:pPr marL="0" indent="0">
              <a:buNone/>
            </a:pPr>
            <a:endParaRPr lang="en-GB" sz="6600" dirty="0"/>
          </a:p>
          <a:p>
            <a:pPr marL="0" indent="0" algn="ctr">
              <a:buNone/>
            </a:pPr>
            <a:r>
              <a:rPr lang="en-GB" sz="6600" dirty="0">
                <a:solidFill>
                  <a:schemeClr val="tx2"/>
                </a:solidFill>
              </a:rPr>
              <a:t>Lloyd's International Regulatory Affairs </a:t>
            </a:r>
          </a:p>
        </p:txBody>
      </p:sp>
    </p:spTree>
    <p:extLst>
      <p:ext uri="{BB962C8B-B14F-4D97-AF65-F5344CB8AC3E}">
        <p14:creationId xmlns:p14="http://schemas.microsoft.com/office/powerpoint/2010/main" val="27956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Lloyd’s Prudential challenges</a:t>
            </a:r>
            <a:endParaRPr lang="en-GB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682489"/>
              </p:ext>
            </p:extLst>
          </p:nvPr>
        </p:nvGraphicFramePr>
        <p:xfrm>
          <a:off x="449263" y="1260475"/>
          <a:ext cx="7470775" cy="4256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qual 2"/>
          <p:cNvSpPr/>
          <p:nvPr/>
        </p:nvSpPr>
        <p:spPr>
          <a:xfrm>
            <a:off x="395536" y="5661248"/>
            <a:ext cx="792088" cy="5040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5142775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solidFill>
                <a:srgbClr val="000000"/>
              </a:solidFill>
            </a:endParaRPr>
          </a:p>
          <a:p>
            <a:r>
              <a:rPr lang="en-GB" sz="2000" b="1" dirty="0" smtClean="0">
                <a:solidFill>
                  <a:srgbClr val="000000"/>
                </a:solidFill>
              </a:rPr>
              <a:t>More data</a:t>
            </a:r>
          </a:p>
          <a:p>
            <a:r>
              <a:rPr lang="en-GB" sz="2000" b="1" dirty="0" smtClean="0">
                <a:solidFill>
                  <a:srgbClr val="000000"/>
                </a:solidFill>
              </a:rPr>
              <a:t>More reporting</a:t>
            </a:r>
          </a:p>
          <a:p>
            <a:r>
              <a:rPr lang="en-GB" sz="2000" b="1" dirty="0" smtClean="0">
                <a:solidFill>
                  <a:srgbClr val="000000"/>
                </a:solidFill>
              </a:rPr>
              <a:t>More local assets </a:t>
            </a:r>
            <a:endParaRPr lang="en-GB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88131" y="908720"/>
            <a:ext cx="1908175" cy="1979612"/>
          </a:xfrm>
        </p:spPr>
        <p:txBody>
          <a:bodyPr>
            <a:normAutofit/>
          </a:bodyPr>
          <a:lstStyle/>
          <a:p>
            <a:pPr marL="0" indent="0"/>
            <a:r>
              <a:rPr lang="en-GB" dirty="0" smtClean="0"/>
              <a:t>Where does the Control Framework fit into this?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4"/>
          </p:nvPr>
        </p:nvSpPr>
        <p:spPr>
          <a:xfrm>
            <a:off x="2663825" y="900113"/>
            <a:ext cx="5256213" cy="5291137"/>
          </a:xfrm>
        </p:spPr>
        <p:txBody>
          <a:bodyPr/>
          <a:lstStyle/>
          <a:p>
            <a:r>
              <a:rPr lang="en-GB" dirty="0" smtClean="0"/>
              <a:t>Regulators seeking ever more information</a:t>
            </a:r>
          </a:p>
          <a:p>
            <a:r>
              <a:rPr lang="en-GB" dirty="0" smtClean="0"/>
              <a:t>Lloyd’s data increasingly subject to audit or other assurance work</a:t>
            </a:r>
            <a:endParaRPr lang="en-GB" sz="1600" dirty="0" smtClean="0"/>
          </a:p>
          <a:p>
            <a:r>
              <a:rPr lang="en-GB" dirty="0" smtClean="0"/>
              <a:t>Best defence is good underlying data, and systems and controls around data that inspire confidence and a trust relationship with regulators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257925"/>
            <a:ext cx="2484438" cy="465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90000" rIns="90000" bIns="90000" anchor="ctr">
            <a:spAutoFit/>
          </a:bodyPr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2293" name="Picture 2" descr="Controls : Worker control devices in Heating and Power Plant Stock Photo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5" r="27975"/>
          <a:stretch>
            <a:fillRect/>
          </a:stretch>
        </p:blipFill>
        <p:spPr>
          <a:xfrm>
            <a:off x="0" y="2997200"/>
            <a:ext cx="2484438" cy="386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685800" y="2063750"/>
            <a:ext cx="7772400" cy="14700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600" b="1" dirty="0" smtClean="0">
                <a:solidFill>
                  <a:srgbClr val="21467B"/>
                </a:solidFill>
              </a:rPr>
              <a:t>One stop Co-ordination on our favourite topic</a:t>
            </a:r>
            <a:endParaRPr sz="3600" b="1" dirty="0">
              <a:solidFill>
                <a:srgbClr val="21467B"/>
              </a:solidFill>
            </a:endParaRP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371600" y="3819525"/>
            <a:ext cx="6400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594359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560" dirty="0" smtClean="0">
                <a:solidFill>
                  <a:srgbClr val="595959"/>
                </a:solidFill>
              </a:rPr>
              <a:t>Tax </a:t>
            </a:r>
            <a:r>
              <a:rPr sz="1560" dirty="0">
                <a:solidFill>
                  <a:srgbClr val="595959"/>
                </a:solidFill>
              </a:rPr>
              <a:t>and Regulatory requirements</a:t>
            </a:r>
            <a:br>
              <a:rPr sz="1560" dirty="0">
                <a:solidFill>
                  <a:srgbClr val="595959"/>
                </a:solidFill>
              </a:rPr>
            </a:br>
            <a:r>
              <a:rPr sz="1560" dirty="0">
                <a:solidFill>
                  <a:srgbClr val="595959"/>
                </a:solidFill>
              </a:rPr>
              <a:t/>
            </a:r>
            <a:br>
              <a:rPr sz="1560" dirty="0">
                <a:solidFill>
                  <a:srgbClr val="595959"/>
                </a:solidFill>
              </a:rPr>
            </a:br>
            <a:r>
              <a:rPr sz="1560" dirty="0">
                <a:solidFill>
                  <a:srgbClr val="595959"/>
                </a:solidFill>
              </a:rPr>
              <a:t/>
            </a:r>
            <a:br>
              <a:rPr sz="1560" dirty="0">
                <a:solidFill>
                  <a:srgbClr val="595959"/>
                </a:solidFill>
              </a:rPr>
            </a:br>
            <a:r>
              <a:rPr sz="1560" dirty="0">
                <a:solidFill>
                  <a:srgbClr val="595959"/>
                </a:solidFill>
              </a:rPr>
              <a:t/>
            </a:r>
            <a:br>
              <a:rPr sz="1560" dirty="0">
                <a:solidFill>
                  <a:srgbClr val="595959"/>
                </a:solidFill>
              </a:rPr>
            </a:br>
            <a:r>
              <a:rPr sz="1560" dirty="0">
                <a:solidFill>
                  <a:srgbClr val="595959"/>
                </a:solidFill>
              </a:rPr>
              <a:t>Charles Rowley – XL-Catlin</a:t>
            </a:r>
            <a:br>
              <a:rPr sz="1560" dirty="0">
                <a:solidFill>
                  <a:srgbClr val="595959"/>
                </a:solidFill>
              </a:rPr>
            </a:br>
            <a:r>
              <a:rPr sz="1560" dirty="0">
                <a:solidFill>
                  <a:srgbClr val="595959"/>
                </a:solidFill>
              </a:rPr>
              <a:t>Chair of Delegated Authority Operations Committee - DAOC</a:t>
            </a:r>
          </a:p>
        </p:txBody>
      </p:sp>
    </p:spTree>
    <p:extLst>
      <p:ext uri="{BB962C8B-B14F-4D97-AF65-F5344CB8AC3E}">
        <p14:creationId xmlns:p14="http://schemas.microsoft.com/office/powerpoint/2010/main" val="2850630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528C"/>
                </a:solidFill>
              </a:rPr>
              <a:t>Simple sharing via Lloyd's </a:t>
            </a:r>
          </a:p>
        </p:txBody>
      </p:sp>
      <p:pic>
        <p:nvPicPr>
          <p:cNvPr id="1027" name="Picture 3" descr="\\catlin.com\data\London\Data\Home\crowley\My Documents\248338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10654" r="7600" b="9994"/>
          <a:stretch/>
        </p:blipFill>
        <p:spPr bwMode="auto">
          <a:xfrm>
            <a:off x="107504" y="1208451"/>
            <a:ext cx="6803922" cy="364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catlin.com\data\London\Data\Home\crowley\My Documents\155756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69" y="4138828"/>
            <a:ext cx="5411931" cy="23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208451"/>
            <a:ext cx="304192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/>
            <a:r>
              <a:rPr lang="en-GB" sz="24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this</a:t>
            </a:r>
            <a:endParaRPr lang="en-GB" sz="2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5067920"/>
            <a:ext cx="165618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/>
            <a:r>
              <a:rPr lang="en-GB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</a:t>
            </a:r>
            <a:r>
              <a:rPr lang="en-GB" sz="24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this</a:t>
            </a:r>
            <a:endParaRPr lang="en-GB" sz="2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997210" y="5158810"/>
            <a:ext cx="630487" cy="300383"/>
          </a:xfrm>
          <a:prstGeom prst="rightArrow">
            <a:avLst/>
          </a:prstGeom>
          <a:solidFill>
            <a:srgbClr val="002060"/>
          </a:solidFill>
          <a:ln w="25400" cap="flat">
            <a:solidFill>
              <a:srgbClr val="BBE0E3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/>
            <a:endParaRPr lang="en-GB" sz="2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Down Arrow 5"/>
          <p:cNvSpPr/>
          <p:nvPr/>
        </p:nvSpPr>
        <p:spPr>
          <a:xfrm rot="2132548">
            <a:off x="6755509" y="3410088"/>
            <a:ext cx="311832" cy="1728192"/>
          </a:xfrm>
          <a:prstGeom prst="downArrow">
            <a:avLst/>
          </a:prstGeom>
          <a:solidFill>
            <a:srgbClr val="002060"/>
          </a:solidFill>
          <a:ln w="25400" cap="flat">
            <a:solidFill>
              <a:srgbClr val="BBE0E3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/>
            <a:endParaRPr lang="en-GB" sz="2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2869973"/>
            <a:ext cx="116794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latinLnBrk="1" hangingPunct="0"/>
            <a:r>
              <a:rPr lang="en-GB" sz="24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Lloyd’s</a:t>
            </a:r>
          </a:p>
          <a:p>
            <a:pPr algn="ctr" latinLnBrk="1" hangingPunct="0"/>
            <a:r>
              <a:rPr lang="en-GB" sz="24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</a:t>
            </a:r>
            <a:endParaRPr lang="en-GB" sz="2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8111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2486024" y="214313"/>
            <a:ext cx="6443665" cy="785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704087">
              <a:defRPr sz="2772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GB" sz="2772" dirty="0" smtClean="0">
                <a:solidFill>
                  <a:srgbClr val="21467B"/>
                </a:solidFill>
              </a:rPr>
              <a:t>Why</a:t>
            </a:r>
            <a:endParaRPr sz="2772" dirty="0">
              <a:solidFill>
                <a:srgbClr val="21467B"/>
              </a:solidFill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428625" y="1500187"/>
            <a:ext cx="8286750" cy="500062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dirty="0" smtClean="0"/>
              <a:t>Board sign off by Managing </a:t>
            </a:r>
            <a:r>
              <a:rPr lang="en-GB" dirty="0"/>
              <a:t>Agents </a:t>
            </a:r>
            <a:r>
              <a:rPr lang="en-GB" dirty="0" smtClean="0"/>
              <a:t>to confirm: </a:t>
            </a:r>
          </a:p>
          <a:p>
            <a:pPr rtl="0">
              <a:defRPr sz="1800">
                <a:solidFill>
                  <a:srgbClr val="000000"/>
                </a:solidFill>
              </a:defRPr>
            </a:pPr>
            <a:endParaRPr lang="en-GB" sz="1800" dirty="0" smtClean="0"/>
          </a:p>
          <a:p>
            <a:pPr marL="0" indent="0" algn="ctr" rtl="0">
              <a:buNone/>
              <a:defRPr sz="1800">
                <a:solidFill>
                  <a:srgbClr val="000000"/>
                </a:solidFill>
              </a:defRPr>
            </a:pPr>
            <a:r>
              <a:rPr lang="en-GB" sz="2800" dirty="0" smtClean="0"/>
              <a:t>“sufficient </a:t>
            </a:r>
            <a:r>
              <a:rPr lang="en-GB" sz="2800" dirty="0"/>
              <a:t>assurance on accuracy, quality and completeness of </a:t>
            </a:r>
            <a:r>
              <a:rPr lang="en-GB" sz="2800" dirty="0" smtClean="0"/>
              <a:t>regulatory and tax information </a:t>
            </a:r>
            <a:r>
              <a:rPr lang="en-GB" sz="2800" dirty="0"/>
              <a:t>captured by coverholder(s) has been gained</a:t>
            </a:r>
            <a:r>
              <a:rPr lang="en-GB" sz="2800" dirty="0" smtClean="0"/>
              <a:t>.”</a:t>
            </a:r>
          </a:p>
          <a:p>
            <a:pPr marL="0" indent="0" algn="ctr" rtl="0">
              <a:buNone/>
              <a:defRPr sz="1800">
                <a:solidFill>
                  <a:srgbClr val="000000"/>
                </a:solidFill>
              </a:defRPr>
            </a:pPr>
            <a:endParaRPr lang="en-GB" sz="28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dirty="0" smtClean="0"/>
              <a:t>By 31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/>
              <a:t>December </a:t>
            </a:r>
            <a:r>
              <a:rPr lang="en-GB" dirty="0" smtClean="0"/>
              <a:t>2015.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595959"/>
              </a:solidFill>
            </a:endParaRPr>
          </a:p>
        </p:txBody>
      </p:sp>
      <p:pic>
        <p:nvPicPr>
          <p:cNvPr id="5" name="Picture 2" descr="\\catlin.com\data\London\Data\Home\crowley\My Documents\15575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25144"/>
            <a:ext cx="3540164" cy="15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299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catlin.com\data\London\Data\Home\crowley\My Documents\15575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8"/>
            <a:ext cx="3540164" cy="15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GB" sz="3600" dirty="0" smtClean="0">
                <a:solidFill>
                  <a:srgbClr val="21467B"/>
                </a:solidFill>
              </a:rPr>
              <a:t>Why? Regulator request </a:t>
            </a:r>
            <a:endParaRPr sz="3600" dirty="0">
              <a:solidFill>
                <a:srgbClr val="21467B"/>
              </a:solidFill>
            </a:endParaRP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28595" y="1500209"/>
            <a:ext cx="8031837" cy="53577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Ital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ian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tax 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Forbes “A 160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Bn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tax enforcement issue!”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Requested details of transaction level data on Freedom of Services tax business from Lloyd’s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olidFill>
                  <a:srgbClr val="595959"/>
                </a:solidFill>
              </a:rPr>
              <a:t>Data required - </a:t>
            </a:r>
            <a:r>
              <a:rPr lang="en-GB" sz="2000" u="sng" dirty="0" smtClean="0">
                <a:solidFill>
                  <a:schemeClr val="tx1"/>
                </a:solidFill>
              </a:rPr>
              <a:t>Fiscal Tax Code, IVA number, Name and Address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for each transaction under each bordereaux</a:t>
            </a:r>
            <a:endParaRPr sz="20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595959"/>
                </a:solidFill>
              </a:rPr>
              <a:t>Lloyds </a:t>
            </a:r>
            <a:r>
              <a:rPr lang="en-GB" sz="2000" dirty="0" smtClean="0">
                <a:solidFill>
                  <a:srgbClr val="595959"/>
                </a:solidFill>
              </a:rPr>
              <a:t>request bulletin – February 2015 by end-February 2015</a:t>
            </a:r>
            <a:r>
              <a:rPr sz="2000" dirty="0" smtClean="0">
                <a:solidFill>
                  <a:srgbClr val="595959"/>
                </a:solidFill>
              </a:rPr>
              <a:t>.</a:t>
            </a:r>
            <a:endParaRPr sz="2000" dirty="0">
              <a:solidFill>
                <a:srgbClr val="5959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olidFill>
                  <a:srgbClr val="595959"/>
                </a:solidFill>
              </a:rPr>
              <a:t>Tax rates are 21.25%, 12.5%, 10%, 7.5%, 4.38%, 2.5% and 0.05% depending upon class!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 smtClean="0">
                <a:solidFill>
                  <a:srgbClr val="595959"/>
                </a:solidFill>
              </a:rPr>
              <a:t>Way </a:t>
            </a:r>
            <a:r>
              <a:rPr sz="2000" dirty="0">
                <a:solidFill>
                  <a:srgbClr val="595959"/>
                </a:solidFill>
              </a:rPr>
              <a:t>to simplify life this in the future? </a:t>
            </a:r>
            <a:r>
              <a:rPr lang="en-GB" sz="2000" dirty="0" smtClean="0">
                <a:solidFill>
                  <a:srgbClr val="595959"/>
                </a:solidFill>
              </a:rPr>
              <a:t>	</a:t>
            </a:r>
            <a:br>
              <a:rPr lang="en-GB" sz="2000" dirty="0" smtClean="0">
                <a:solidFill>
                  <a:srgbClr val="595959"/>
                </a:solidFill>
              </a:rPr>
            </a:br>
            <a:r>
              <a:rPr sz="2000" dirty="0" smtClean="0">
                <a:solidFill>
                  <a:srgbClr val="595959"/>
                </a:solidFill>
              </a:rPr>
              <a:t>Use </a:t>
            </a:r>
            <a:r>
              <a:rPr sz="2000" dirty="0">
                <a:solidFill>
                  <a:srgbClr val="595959"/>
                </a:solidFill>
              </a:rPr>
              <a:t>the standard bordereaux format. </a:t>
            </a:r>
          </a:p>
        </p:txBody>
      </p:sp>
    </p:spTree>
    <p:extLst>
      <p:ext uri="{BB962C8B-B14F-4D97-AF65-F5344CB8AC3E}">
        <p14:creationId xmlns:p14="http://schemas.microsoft.com/office/powerpoint/2010/main" val="1690837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 animBg="1"/>
    </p:bldLst>
  </p:timing>
</p:sld>
</file>

<file path=ppt/theme/theme1.xml><?xml version="1.0" encoding="utf-8"?>
<a:theme xmlns:a="http://schemas.openxmlformats.org/drawingml/2006/main" name="Escalators">
  <a:themeElements>
    <a:clrScheme name="Lloyds Colour Palette">
      <a:dk1>
        <a:srgbClr val="000000"/>
      </a:dk1>
      <a:lt1>
        <a:srgbClr val="FFFFFF"/>
      </a:lt1>
      <a:dk2>
        <a:srgbClr val="007EA3"/>
      </a:dk2>
      <a:lt2>
        <a:srgbClr val="FFFFFF"/>
      </a:lt2>
      <a:accent1>
        <a:srgbClr val="007EA3"/>
      </a:accent1>
      <a:accent2>
        <a:srgbClr val="FF9900"/>
      </a:accent2>
      <a:accent3>
        <a:srgbClr val="9EA900"/>
      </a:accent3>
      <a:accent4>
        <a:srgbClr val="6EC9E0"/>
      </a:accent4>
      <a:accent5>
        <a:srgbClr val="631D76"/>
      </a:accent5>
      <a:accent6>
        <a:srgbClr val="9E4770"/>
      </a:accent6>
      <a:hlink>
        <a:srgbClr val="4D4D4D"/>
      </a:hlink>
      <a:folHlink>
        <a:srgbClr val="4D4D4D"/>
      </a:folHlink>
    </a:clrScheme>
    <a:fontScheme name="Lloyd's Fonts">
      <a:majorFont>
        <a:latin typeface="Sansa Lloyd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Iceberg">
  <a:themeElements>
    <a:clrScheme name="Lloyds - dark blue">
      <a:dk1>
        <a:srgbClr val="000000"/>
      </a:dk1>
      <a:lt1>
        <a:srgbClr val="FFFFFF"/>
      </a:lt1>
      <a:dk2>
        <a:srgbClr val="007EA3"/>
      </a:dk2>
      <a:lt2>
        <a:srgbClr val="FFFFFF"/>
      </a:lt2>
      <a:accent1>
        <a:srgbClr val="007EA3"/>
      </a:accent1>
      <a:accent2>
        <a:srgbClr val="FF9900"/>
      </a:accent2>
      <a:accent3>
        <a:srgbClr val="9EA900"/>
      </a:accent3>
      <a:accent4>
        <a:srgbClr val="6EC9E0"/>
      </a:accent4>
      <a:accent5>
        <a:srgbClr val="631D76"/>
      </a:accent5>
      <a:accent6>
        <a:srgbClr val="9E4770"/>
      </a:accent6>
      <a:hlink>
        <a:srgbClr val="4D4D4D"/>
      </a:hlink>
      <a:folHlink>
        <a:srgbClr val="4D4D4D"/>
      </a:folHlink>
    </a:clrScheme>
    <a:fontScheme name="Lloyd's Fonts">
      <a:majorFont>
        <a:latin typeface="Sansa Lloyd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LloydsPPT-Escalators</Template>
  <TotalTime>4</TotalTime>
  <Words>431</Words>
  <Application>Microsoft Office PowerPoint</Application>
  <PresentationFormat>On-screen Show (4:3)</PresentationFormat>
  <Paragraphs>105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Escalators</vt:lpstr>
      <vt:lpstr>Default</vt:lpstr>
      <vt:lpstr>Iceberg</vt:lpstr>
      <vt:lpstr>The Control Framework:</vt:lpstr>
      <vt:lpstr>PowerPoint Presentation</vt:lpstr>
      <vt:lpstr>PowerPoint Presentation</vt:lpstr>
      <vt:lpstr>Lloyd’s Prudential challenges</vt:lpstr>
      <vt:lpstr>Where does the Control Framework fit into this?</vt:lpstr>
      <vt:lpstr>One stop Co-ordination on our favourite topic</vt:lpstr>
      <vt:lpstr>Simple sharing via Lloyd's </vt:lpstr>
      <vt:lpstr>Why</vt:lpstr>
      <vt:lpstr>Why? Regulator request </vt:lpstr>
      <vt:lpstr>What</vt:lpstr>
      <vt:lpstr>Understanding Broker changes?</vt:lpstr>
      <vt:lpstr>Action</vt:lpstr>
      <vt:lpstr>Simple sharing via Lloyd's </vt:lpstr>
      <vt:lpstr>Any questions?</vt:lpstr>
      <vt:lpstr>PowerPoint Presentation</vt:lpstr>
    </vt:vector>
  </TitlesOfParts>
  <Company>Lloyd's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slide – 32pt Arial</dc:title>
  <dc:creator>Baker, Martin</dc:creator>
  <cp:lastModifiedBy>Baker, Martin</cp:lastModifiedBy>
  <cp:revision>28</cp:revision>
  <cp:lastPrinted>2015-06-17T10:50:51Z</cp:lastPrinted>
  <dcterms:created xsi:type="dcterms:W3CDTF">2015-03-05T15:41:58Z</dcterms:created>
  <dcterms:modified xsi:type="dcterms:W3CDTF">2015-07-13T10:18:02Z</dcterms:modified>
</cp:coreProperties>
</file>