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activeX/activeX1.xml" ContentType="application/vnd.ms-office.activeX+xml"/>
  <Override PartName="/ppt/tags/tag2.xml" ContentType="application/vnd.openxmlformats-officedocument.presentationml.tags+xml"/>
  <Override PartName="/ppt/activeX/activeX2.xml" ContentType="application/vnd.ms-office.activeX+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activeX/activeX3.xml" ContentType="application/vnd.ms-office.activeX+xml"/>
  <Override PartName="/ppt/tags/tag4.xml" ContentType="application/vnd.openxmlformats-officedocument.presentationml.tags+xml"/>
  <Override PartName="/ppt/notesSlides/notesSlide7.xml" ContentType="application/vnd.openxmlformats-officedocument.presentationml.notesSlide+xml"/>
  <Override PartName="/ppt/activeX/activeX4.xml" ContentType="application/vnd.ms-office.activeX+xml"/>
  <Override PartName="/ppt/tags/tag5.xml" ContentType="application/vnd.openxmlformats-officedocument.presentationml.tags+xml"/>
  <Override PartName="/ppt/notesSlides/notesSlide8.xml" ContentType="application/vnd.openxmlformats-officedocument.presentationml.notesSlide+xml"/>
  <Override PartName="/ppt/activeX/activeX5.xml" ContentType="application/vnd.ms-office.activeX+xml"/>
  <Override PartName="/ppt/tags/tag6.xml" ContentType="application/vnd.openxmlformats-officedocument.presentationml.tags+xml"/>
  <Override PartName="/ppt/notesSlides/notesSlide9.xml" ContentType="application/vnd.openxmlformats-officedocument.presentationml.notesSlide+xml"/>
  <Override PartName="/ppt/activeX/activeX6.xml" ContentType="application/vnd.ms-office.activeX+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372" r:id="rId2"/>
    <p:sldId id="373" r:id="rId3"/>
    <p:sldId id="377" r:id="rId4"/>
    <p:sldId id="427" r:id="rId5"/>
    <p:sldId id="382" r:id="rId6"/>
    <p:sldId id="383" r:id="rId7"/>
    <p:sldId id="378" r:id="rId8"/>
    <p:sldId id="412" r:id="rId9"/>
    <p:sldId id="416" r:id="rId10"/>
    <p:sldId id="384" r:id="rId11"/>
    <p:sldId id="385" r:id="rId12"/>
    <p:sldId id="386" r:id="rId13"/>
    <p:sldId id="387" r:id="rId14"/>
    <p:sldId id="388" r:id="rId15"/>
    <p:sldId id="389" r:id="rId16"/>
    <p:sldId id="390" r:id="rId17"/>
    <p:sldId id="391" r:id="rId18"/>
    <p:sldId id="392" r:id="rId19"/>
    <p:sldId id="393" r:id="rId20"/>
    <p:sldId id="394" r:id="rId21"/>
    <p:sldId id="417" r:id="rId22"/>
    <p:sldId id="395" r:id="rId23"/>
    <p:sldId id="425" r:id="rId24"/>
    <p:sldId id="396" r:id="rId25"/>
    <p:sldId id="423" r:id="rId26"/>
    <p:sldId id="397" r:id="rId27"/>
    <p:sldId id="404" r:id="rId28"/>
    <p:sldId id="405" r:id="rId29"/>
    <p:sldId id="418" r:id="rId30"/>
    <p:sldId id="406" r:id="rId31"/>
    <p:sldId id="407" r:id="rId32"/>
    <p:sldId id="408" r:id="rId33"/>
    <p:sldId id="409" r:id="rId34"/>
    <p:sldId id="410" r:id="rId35"/>
    <p:sldId id="419" r:id="rId36"/>
    <p:sldId id="375" r:id="rId37"/>
    <p:sldId id="376" r:id="rId38"/>
    <p:sldId id="420" r:id="rId39"/>
    <p:sldId id="426" r:id="rId40"/>
    <p:sldId id="421" r:id="rId41"/>
  </p:sldIdLst>
  <p:sldSz cx="9144000" cy="6858000" type="screen4x3"/>
  <p:notesSz cx="6669088" cy="9926638"/>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C5C0"/>
    <a:srgbClr val="01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39" autoAdjust="0"/>
    <p:restoredTop sz="98089" autoAdjust="0"/>
  </p:normalViewPr>
  <p:slideViewPr>
    <p:cSldViewPr>
      <p:cViewPr>
        <p:scale>
          <a:sx n="100" d="100"/>
          <a:sy n="100" d="100"/>
        </p:scale>
        <p:origin x="-984" y="-822"/>
      </p:cViewPr>
      <p:guideLst>
        <p:guide orient="horz" pos="4319"/>
        <p:guide pos="4376"/>
      </p:guideLst>
    </p:cSldViewPr>
  </p:slideViewPr>
  <p:notesTextViewPr>
    <p:cViewPr>
      <p:scale>
        <a:sx n="1" d="1"/>
        <a:sy n="1" d="1"/>
      </p:scale>
      <p:origin x="0" y="0"/>
    </p:cViewPr>
  </p:notesTextViewPr>
  <p:sorterViewPr>
    <p:cViewPr>
      <p:scale>
        <a:sx n="60" d="100"/>
        <a:sy n="60" d="100"/>
      </p:scale>
      <p:origin x="0" y="0"/>
    </p:cViewPr>
  </p:sorterViewPr>
  <p:notesViewPr>
    <p:cSldViewPr showGuides="1">
      <p:cViewPr varScale="1">
        <p:scale>
          <a:sx n="101" d="100"/>
          <a:sy n="101" d="100"/>
        </p:scale>
        <p:origin x="-1044" y="-84"/>
      </p:cViewPr>
      <p:guideLst>
        <p:guide orient="horz" pos="3127"/>
        <p:guide pos="2101"/>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activeX/activeX1.xml><?xml version="1.0" encoding="utf-8"?>
<ax:ocx xmlns:ax="http://schemas.microsoft.com/office/2006/activeX" xmlns:r="http://schemas.openxmlformats.org/officeDocument/2006/relationships" ax:classid="{D6A7F0F2-D6E1-488B-8EBE-368A674FB33D}" ax:persistence="persistPropertyBag">
  <ax:ocxPr ax:name="_Version" ax:value="65536"/>
  <ax:ocxPr ax:name="_ExtentX" ax:value="9604"/>
  <ax:ocxPr ax:name="_ExtentY" ax:value="5609"/>
  <ax:ocxPr ax:name="_StockProps" ax:value="0"/>
  <ax:ocxPr ax:name="ChartScale" ax:value="13"/>
  <ax:ocxPr ax:name="ChartType" ax:value="1"/>
  <ax:ocxPr ax:name="BarColor1" ax:value="3225822"/>
  <ax:ocxPr ax:name="BarColor2" ax:value="14731630"/>
  <ax:ocxPr ax:name="BarColor3" ax:value="39423"/>
  <ax:ocxPr ax:name="BarColor4" ax:value="7358366"/>
  <ax:ocxPr ax:name="BarColor5" ax:value="10714624"/>
  <ax:ocxPr ax:name="BarColor6" ax:value="16777088"/>
  <ax:ocxPr ax:name="BarColor7" ax:value="32768"/>
  <ax:ocxPr ax:name="BarColor8" ax:value="255"/>
  <ax:ocxPr ax:name="BarColor9" ax:value="8421376"/>
  <ax:ocxPr ax:name="BarColor10" ax:value="33023"/>
  <ax:ocxPr ax:name="TextColor" ax:value="0"/>
  <ax:ocxPr ax:name="ShadowColor" ax:value="0"/>
  <ax:ocxPr ax:name="BackgroundColor" ax:value="9109504"/>
  <ax:ocxPr ax:name="Background" ax:value="0"/>
  <ax:ocxPr ax:name="BarData1" ax:value="1"/>
  <ax:ocxPr ax:name="BarData2" ax:value="13"/>
  <ax:ocxPr ax:name="BarData3" ax:value="23"/>
  <ax:ocxPr ax:name="BarData4" ax:value="5"/>
  <ax:ocxPr ax:name="BarData5" ax:value="20"/>
  <ax:ocxPr ax:name="BarData6" ax:value="20"/>
  <ax:ocxPr ax:name="BarData7" ax:value="20"/>
  <ax:ocxPr ax:name="BarData8" ax:value="20"/>
  <ax:ocxPr ax:name="BarData9" ax:value="20"/>
  <ax:ocxPr ax:name="BarData10" ax:value="20"/>
  <ax:ocxPr ax:name="FontName" ax:value="Arial"/>
  <ax:ocxPr ax:name="CharSet" ax:value="0"/>
  <ax:ocxPr ax:name="PitchAndFamily" ax:value="34"/>
  <ax:ocxPr ax:name="FontBold" ax:value="-1"/>
  <ax:ocxPr ax:name="FontItalic" ax:value="0"/>
  <ax:ocxPr ax:name="FontSize" ax:value="18"/>
  <ax:ocxPr ax:name="Shadow" ax:value="0"/>
  <ax:ocxPr ax:name="ShowMean" ax:value="0"/>
  <ax:ocxPr ax:name="DataType" ax:value="0"/>
  <ax:ocxPr ax:name="ShowLabel" ax:value="0"/>
  <ax:ocxPr ax:name="Label1" ax:value="No change"/>
  <ax:ocxPr ax:name="Label2" ax:value="A little ..."/>
  <ax:ocxPr ax:name="Label3" ax:value="Certain a..."/>
  <ax:ocxPr ax:name="Label4" ax:value="Fundament..."/>
  <ax:ocxPr ax:name="Label5" ax:value=""/>
  <ax:ocxPr ax:name="Label6" ax:value=""/>
  <ax:ocxPr ax:name="Label7" ax:value=""/>
  <ax:ocxPr ax:name="Label8" ax:value=""/>
  <ax:ocxPr ax:name="Label9" ax:value=""/>
  <ax:ocxPr ax:name="Label10" ax:value=""/>
  <ax:ocxPr ax:name="KeyCode" ax:value="DsiiV2.00"/>
  <ax:ocxPr ax:name="FlashBar" ax:value="0"/>
  <ax:ocxPr ax:name="LabelFontSize" ax:value="8"/>
  <ax:ocxPr ax:name="ShowDemoFilter" ax:value="0"/>
  <ax:ocxPr ax:name="DemoLabel1" ax:value=""/>
  <ax:ocxPr ax:name="DemoLabel2" ax:value=""/>
  <ax:ocxPr ax:name="DemoLabel3" ax:value=""/>
  <ax:ocxPr ax:name="DemoLabel4" ax:value=""/>
  <ax:ocxPr ax:name="DemoLabel5" ax:value=""/>
  <ax:ocxPr ax:name="DemoLabel6" ax:value=""/>
  <ax:ocxPr ax:name="DemoLabel7" ax:value=""/>
  <ax:ocxPr ax:name="DemoLabel8" ax:value=""/>
  <ax:ocxPr ax:name="DemoLabel9" ax:value=""/>
  <ax:ocxPr ax:name="DemoLabel10" ax:value=""/>
  <ax:ocxPr ax:name="DemoData1" ax:value=""/>
  <ax:ocxPr ax:name="DemoData2" ax:value=""/>
  <ax:ocxPr ax:name="DemoData3" ax:value=""/>
  <ax:ocxPr ax:name="DemoData4" ax:value=""/>
  <ax:ocxPr ax:name="DemoData5" ax:value=""/>
  <ax:ocxPr ax:name="DemoData6" ax:value=""/>
  <ax:ocxPr ax:name="DemoData7" ax:value=""/>
  <ax:ocxPr ax:name="DemoData8" ax:value=""/>
  <ax:ocxPr ax:name="DemoData9" ax:value=""/>
  <ax:ocxPr ax:name="DemoData10" ax:value=""/>
  <ax:ocxPr ax:name="DemoNumber" ax:value="2"/>
  <ax:ocxPr ax:name="FlexibleFont" ax:value="0"/>
</ax:ocx>
</file>

<file path=ppt/activeX/activeX2.xml><?xml version="1.0" encoding="utf-8"?>
<ax:ocx xmlns:ax="http://schemas.microsoft.com/office/2006/activeX" xmlns:r="http://schemas.openxmlformats.org/officeDocument/2006/relationships" ax:classid="{D6A7F0F2-D6E1-488B-8EBE-368A674FB33D}" ax:persistence="persistPropertyBag">
  <ax:ocxPr ax:name="_Version" ax:value="65536"/>
  <ax:ocxPr ax:name="_ExtentX" ax:value="10213"/>
  <ax:ocxPr ax:name="_ExtentY" ax:value="5662"/>
  <ax:ocxPr ax:name="_StockProps" ax:value="0"/>
  <ax:ocxPr ax:name="ChartScale" ax:value="14"/>
  <ax:ocxPr ax:name="ChartType" ax:value="1"/>
  <ax:ocxPr ax:name="BarColor1" ax:value="3225822"/>
  <ax:ocxPr ax:name="BarColor2" ax:value="14731630"/>
  <ax:ocxPr ax:name="BarColor3" ax:value="39423"/>
  <ax:ocxPr ax:name="BarColor4" ax:value="7358366"/>
  <ax:ocxPr ax:name="BarColor5" ax:value="10714624"/>
  <ax:ocxPr ax:name="BarColor6" ax:value="16777088"/>
  <ax:ocxPr ax:name="BarColor7" ax:value="32768"/>
  <ax:ocxPr ax:name="BarColor8" ax:value="255"/>
  <ax:ocxPr ax:name="BarColor9" ax:value="8421376"/>
  <ax:ocxPr ax:name="BarColor10" ax:value="33023"/>
  <ax:ocxPr ax:name="TextColor" ax:value="0"/>
  <ax:ocxPr ax:name="ShadowColor" ax:value="0"/>
  <ax:ocxPr ax:name="BackgroundColor" ax:value="9109504"/>
  <ax:ocxPr ax:name="Background" ax:value="0"/>
  <ax:ocxPr ax:name="BarData1" ax:value="3"/>
  <ax:ocxPr ax:name="BarData2" ax:value="11"/>
  <ax:ocxPr ax:name="BarData3" ax:value="21"/>
  <ax:ocxPr ax:name="BarData4" ax:value="4"/>
  <ax:ocxPr ax:name="BarData5" ax:value="3"/>
  <ax:ocxPr ax:name="BarData6" ax:value="20"/>
  <ax:ocxPr ax:name="BarData7" ax:value="20"/>
  <ax:ocxPr ax:name="BarData8" ax:value="20"/>
  <ax:ocxPr ax:name="BarData9" ax:value="20"/>
  <ax:ocxPr ax:name="BarData10" ax:value="20"/>
  <ax:ocxPr ax:name="FontName" ax:value="Arial"/>
  <ax:ocxPr ax:name="CharSet" ax:value="0"/>
  <ax:ocxPr ax:name="PitchAndFamily" ax:value="34"/>
  <ax:ocxPr ax:name="FontBold" ax:value="-1"/>
  <ax:ocxPr ax:name="FontItalic" ax:value="0"/>
  <ax:ocxPr ax:name="FontSize" ax:value="18"/>
  <ax:ocxPr ax:name="Shadow" ax:value="0"/>
  <ax:ocxPr ax:name="ShowMean" ax:value="0"/>
  <ax:ocxPr ax:name="DataType" ax:value="0"/>
  <ax:ocxPr ax:name="ShowLabel" ax:value="0"/>
  <ax:ocxPr ax:name="Label1" ax:value="Risk Prof..."/>
  <ax:ocxPr ax:name="Label2" ax:value="Stress &amp; ..."/>
  <ax:ocxPr ax:name="Label3" ax:value="Forward l..."/>
  <ax:ocxPr ax:name="Label4" ax:value="Capital a..."/>
  <ax:ocxPr ax:name="Label5" ax:value="Something..."/>
  <ax:ocxPr ax:name="Label6" ax:value=""/>
  <ax:ocxPr ax:name="Label7" ax:value=""/>
  <ax:ocxPr ax:name="Label8" ax:value=""/>
  <ax:ocxPr ax:name="Label9" ax:value=""/>
  <ax:ocxPr ax:name="Label10" ax:value=""/>
  <ax:ocxPr ax:name="KeyCode" ax:value="DsiiV2.00"/>
  <ax:ocxPr ax:name="FlashBar" ax:value="0"/>
  <ax:ocxPr ax:name="LabelFontSize" ax:value="8"/>
  <ax:ocxPr ax:name="ShowDemoFilter" ax:value="0"/>
  <ax:ocxPr ax:name="DemoLabel1" ax:value=""/>
  <ax:ocxPr ax:name="DemoLabel2" ax:value=""/>
  <ax:ocxPr ax:name="DemoLabel3" ax:value=""/>
  <ax:ocxPr ax:name="DemoLabel4" ax:value=""/>
  <ax:ocxPr ax:name="DemoLabel5" ax:value=""/>
  <ax:ocxPr ax:name="DemoLabel6" ax:value=""/>
  <ax:ocxPr ax:name="DemoLabel7" ax:value=""/>
  <ax:ocxPr ax:name="DemoLabel8" ax:value=""/>
  <ax:ocxPr ax:name="DemoLabel9" ax:value=""/>
  <ax:ocxPr ax:name="DemoLabel10" ax:value=""/>
  <ax:ocxPr ax:name="DemoData1" ax:value=""/>
  <ax:ocxPr ax:name="DemoData2" ax:value=""/>
  <ax:ocxPr ax:name="DemoData3" ax:value=""/>
  <ax:ocxPr ax:name="DemoData4" ax:value=""/>
  <ax:ocxPr ax:name="DemoData5" ax:value=""/>
  <ax:ocxPr ax:name="DemoData6" ax:value=""/>
  <ax:ocxPr ax:name="DemoData7" ax:value=""/>
  <ax:ocxPr ax:name="DemoData8" ax:value=""/>
  <ax:ocxPr ax:name="DemoData9" ax:value=""/>
  <ax:ocxPr ax:name="DemoData10" ax:value=""/>
  <ax:ocxPr ax:name="DemoNumber" ax:value="2"/>
  <ax:ocxPr ax:name="FlexibleFont" ax:value="0"/>
</ax:ocx>
</file>

<file path=ppt/activeX/activeX3.xml><?xml version="1.0" encoding="utf-8"?>
<ax:ocx xmlns:ax="http://schemas.microsoft.com/office/2006/activeX" xmlns:r="http://schemas.openxmlformats.org/officeDocument/2006/relationships" ax:classid="{D6A7F0F2-D6E1-488B-8EBE-368A674FB33D}" ax:persistence="persistPropertyBag">
  <ax:ocxPr ax:name="_Version" ax:value="65536"/>
  <ax:ocxPr ax:name="_ExtentX" ax:value="8308"/>
  <ax:ocxPr ax:name="_ExtentY" ax:value="5609"/>
  <ax:ocxPr ax:name="_StockProps" ax:value="0"/>
  <ax:ocxPr ax:name="ChartScale" ax:value="13"/>
  <ax:ocxPr ax:name="ChartType" ax:value="1"/>
  <ax:ocxPr ax:name="BarColor1" ax:value="3225822"/>
  <ax:ocxPr ax:name="BarColor2" ax:value="14731630"/>
  <ax:ocxPr ax:name="BarColor3" ax:value="39423"/>
  <ax:ocxPr ax:name="BarColor4" ax:value="7358366"/>
  <ax:ocxPr ax:name="BarColor5" ax:value="10714624"/>
  <ax:ocxPr ax:name="BarColor6" ax:value="16777088"/>
  <ax:ocxPr ax:name="BarColor7" ax:value="32768"/>
  <ax:ocxPr ax:name="BarColor8" ax:value="255"/>
  <ax:ocxPr ax:name="BarColor9" ax:value="8421376"/>
  <ax:ocxPr ax:name="BarColor10" ax:value="33023"/>
  <ax:ocxPr ax:name="TextColor" ax:value="0"/>
  <ax:ocxPr ax:name="ShadowColor" ax:value="0"/>
  <ax:ocxPr ax:name="BackgroundColor" ax:value="9109504"/>
  <ax:ocxPr ax:name="Background" ax:value="0"/>
  <ax:ocxPr ax:name="BarData1" ax:value="6"/>
  <ax:ocxPr ax:name="BarData2" ax:value="24"/>
  <ax:ocxPr ax:name="BarData3" ax:value="4"/>
  <ax:ocxPr ax:name="BarData4" ax:value="2"/>
  <ax:ocxPr ax:name="BarData5" ax:value="20"/>
  <ax:ocxPr ax:name="BarData6" ax:value="20"/>
  <ax:ocxPr ax:name="BarData7" ax:value="20"/>
  <ax:ocxPr ax:name="BarData8" ax:value="20"/>
  <ax:ocxPr ax:name="BarData9" ax:value="20"/>
  <ax:ocxPr ax:name="BarData10" ax:value="20"/>
  <ax:ocxPr ax:name="FontName" ax:value="Arial"/>
  <ax:ocxPr ax:name="CharSet" ax:value="0"/>
  <ax:ocxPr ax:name="PitchAndFamily" ax:value="34"/>
  <ax:ocxPr ax:name="FontBold" ax:value="-1"/>
  <ax:ocxPr ax:name="FontItalic" ax:value="0"/>
  <ax:ocxPr ax:name="FontSize" ax:value="18"/>
  <ax:ocxPr ax:name="Shadow" ax:value="0"/>
  <ax:ocxPr ax:name="ShowMean" ax:value="0"/>
  <ax:ocxPr ax:name="DataType" ax:value="0"/>
  <ax:ocxPr ax:name="ShowLabel" ax:value="0"/>
  <ax:ocxPr ax:name="Label1" ax:value="0 changes"/>
  <ax:ocxPr ax:name="Label2" ax:value="1-2 chang..."/>
  <ax:ocxPr ax:name="Label3" ax:value="3-4 chang..."/>
  <ax:ocxPr ax:name="Label4" ax:value="5+ changes"/>
  <ax:ocxPr ax:name="Label5" ax:value=""/>
  <ax:ocxPr ax:name="Label6" ax:value=""/>
  <ax:ocxPr ax:name="Label7" ax:value=""/>
  <ax:ocxPr ax:name="Label8" ax:value=""/>
  <ax:ocxPr ax:name="Label9" ax:value=""/>
  <ax:ocxPr ax:name="Label10" ax:value=""/>
  <ax:ocxPr ax:name="KeyCode" ax:value="DsiiV2.00"/>
  <ax:ocxPr ax:name="FlashBar" ax:value="0"/>
  <ax:ocxPr ax:name="LabelFontSize" ax:value="8"/>
  <ax:ocxPr ax:name="ShowDemoFilter" ax:value="0"/>
  <ax:ocxPr ax:name="DemoLabel1" ax:value=""/>
  <ax:ocxPr ax:name="DemoLabel2" ax:value=""/>
  <ax:ocxPr ax:name="DemoLabel3" ax:value=""/>
  <ax:ocxPr ax:name="DemoLabel4" ax:value=""/>
  <ax:ocxPr ax:name="DemoLabel5" ax:value=""/>
  <ax:ocxPr ax:name="DemoLabel6" ax:value=""/>
  <ax:ocxPr ax:name="DemoLabel7" ax:value=""/>
  <ax:ocxPr ax:name="DemoLabel8" ax:value=""/>
  <ax:ocxPr ax:name="DemoLabel9" ax:value=""/>
  <ax:ocxPr ax:name="DemoLabel10" ax:value=""/>
  <ax:ocxPr ax:name="DemoData1" ax:value=""/>
  <ax:ocxPr ax:name="DemoData2" ax:value=""/>
  <ax:ocxPr ax:name="DemoData3" ax:value=""/>
  <ax:ocxPr ax:name="DemoData4" ax:value=""/>
  <ax:ocxPr ax:name="DemoData5" ax:value=""/>
  <ax:ocxPr ax:name="DemoData6" ax:value=""/>
  <ax:ocxPr ax:name="DemoData7" ax:value=""/>
  <ax:ocxPr ax:name="DemoData8" ax:value=""/>
  <ax:ocxPr ax:name="DemoData9" ax:value=""/>
  <ax:ocxPr ax:name="DemoData10" ax:value=""/>
  <ax:ocxPr ax:name="DemoNumber" ax:value="2"/>
  <ax:ocxPr ax:name="FlexibleFont" ax:value="0"/>
</ax:ocx>
</file>

<file path=ppt/activeX/activeX4.xml><?xml version="1.0" encoding="utf-8"?>
<ax:ocx xmlns:ax="http://schemas.microsoft.com/office/2006/activeX" xmlns:r="http://schemas.openxmlformats.org/officeDocument/2006/relationships" ax:classid="{D6A7F0F2-D6E1-488B-8EBE-368A674FB33D}" ax:persistence="persistPropertyBag">
  <ax:ocxPr ax:name="_Version" ax:value="65536"/>
  <ax:ocxPr ax:name="_ExtentX" ax:value="9393"/>
  <ax:ocxPr ax:name="_ExtentY" ax:value="6191"/>
  <ax:ocxPr ax:name="_StockProps" ax:value="0"/>
  <ax:ocxPr ax:name="ChartScale" ax:value="14"/>
  <ax:ocxPr ax:name="ChartType" ax:value="1"/>
  <ax:ocxPr ax:name="BarColor1" ax:value="3225822"/>
  <ax:ocxPr ax:name="BarColor2" ax:value="14731630"/>
  <ax:ocxPr ax:name="BarColor3" ax:value="39423"/>
  <ax:ocxPr ax:name="BarColor4" ax:value="7358366"/>
  <ax:ocxPr ax:name="BarColor5" ax:value="10714624"/>
  <ax:ocxPr ax:name="BarColor6" ax:value="16777088"/>
  <ax:ocxPr ax:name="BarColor7" ax:value="32768"/>
  <ax:ocxPr ax:name="BarColor8" ax:value="255"/>
  <ax:ocxPr ax:name="BarColor9" ax:value="8421376"/>
  <ax:ocxPr ax:name="BarColor10" ax:value="33023"/>
  <ax:ocxPr ax:name="TextColor" ax:value="0"/>
  <ax:ocxPr ax:name="ShadowColor" ax:value="0"/>
  <ax:ocxPr ax:name="BackgroundColor" ax:value="9109504"/>
  <ax:ocxPr ax:name="Background" ax:value="0"/>
  <ax:ocxPr ax:name="BarData1" ax:value="12"/>
  <ax:ocxPr ax:name="BarData2" ax:value="12"/>
  <ax:ocxPr ax:name="BarData3" ax:value="4"/>
  <ax:ocxPr ax:name="BarData4" ax:value="10"/>
  <ax:ocxPr ax:name="BarData5" ax:value="3"/>
  <ax:ocxPr ax:name="BarData6" ax:value="20"/>
  <ax:ocxPr ax:name="BarData7" ax:value="20"/>
  <ax:ocxPr ax:name="BarData8" ax:value="20"/>
  <ax:ocxPr ax:name="BarData9" ax:value="20"/>
  <ax:ocxPr ax:name="BarData10" ax:value="20"/>
  <ax:ocxPr ax:name="FontName" ax:value="Arial"/>
  <ax:ocxPr ax:name="CharSet" ax:value="0"/>
  <ax:ocxPr ax:name="PitchAndFamily" ax:value="34"/>
  <ax:ocxPr ax:name="FontBold" ax:value="-1"/>
  <ax:ocxPr ax:name="FontItalic" ax:value="0"/>
  <ax:ocxPr ax:name="FontSize" ax:value="18"/>
  <ax:ocxPr ax:name="Shadow" ax:value="0"/>
  <ax:ocxPr ax:name="ShowMean" ax:value="0"/>
  <ax:ocxPr ax:name="DataType" ax:value="0"/>
  <ax:ocxPr ax:name="ShowLabel" ax:value="0"/>
  <ax:ocxPr ax:name="Label1" ax:value="32"/>
  <ax:ocxPr ax:name="Label2" ax:value="Risk Prof..."/>
  <ax:ocxPr ax:name="Label3" ax:value="Methodolo..."/>
  <ax:ocxPr ax:name="Label4" ax:value="External ..."/>
  <ax:ocxPr ax:name="Label5" ax:value="Model des..."/>
  <ax:ocxPr ax:name="Label6" ax:value=""/>
  <ax:ocxPr ax:name="Label7" ax:value=""/>
  <ax:ocxPr ax:name="Label8" ax:value=""/>
  <ax:ocxPr ax:name="Label9" ax:value=""/>
  <ax:ocxPr ax:name="Label10" ax:value=""/>
  <ax:ocxPr ax:name="KeyCode" ax:value="DsiiV2.00"/>
  <ax:ocxPr ax:name="FlashBar" ax:value="0"/>
  <ax:ocxPr ax:name="LabelFontSize" ax:value="8"/>
  <ax:ocxPr ax:name="ShowDemoFilter" ax:value="0"/>
  <ax:ocxPr ax:name="DemoLabel1" ax:value=""/>
  <ax:ocxPr ax:name="DemoLabel2" ax:value=""/>
  <ax:ocxPr ax:name="DemoLabel3" ax:value=""/>
  <ax:ocxPr ax:name="DemoLabel4" ax:value=""/>
  <ax:ocxPr ax:name="DemoLabel5" ax:value=""/>
  <ax:ocxPr ax:name="DemoLabel6" ax:value=""/>
  <ax:ocxPr ax:name="DemoLabel7" ax:value=""/>
  <ax:ocxPr ax:name="DemoLabel8" ax:value=""/>
  <ax:ocxPr ax:name="DemoLabel9" ax:value=""/>
  <ax:ocxPr ax:name="DemoLabel10" ax:value=""/>
  <ax:ocxPr ax:name="DemoData1" ax:value=""/>
  <ax:ocxPr ax:name="DemoData2" ax:value=""/>
  <ax:ocxPr ax:name="DemoData3" ax:value=""/>
  <ax:ocxPr ax:name="DemoData4" ax:value=""/>
  <ax:ocxPr ax:name="DemoData5" ax:value=""/>
  <ax:ocxPr ax:name="DemoData6" ax:value=""/>
  <ax:ocxPr ax:name="DemoData7" ax:value=""/>
  <ax:ocxPr ax:name="DemoData8" ax:value=""/>
  <ax:ocxPr ax:name="DemoData9" ax:value=""/>
  <ax:ocxPr ax:name="DemoData10" ax:value=""/>
  <ax:ocxPr ax:name="DemoNumber" ax:value="2"/>
  <ax:ocxPr ax:name="FlexibleFont" ax:value="0"/>
</ax:ocx>
</file>

<file path=ppt/activeX/activeX5.xml><?xml version="1.0" encoding="utf-8"?>
<ax:ocx xmlns:ax="http://schemas.microsoft.com/office/2006/activeX" xmlns:r="http://schemas.openxmlformats.org/officeDocument/2006/relationships" ax:classid="{D6A7F0F2-D6E1-488B-8EBE-368A674FB33D}" ax:persistence="persistPropertyBag">
  <ax:ocxPr ax:name="_Version" ax:value="65536"/>
  <ax:ocxPr ax:name="_ExtentX" ax:value="7832"/>
  <ax:ocxPr ax:name="_ExtentY" ax:value="5609"/>
  <ax:ocxPr ax:name="_StockProps" ax:value="0"/>
  <ax:ocxPr ax:name="ChartScale" ax:value="12"/>
  <ax:ocxPr ax:name="ChartType" ax:value="1"/>
  <ax:ocxPr ax:name="BarColor1" ax:value="3225822"/>
  <ax:ocxPr ax:name="BarColor2" ax:value="14731630"/>
  <ax:ocxPr ax:name="BarColor3" ax:value="39423"/>
  <ax:ocxPr ax:name="BarColor4" ax:value="7358366"/>
  <ax:ocxPr ax:name="BarColor5" ax:value="10714624"/>
  <ax:ocxPr ax:name="BarColor6" ax:value="16777088"/>
  <ax:ocxPr ax:name="BarColor7" ax:value="32768"/>
  <ax:ocxPr ax:name="BarColor8" ax:value="255"/>
  <ax:ocxPr ax:name="BarColor9" ax:value="8421376"/>
  <ax:ocxPr ax:name="BarColor10" ax:value="33023"/>
  <ax:ocxPr ax:name="TextColor" ax:value="0"/>
  <ax:ocxPr ax:name="ShadowColor" ax:value="0"/>
  <ax:ocxPr ax:name="BackgroundColor" ax:value="9109504"/>
  <ax:ocxPr ax:name="Background" ax:value="0"/>
  <ax:ocxPr ax:name="BarData1" ax:value="28"/>
  <ax:ocxPr ax:name="BarData2" ax:value="11"/>
  <ax:ocxPr ax:name="BarData3" ax:value="4"/>
  <ax:ocxPr ax:name="BarData4" ax:value="20"/>
  <ax:ocxPr ax:name="BarData5" ax:value="20"/>
  <ax:ocxPr ax:name="BarData6" ax:value="20"/>
  <ax:ocxPr ax:name="BarData7" ax:value="20"/>
  <ax:ocxPr ax:name="BarData8" ax:value="20"/>
  <ax:ocxPr ax:name="BarData9" ax:value="20"/>
  <ax:ocxPr ax:name="BarData10" ax:value="20"/>
  <ax:ocxPr ax:name="FontName" ax:value="Arial"/>
  <ax:ocxPr ax:name="CharSet" ax:value="0"/>
  <ax:ocxPr ax:name="PitchAndFamily" ax:value="34"/>
  <ax:ocxPr ax:name="FontBold" ax:value="-1"/>
  <ax:ocxPr ax:name="FontItalic" ax:value="0"/>
  <ax:ocxPr ax:name="FontSize" ax:value="18"/>
  <ax:ocxPr ax:name="Shadow" ax:value="0"/>
  <ax:ocxPr ax:name="ShowMean" ax:value="0"/>
  <ax:ocxPr ax:name="DataType" ax:value="0"/>
  <ax:ocxPr ax:name="ShowLabel" ax:value="0"/>
  <ax:ocxPr ax:name="Label1" ax:value="Yes"/>
  <ax:ocxPr ax:name="Label2" ax:value="Partially"/>
  <ax:ocxPr ax:name="Label3" ax:value="No"/>
  <ax:ocxPr ax:name="Label4" ax:value=""/>
  <ax:ocxPr ax:name="Label5" ax:value=""/>
  <ax:ocxPr ax:name="Label6" ax:value=""/>
  <ax:ocxPr ax:name="Label7" ax:value=""/>
  <ax:ocxPr ax:name="Label8" ax:value=""/>
  <ax:ocxPr ax:name="Label9" ax:value=""/>
  <ax:ocxPr ax:name="Label10" ax:value=""/>
  <ax:ocxPr ax:name="KeyCode" ax:value="DsiiV2.00"/>
  <ax:ocxPr ax:name="FlashBar" ax:value="0"/>
  <ax:ocxPr ax:name="LabelFontSize" ax:value="8"/>
  <ax:ocxPr ax:name="ShowDemoFilter" ax:value="0"/>
  <ax:ocxPr ax:name="DemoLabel1" ax:value=""/>
  <ax:ocxPr ax:name="DemoLabel2" ax:value=""/>
  <ax:ocxPr ax:name="DemoLabel3" ax:value=""/>
  <ax:ocxPr ax:name="DemoLabel4" ax:value=""/>
  <ax:ocxPr ax:name="DemoLabel5" ax:value=""/>
  <ax:ocxPr ax:name="DemoLabel6" ax:value=""/>
  <ax:ocxPr ax:name="DemoLabel7" ax:value=""/>
  <ax:ocxPr ax:name="DemoLabel8" ax:value=""/>
  <ax:ocxPr ax:name="DemoLabel9" ax:value=""/>
  <ax:ocxPr ax:name="DemoLabel10" ax:value=""/>
  <ax:ocxPr ax:name="DemoData1" ax:value=""/>
  <ax:ocxPr ax:name="DemoData2" ax:value=""/>
  <ax:ocxPr ax:name="DemoData3" ax:value=""/>
  <ax:ocxPr ax:name="DemoData4" ax:value=""/>
  <ax:ocxPr ax:name="DemoData5" ax:value=""/>
  <ax:ocxPr ax:name="DemoData6" ax:value=""/>
  <ax:ocxPr ax:name="DemoData7" ax:value=""/>
  <ax:ocxPr ax:name="DemoData8" ax:value=""/>
  <ax:ocxPr ax:name="DemoData9" ax:value=""/>
  <ax:ocxPr ax:name="DemoData10" ax:value=""/>
  <ax:ocxPr ax:name="DemoNumber" ax:value="2"/>
  <ax:ocxPr ax:name="FlexibleFont" ax:value="0"/>
</ax:ocx>
</file>

<file path=ppt/activeX/activeX6.xml><?xml version="1.0" encoding="utf-8"?>
<ax:ocx xmlns:ax="http://schemas.microsoft.com/office/2006/activeX" xmlns:r="http://schemas.openxmlformats.org/officeDocument/2006/relationships" ax:classid="{D6A7F0F2-D6E1-488B-8EBE-368A674FB33D}" ax:persistence="persistPropertyBag">
  <ax:ocxPr ax:name="_Version" ax:value="65536"/>
  <ax:ocxPr ax:name="_ExtentX" ax:value="8890"/>
  <ax:ocxPr ax:name="_ExtentY" ax:value="5768"/>
  <ax:ocxPr ax:name="_StockProps" ax:value="0"/>
  <ax:ocxPr ax:name="ChartScale" ax:value="11"/>
  <ax:ocxPr ax:name="ChartType" ax:value="1"/>
  <ax:ocxPr ax:name="BarColor1" ax:value="3225822"/>
  <ax:ocxPr ax:name="BarColor2" ax:value="14731630"/>
  <ax:ocxPr ax:name="BarColor3" ax:value="39423"/>
  <ax:ocxPr ax:name="BarColor4" ax:value="7358366"/>
  <ax:ocxPr ax:name="BarColor5" ax:value="10714624"/>
  <ax:ocxPr ax:name="BarColor6" ax:value="16777088"/>
  <ax:ocxPr ax:name="BarColor7" ax:value="32768"/>
  <ax:ocxPr ax:name="BarColor8" ax:value="255"/>
  <ax:ocxPr ax:name="BarColor9" ax:value="8421376"/>
  <ax:ocxPr ax:name="BarColor10" ax:value="33023"/>
  <ax:ocxPr ax:name="TextColor" ax:value="0"/>
  <ax:ocxPr ax:name="ShadowColor" ax:value="0"/>
  <ax:ocxPr ax:name="BackgroundColor" ax:value="9109504"/>
  <ax:ocxPr ax:name="Background" ax:value="0"/>
  <ax:ocxPr ax:name="BarData1" ax:value="21"/>
  <ax:ocxPr ax:name="BarData2" ax:value="22"/>
  <ax:ocxPr ax:name="BarData3" ax:value="20"/>
  <ax:ocxPr ax:name="BarData4" ax:value="20"/>
  <ax:ocxPr ax:name="BarData5" ax:value="20"/>
  <ax:ocxPr ax:name="BarData6" ax:value="20"/>
  <ax:ocxPr ax:name="BarData7" ax:value="20"/>
  <ax:ocxPr ax:name="BarData8" ax:value="20"/>
  <ax:ocxPr ax:name="BarData9" ax:value="20"/>
  <ax:ocxPr ax:name="BarData10" ax:value="20"/>
  <ax:ocxPr ax:name="FontName" ax:value="Arial"/>
  <ax:ocxPr ax:name="CharSet" ax:value="0"/>
  <ax:ocxPr ax:name="PitchAndFamily" ax:value="34"/>
  <ax:ocxPr ax:name="FontBold" ax:value="-1"/>
  <ax:ocxPr ax:name="FontItalic" ax:value="0"/>
  <ax:ocxPr ax:name="FontSize" ax:value="18"/>
  <ax:ocxPr ax:name="Shadow" ax:value="0"/>
  <ax:ocxPr ax:name="ShowMean" ax:value="0"/>
  <ax:ocxPr ax:name="DataType" ax:value="0"/>
  <ax:ocxPr ax:name="ShowLabel" ax:value="0"/>
  <ax:ocxPr ax:name="Label1" ax:value="Yes"/>
  <ax:ocxPr ax:name="Label2" ax:value="No"/>
  <ax:ocxPr ax:name="Label3" ax:value=""/>
  <ax:ocxPr ax:name="Label4" ax:value=""/>
  <ax:ocxPr ax:name="Label5" ax:value=""/>
  <ax:ocxPr ax:name="Label6" ax:value=""/>
  <ax:ocxPr ax:name="Label7" ax:value=""/>
  <ax:ocxPr ax:name="Label8" ax:value=""/>
  <ax:ocxPr ax:name="Label9" ax:value=""/>
  <ax:ocxPr ax:name="Label10" ax:value=""/>
  <ax:ocxPr ax:name="KeyCode" ax:value="DsiiV2.00"/>
  <ax:ocxPr ax:name="FlashBar" ax:value="0"/>
  <ax:ocxPr ax:name="LabelFontSize" ax:value="8"/>
  <ax:ocxPr ax:name="ShowDemoFilter" ax:value="0"/>
  <ax:ocxPr ax:name="DemoLabel1" ax:value=""/>
  <ax:ocxPr ax:name="DemoLabel2" ax:value=""/>
  <ax:ocxPr ax:name="DemoLabel3" ax:value=""/>
  <ax:ocxPr ax:name="DemoLabel4" ax:value=""/>
  <ax:ocxPr ax:name="DemoLabel5" ax:value=""/>
  <ax:ocxPr ax:name="DemoLabel6" ax:value=""/>
  <ax:ocxPr ax:name="DemoLabel7" ax:value=""/>
  <ax:ocxPr ax:name="DemoLabel8" ax:value=""/>
  <ax:ocxPr ax:name="DemoLabel9" ax:value=""/>
  <ax:ocxPr ax:name="DemoLabel10" ax:value=""/>
  <ax:ocxPr ax:name="DemoData1" ax:value=""/>
  <ax:ocxPr ax:name="DemoData2" ax:value=""/>
  <ax:ocxPr ax:name="DemoData3" ax:value=""/>
  <ax:ocxPr ax:name="DemoData4" ax:value=""/>
  <ax:ocxPr ax:name="DemoData5" ax:value=""/>
  <ax:ocxPr ax:name="DemoData6" ax:value=""/>
  <ax:ocxPr ax:name="DemoData7" ax:value=""/>
  <ax:ocxPr ax:name="DemoData8" ax:value=""/>
  <ax:ocxPr ax:name="DemoData9" ax:value=""/>
  <ax:ocxPr ax:name="DemoData10" ax:value=""/>
  <ax:ocxPr ax:name="DemoNumber" ax:value="2"/>
  <ax:ocxPr ax:name="FlexibleFont" ax:value="0"/>
</ax:ocx>
</file>

<file path=ppt/charts/_rels/chart1.xml.rels><?xml version="1.0" encoding="UTF-8" standalone="yes"?>
<Relationships xmlns="http://schemas.openxmlformats.org/package/2006/relationships"><Relationship Id="rId1" Type="http://schemas.openxmlformats.org/officeDocument/2006/relationships/oleObject" Target="file:///C:\Users\DeevesL\AppData\Local\Microsoft\Windows\Temporary%20Internet%20Files\Content.Outlook\0LN82R5I\Rating_2014.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DeevesL\AppData\Local\Microsoft\Windows\Temporary%20Internet%20Files\Content.Outlook\0LN82R5I\Rating_2014.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DeevesL\AppData\Local\Microsoft\Windows\Temporary%20Internet%20Files\Content.Outlook\0LN82R5I\Rating_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100" b="1" i="0" baseline="0" dirty="0" smtClean="0">
                <a:effectLst/>
              </a:rPr>
              <a:t>SAG Agreed Rating </a:t>
            </a:r>
            <a:r>
              <a:rPr lang="en-US" sz="1100" b="1" i="0" u="sng" baseline="0" dirty="0" smtClean="0">
                <a:effectLst/>
              </a:rPr>
              <a:t>April</a:t>
            </a:r>
            <a:r>
              <a:rPr lang="en-US" sz="1100" b="1" i="0" baseline="0" dirty="0" smtClean="0">
                <a:effectLst/>
              </a:rPr>
              <a:t> 2014</a:t>
            </a:r>
            <a:endParaRPr lang="en-GB" sz="1100" dirty="0" smtClean="0">
              <a:effectLst/>
            </a:endParaRPr>
          </a:p>
        </c:rich>
      </c:tx>
      <c:layout/>
      <c:overlay val="0"/>
    </c:title>
    <c:autoTitleDeleted val="0"/>
    <c:plotArea>
      <c:layout/>
      <c:pieChart>
        <c:varyColors val="1"/>
        <c:ser>
          <c:idx val="0"/>
          <c:order val="0"/>
          <c:spPr>
            <a:ln>
              <a:solidFill>
                <a:schemeClr val="bg1"/>
              </a:solidFill>
            </a:ln>
          </c:spPr>
          <c:dPt>
            <c:idx val="0"/>
            <c:bubble3D val="0"/>
            <c:spPr>
              <a:solidFill>
                <a:srgbClr val="FF0000"/>
              </a:solidFill>
              <a:ln>
                <a:solidFill>
                  <a:schemeClr val="bg1"/>
                </a:solidFill>
              </a:ln>
            </c:spPr>
          </c:dPt>
          <c:dPt>
            <c:idx val="1"/>
            <c:bubble3D val="0"/>
            <c:spPr>
              <a:solidFill>
                <a:srgbClr val="FFC000"/>
              </a:solidFill>
              <a:ln>
                <a:solidFill>
                  <a:schemeClr val="bg1"/>
                </a:solidFill>
              </a:ln>
            </c:spPr>
          </c:dPt>
          <c:dPt>
            <c:idx val="2"/>
            <c:bubble3D val="0"/>
            <c:spPr>
              <a:solidFill>
                <a:srgbClr val="92D050"/>
              </a:solidFill>
              <a:ln>
                <a:solidFill>
                  <a:schemeClr val="bg1"/>
                </a:solidFill>
              </a:ln>
            </c:spPr>
          </c:dPt>
          <c:dLbls>
            <c:txPr>
              <a:bodyPr/>
              <a:lstStyle/>
              <a:p>
                <a:pPr>
                  <a:defRPr sz="1050"/>
                </a:pPr>
                <a:endParaRPr lang="en-US"/>
              </a:p>
            </c:txPr>
            <c:showLegendKey val="0"/>
            <c:showVal val="0"/>
            <c:showCatName val="0"/>
            <c:showSerName val="0"/>
            <c:showPercent val="1"/>
            <c:showBubbleSize val="0"/>
            <c:showLeaderLines val="1"/>
          </c:dLbls>
          <c:cat>
            <c:strRef>
              <c:f>Sheet2!$A$34:$A$36</c:f>
              <c:strCache>
                <c:ptCount val="3"/>
                <c:pt idx="0">
                  <c:v>Red</c:v>
                </c:pt>
                <c:pt idx="1">
                  <c:v>Amber</c:v>
                </c:pt>
                <c:pt idx="2">
                  <c:v>Green</c:v>
                </c:pt>
              </c:strCache>
            </c:strRef>
          </c:cat>
          <c:val>
            <c:numRef>
              <c:f>Sheet2!$B$34:$B$36</c:f>
              <c:numCache>
                <c:formatCode>General</c:formatCode>
                <c:ptCount val="3"/>
                <c:pt idx="0">
                  <c:v>5</c:v>
                </c:pt>
                <c:pt idx="1">
                  <c:v>29</c:v>
                </c:pt>
                <c:pt idx="2">
                  <c:v>33</c:v>
                </c:pt>
              </c:numCache>
            </c:numRef>
          </c:val>
        </c:ser>
        <c:dLbls>
          <c:showLegendKey val="0"/>
          <c:showVal val="1"/>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100" b="1" i="0" baseline="0" dirty="0" smtClean="0">
                <a:effectLst/>
              </a:rPr>
              <a:t>SAG Agreed Rating </a:t>
            </a:r>
            <a:r>
              <a:rPr lang="en-US" sz="1100" b="1" i="0" u="sng" baseline="0" dirty="0" smtClean="0">
                <a:effectLst/>
              </a:rPr>
              <a:t>June</a:t>
            </a:r>
            <a:r>
              <a:rPr lang="en-US" sz="1100" b="1" i="0" u="none" baseline="0" dirty="0" smtClean="0">
                <a:effectLst/>
              </a:rPr>
              <a:t> 2014</a:t>
            </a:r>
            <a:endParaRPr lang="en-GB" sz="900" u="none" dirty="0">
              <a:effectLst/>
            </a:endParaRPr>
          </a:p>
        </c:rich>
      </c:tx>
      <c:layout>
        <c:manualLayout>
          <c:xMode val="edge"/>
          <c:yMode val="edge"/>
          <c:x val="0.16334338484734262"/>
          <c:y val="9.119599599312081E-2"/>
        </c:manualLayout>
      </c:layout>
      <c:overlay val="0"/>
    </c:title>
    <c:autoTitleDeleted val="0"/>
    <c:plotArea>
      <c:layout>
        <c:manualLayout>
          <c:layoutTarget val="inner"/>
          <c:xMode val="edge"/>
          <c:yMode val="edge"/>
          <c:x val="0.13441982264368046"/>
          <c:y val="0.25866011082565671"/>
          <c:w val="0.60314539647271215"/>
          <c:h val="0.59540638522115685"/>
        </c:manualLayout>
      </c:layout>
      <c:pieChart>
        <c:varyColors val="1"/>
        <c:ser>
          <c:idx val="0"/>
          <c:order val="0"/>
          <c:spPr>
            <a:solidFill>
              <a:srgbClr val="009EBA"/>
            </a:solidFill>
            <a:ln w="12700">
              <a:solidFill>
                <a:srgbClr val="FFFFFF"/>
              </a:solidFill>
              <a:prstDash val="solid"/>
            </a:ln>
          </c:spPr>
          <c:dPt>
            <c:idx val="0"/>
            <c:bubble3D val="0"/>
            <c:spPr>
              <a:solidFill>
                <a:srgbClr val="FF0000"/>
              </a:solidFill>
              <a:ln w="12700">
                <a:solidFill>
                  <a:srgbClr val="FFFFFF"/>
                </a:solidFill>
                <a:prstDash val="solid"/>
              </a:ln>
            </c:spPr>
          </c:dPt>
          <c:dPt>
            <c:idx val="1"/>
            <c:bubble3D val="0"/>
            <c:spPr>
              <a:solidFill>
                <a:srgbClr val="FFC000"/>
              </a:solidFill>
              <a:ln w="12700">
                <a:solidFill>
                  <a:srgbClr val="FFFFFF"/>
                </a:solidFill>
                <a:prstDash val="solid"/>
              </a:ln>
            </c:spPr>
          </c:dPt>
          <c:dPt>
            <c:idx val="2"/>
            <c:bubble3D val="0"/>
            <c:spPr>
              <a:solidFill>
                <a:srgbClr val="92D050"/>
              </a:solidFill>
              <a:ln w="12700">
                <a:solidFill>
                  <a:srgbClr val="FFFFFF"/>
                </a:solidFill>
                <a:prstDash val="solid"/>
              </a:ln>
            </c:spPr>
          </c:dPt>
          <c:dPt>
            <c:idx val="3"/>
            <c:bubble3D val="0"/>
            <c:spPr>
              <a:solidFill>
                <a:srgbClr val="A8B50A"/>
              </a:solidFill>
              <a:ln w="12700">
                <a:solidFill>
                  <a:srgbClr val="FFFFFF"/>
                </a:solidFill>
                <a:prstDash val="solid"/>
              </a:ln>
            </c:spPr>
          </c:dPt>
          <c:dPt>
            <c:idx val="4"/>
            <c:bubble3D val="0"/>
            <c:spPr>
              <a:solidFill>
                <a:srgbClr val="00789C"/>
              </a:solidFill>
              <a:ln w="12700">
                <a:solidFill>
                  <a:srgbClr val="FFFFFF"/>
                </a:solidFill>
                <a:prstDash val="solid"/>
              </a:ln>
            </c:spPr>
          </c:dPt>
          <c:dPt>
            <c:idx val="5"/>
            <c:bubble3D val="0"/>
            <c:spPr>
              <a:solidFill>
                <a:srgbClr val="DECC12"/>
              </a:solidFill>
              <a:ln w="12700">
                <a:solidFill>
                  <a:srgbClr val="FFFFFF"/>
                </a:solidFill>
                <a:prstDash val="solid"/>
              </a:ln>
            </c:spPr>
          </c:dPt>
          <c:dPt>
            <c:idx val="6"/>
            <c:bubble3D val="0"/>
            <c:spPr>
              <a:solidFill>
                <a:srgbClr val="D4470F"/>
              </a:solidFill>
              <a:ln w="12700">
                <a:solidFill>
                  <a:srgbClr val="FFFFFF"/>
                </a:solidFill>
                <a:prstDash val="solid"/>
              </a:ln>
            </c:spPr>
          </c:dPt>
          <c:dPt>
            <c:idx val="7"/>
            <c:bubble3D val="0"/>
            <c:spPr>
              <a:solidFill>
                <a:srgbClr val="664A78"/>
              </a:solidFill>
              <a:ln w="12700">
                <a:solidFill>
                  <a:srgbClr val="FFFFFF"/>
                </a:solidFill>
                <a:prstDash val="solid"/>
              </a:ln>
            </c:spPr>
          </c:dPt>
          <c:dLbls>
            <c:numFmt formatCode="0%" sourceLinked="0"/>
            <c:spPr>
              <a:noFill/>
              <a:ln w="25400">
                <a:noFill/>
              </a:ln>
            </c:spPr>
            <c:txPr>
              <a:bodyPr/>
              <a:lstStyle/>
              <a:p>
                <a:pPr>
                  <a:defRPr sz="1100" b="0" i="0" u="none" strike="noStrike" baseline="0">
                    <a:solidFill>
                      <a:srgbClr val="000000"/>
                    </a:solidFill>
                    <a:latin typeface="Arial"/>
                    <a:ea typeface="Arial"/>
                    <a:cs typeface="Arial"/>
                  </a:defRPr>
                </a:pPr>
                <a:endParaRPr lang="en-US"/>
              </a:p>
            </c:txPr>
            <c:showLegendKey val="0"/>
            <c:showVal val="0"/>
            <c:showCatName val="0"/>
            <c:showSerName val="0"/>
            <c:showPercent val="1"/>
            <c:showBubbleSize val="0"/>
            <c:showLeaderLines val="1"/>
          </c:dLbls>
          <c:cat>
            <c:strRef>
              <c:f>Sheet2!$A$2:$A$4</c:f>
              <c:strCache>
                <c:ptCount val="3"/>
                <c:pt idx="0">
                  <c:v>Red</c:v>
                </c:pt>
                <c:pt idx="1">
                  <c:v>Amber</c:v>
                </c:pt>
                <c:pt idx="2">
                  <c:v>Green</c:v>
                </c:pt>
              </c:strCache>
            </c:strRef>
          </c:cat>
          <c:val>
            <c:numRef>
              <c:f>Sheet2!$B$2:$B$4</c:f>
              <c:numCache>
                <c:formatCode>General</c:formatCode>
                <c:ptCount val="3"/>
                <c:pt idx="0">
                  <c:v>4</c:v>
                </c:pt>
                <c:pt idx="1">
                  <c:v>29</c:v>
                </c:pt>
                <c:pt idx="2">
                  <c:v>34</c:v>
                </c:pt>
              </c:numCache>
            </c:numRef>
          </c:val>
        </c:ser>
        <c:dLbls>
          <c:showLegendKey val="0"/>
          <c:showVal val="0"/>
          <c:showCatName val="0"/>
          <c:showSerName val="0"/>
          <c:showPercent val="1"/>
          <c:showBubbleSize val="0"/>
          <c:showLeaderLines val="1"/>
        </c:dLbls>
        <c:firstSliceAng val="0"/>
      </c:pieChart>
      <c:spPr>
        <a:noFill/>
        <a:ln w="25400">
          <a:noFill/>
        </a:ln>
      </c:spPr>
    </c:plotArea>
    <c:plotVisOnly val="1"/>
    <c:dispBlanksAs val="zero"/>
    <c:showDLblsOverMax val="0"/>
  </c:chart>
  <c:spPr>
    <a:solidFill>
      <a:sysClr val="window" lastClr="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100" b="1" i="0" baseline="0" dirty="0" smtClean="0">
                <a:effectLst/>
              </a:rPr>
              <a:t>SAG Agreed Rating </a:t>
            </a:r>
            <a:r>
              <a:rPr lang="en-US" sz="1100" b="1" i="0" u="sng" baseline="0" dirty="0" smtClean="0">
                <a:effectLst/>
              </a:rPr>
              <a:t>April</a:t>
            </a:r>
            <a:r>
              <a:rPr lang="en-US" sz="1100" b="1" i="0" baseline="0" dirty="0" smtClean="0">
                <a:effectLst/>
              </a:rPr>
              <a:t> 2014</a:t>
            </a:r>
            <a:endParaRPr lang="en-GB" sz="1100" dirty="0" smtClean="0">
              <a:effectLst/>
            </a:endParaRPr>
          </a:p>
        </c:rich>
      </c:tx>
      <c:layout/>
      <c:overlay val="0"/>
    </c:title>
    <c:autoTitleDeleted val="0"/>
    <c:plotArea>
      <c:layout/>
      <c:pieChart>
        <c:varyColors val="1"/>
        <c:ser>
          <c:idx val="0"/>
          <c:order val="0"/>
          <c:spPr>
            <a:ln>
              <a:solidFill>
                <a:schemeClr val="bg1"/>
              </a:solidFill>
            </a:ln>
          </c:spPr>
          <c:dPt>
            <c:idx val="0"/>
            <c:bubble3D val="0"/>
            <c:spPr>
              <a:solidFill>
                <a:srgbClr val="FF0000"/>
              </a:solidFill>
              <a:ln>
                <a:solidFill>
                  <a:schemeClr val="bg1"/>
                </a:solidFill>
              </a:ln>
            </c:spPr>
          </c:dPt>
          <c:dPt>
            <c:idx val="1"/>
            <c:bubble3D val="0"/>
            <c:spPr>
              <a:solidFill>
                <a:srgbClr val="FFC000"/>
              </a:solidFill>
              <a:ln>
                <a:solidFill>
                  <a:schemeClr val="bg1"/>
                </a:solidFill>
              </a:ln>
            </c:spPr>
          </c:dPt>
          <c:dPt>
            <c:idx val="2"/>
            <c:bubble3D val="0"/>
            <c:spPr>
              <a:solidFill>
                <a:srgbClr val="92D050"/>
              </a:solidFill>
              <a:ln>
                <a:solidFill>
                  <a:schemeClr val="bg1"/>
                </a:solidFill>
              </a:ln>
            </c:spPr>
          </c:dPt>
          <c:dLbls>
            <c:txPr>
              <a:bodyPr/>
              <a:lstStyle/>
              <a:p>
                <a:pPr>
                  <a:defRPr sz="1050"/>
                </a:pPr>
                <a:endParaRPr lang="en-US"/>
              </a:p>
            </c:txPr>
            <c:showLegendKey val="0"/>
            <c:showVal val="0"/>
            <c:showCatName val="0"/>
            <c:showSerName val="0"/>
            <c:showPercent val="1"/>
            <c:showBubbleSize val="0"/>
            <c:showLeaderLines val="1"/>
          </c:dLbls>
          <c:cat>
            <c:strRef>
              <c:f>Sheet2!$A$34:$A$36</c:f>
              <c:strCache>
                <c:ptCount val="3"/>
                <c:pt idx="0">
                  <c:v>Red</c:v>
                </c:pt>
                <c:pt idx="1">
                  <c:v>Amber</c:v>
                </c:pt>
                <c:pt idx="2">
                  <c:v>Green</c:v>
                </c:pt>
              </c:strCache>
            </c:strRef>
          </c:cat>
          <c:val>
            <c:numRef>
              <c:f>Sheet2!$B$34:$B$36</c:f>
              <c:numCache>
                <c:formatCode>General</c:formatCode>
                <c:ptCount val="3"/>
                <c:pt idx="0">
                  <c:v>5</c:v>
                </c:pt>
                <c:pt idx="1">
                  <c:v>29</c:v>
                </c:pt>
                <c:pt idx="2">
                  <c:v>33</c:v>
                </c:pt>
              </c:numCache>
            </c:numRef>
          </c:val>
        </c:ser>
        <c:dLbls>
          <c:showLegendKey val="0"/>
          <c:showVal val="1"/>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5EAD72-9E2B-4C0D-A19C-CCAFC936DCE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A684B6F4-1994-4264-A888-43CE31770383}">
      <dgm:prSet custT="1"/>
      <dgm:spPr/>
      <dgm:t>
        <a:bodyPr/>
        <a:lstStyle/>
        <a:p>
          <a:r>
            <a:rPr lang="en-GB" sz="1600" smtClean="0"/>
            <a:t>What we’re thinking about…</a:t>
          </a:r>
          <a:endParaRPr lang="en-GB" sz="1600" dirty="0"/>
        </a:p>
      </dgm:t>
    </dgm:pt>
    <dgm:pt modelId="{61F7C142-9C6B-4816-9274-590CAB918226}" type="parTrans" cxnId="{B15D1698-1E4F-48B9-A07F-BC4330CCD276}">
      <dgm:prSet/>
      <dgm:spPr/>
      <dgm:t>
        <a:bodyPr/>
        <a:lstStyle/>
        <a:p>
          <a:endParaRPr lang="en-GB"/>
        </a:p>
      </dgm:t>
    </dgm:pt>
    <dgm:pt modelId="{CA976E0E-FC19-48B1-9EF1-E348905F3390}" type="sibTrans" cxnId="{B15D1698-1E4F-48B9-A07F-BC4330CCD276}">
      <dgm:prSet/>
      <dgm:spPr/>
      <dgm:t>
        <a:bodyPr/>
        <a:lstStyle/>
        <a:p>
          <a:endParaRPr lang="en-GB"/>
        </a:p>
      </dgm:t>
    </dgm:pt>
    <dgm:pt modelId="{9B7FCB8B-1C4C-4F1D-8370-6A29ECE73A83}">
      <dgm:prSet custT="1"/>
      <dgm:spPr/>
      <dgm:t>
        <a:bodyPr/>
        <a:lstStyle/>
        <a:p>
          <a:r>
            <a:rPr lang="en-GB" sz="1100" b="1" smtClean="0"/>
            <a:t>  Use of broker models</a:t>
          </a:r>
          <a:endParaRPr lang="en-GB" sz="1100" b="1" dirty="0"/>
        </a:p>
      </dgm:t>
    </dgm:pt>
    <dgm:pt modelId="{6BFAFC3A-DCD0-47C8-B6E1-EC649581F417}" type="parTrans" cxnId="{77713280-EDDC-42FD-830F-A671E56C3F1A}">
      <dgm:prSet/>
      <dgm:spPr/>
      <dgm:t>
        <a:bodyPr/>
        <a:lstStyle/>
        <a:p>
          <a:endParaRPr lang="en-GB"/>
        </a:p>
      </dgm:t>
    </dgm:pt>
    <dgm:pt modelId="{9F248D94-C4EF-441C-9FDE-5E70200BF545}" type="sibTrans" cxnId="{77713280-EDDC-42FD-830F-A671E56C3F1A}">
      <dgm:prSet/>
      <dgm:spPr/>
      <dgm:t>
        <a:bodyPr/>
        <a:lstStyle/>
        <a:p>
          <a:endParaRPr lang="en-GB"/>
        </a:p>
      </dgm:t>
    </dgm:pt>
    <dgm:pt modelId="{5A034191-F856-4072-B4A7-CC5AE1D62E38}">
      <dgm:prSet custT="1"/>
      <dgm:spPr/>
      <dgm:t>
        <a:bodyPr/>
        <a:lstStyle/>
        <a:p>
          <a:pPr>
            <a:tabLst>
              <a:tab pos="90488" algn="l"/>
            </a:tabLst>
          </a:pPr>
          <a:r>
            <a:rPr lang="en-GB" sz="1100" b="1" smtClean="0"/>
            <a:t>  Validation of cat risk</a:t>
          </a:r>
          <a:endParaRPr lang="en-GB" sz="1100" b="1" dirty="0"/>
        </a:p>
      </dgm:t>
    </dgm:pt>
    <dgm:pt modelId="{A5FFD4AE-DAD1-4263-8C6C-33FA63805233}" type="parTrans" cxnId="{FA9CD427-9F22-410F-A796-06EAD9F23923}">
      <dgm:prSet/>
      <dgm:spPr/>
      <dgm:t>
        <a:bodyPr/>
        <a:lstStyle/>
        <a:p>
          <a:endParaRPr lang="en-GB"/>
        </a:p>
      </dgm:t>
    </dgm:pt>
    <dgm:pt modelId="{67FC8B01-5CF0-4351-9221-5F2B40149959}" type="sibTrans" cxnId="{FA9CD427-9F22-410F-A796-06EAD9F23923}">
      <dgm:prSet/>
      <dgm:spPr/>
      <dgm:t>
        <a:bodyPr/>
        <a:lstStyle/>
        <a:p>
          <a:endParaRPr lang="en-GB"/>
        </a:p>
      </dgm:t>
    </dgm:pt>
    <dgm:pt modelId="{FC2411B4-0D4E-4048-871B-9A3DA5A31662}">
      <dgm:prSet custT="1"/>
      <dgm:spPr/>
      <dgm:t>
        <a:bodyPr/>
        <a:lstStyle/>
        <a:p>
          <a:r>
            <a:rPr lang="en-GB" sz="1100" smtClean="0"/>
            <a:t>  PRA feedback</a:t>
          </a:r>
          <a:endParaRPr lang="en-GB" sz="1100" dirty="0"/>
        </a:p>
      </dgm:t>
    </dgm:pt>
    <dgm:pt modelId="{C5EF6B62-6C69-451C-95D2-D9BC0A9BC40C}" type="parTrans" cxnId="{9CDD2FD2-9CF1-4F5A-AA31-560E68E1A2BF}">
      <dgm:prSet/>
      <dgm:spPr/>
      <dgm:t>
        <a:bodyPr/>
        <a:lstStyle/>
        <a:p>
          <a:endParaRPr lang="en-GB"/>
        </a:p>
      </dgm:t>
    </dgm:pt>
    <dgm:pt modelId="{F63A3EF7-CAFA-4ACC-81AC-AE5B79BAB505}" type="sibTrans" cxnId="{9CDD2FD2-9CF1-4F5A-AA31-560E68E1A2BF}">
      <dgm:prSet/>
      <dgm:spPr/>
      <dgm:t>
        <a:bodyPr/>
        <a:lstStyle/>
        <a:p>
          <a:endParaRPr lang="en-GB"/>
        </a:p>
      </dgm:t>
    </dgm:pt>
    <dgm:pt modelId="{F2D4EE85-1365-4E95-B2D6-EBD316601F49}">
      <dgm:prSet custT="1"/>
      <dgm:spPr/>
      <dgm:t>
        <a:bodyPr/>
        <a:lstStyle/>
        <a:p>
          <a:r>
            <a:rPr lang="en-GB" sz="1100" smtClean="0"/>
            <a:t>  ‘Non-Modelled’</a:t>
          </a:r>
          <a:endParaRPr lang="en-GB" sz="1100" dirty="0"/>
        </a:p>
      </dgm:t>
    </dgm:pt>
    <dgm:pt modelId="{854D4F4E-D1D4-44D6-8F77-64532E5ECB60}" type="parTrans" cxnId="{FB478A74-7643-4311-876C-E03B3A6AF0AD}">
      <dgm:prSet/>
      <dgm:spPr/>
      <dgm:t>
        <a:bodyPr/>
        <a:lstStyle/>
        <a:p>
          <a:endParaRPr lang="en-GB"/>
        </a:p>
      </dgm:t>
    </dgm:pt>
    <dgm:pt modelId="{9BFF3259-7BD3-4B16-9EF1-6F47B9CF8A41}" type="sibTrans" cxnId="{FB478A74-7643-4311-876C-E03B3A6AF0AD}">
      <dgm:prSet/>
      <dgm:spPr/>
      <dgm:t>
        <a:bodyPr/>
        <a:lstStyle/>
        <a:p>
          <a:endParaRPr lang="en-GB"/>
        </a:p>
      </dgm:t>
    </dgm:pt>
    <dgm:pt modelId="{58720DE9-28FE-4062-B0F9-D4261B9BAF1C}" type="pres">
      <dgm:prSet presAssocID="{FA5EAD72-9E2B-4C0D-A19C-CCAFC936DCE6}" presName="Name0" presStyleCnt="0">
        <dgm:presLayoutVars>
          <dgm:dir/>
          <dgm:animLvl val="lvl"/>
          <dgm:resizeHandles val="exact"/>
        </dgm:presLayoutVars>
      </dgm:prSet>
      <dgm:spPr/>
      <dgm:t>
        <a:bodyPr/>
        <a:lstStyle/>
        <a:p>
          <a:endParaRPr lang="en-GB"/>
        </a:p>
      </dgm:t>
    </dgm:pt>
    <dgm:pt modelId="{03612303-0B08-4CFB-A3F0-27A22FD61FF7}" type="pres">
      <dgm:prSet presAssocID="{A684B6F4-1994-4264-A888-43CE31770383}" presName="linNode" presStyleCnt="0"/>
      <dgm:spPr/>
    </dgm:pt>
    <dgm:pt modelId="{7C52EA4D-9996-482D-9E0D-1157BE9E888D}" type="pres">
      <dgm:prSet presAssocID="{A684B6F4-1994-4264-A888-43CE31770383}" presName="parentText" presStyleLbl="node1" presStyleIdx="0" presStyleCnt="1" custLinFactNeighborX="-1060">
        <dgm:presLayoutVars>
          <dgm:chMax val="1"/>
          <dgm:bulletEnabled val="1"/>
        </dgm:presLayoutVars>
      </dgm:prSet>
      <dgm:spPr/>
      <dgm:t>
        <a:bodyPr/>
        <a:lstStyle/>
        <a:p>
          <a:endParaRPr lang="en-GB"/>
        </a:p>
      </dgm:t>
    </dgm:pt>
    <dgm:pt modelId="{97745422-F7D6-42FF-9743-85251FDD1BB9}" type="pres">
      <dgm:prSet presAssocID="{A684B6F4-1994-4264-A888-43CE31770383}" presName="descendantText" presStyleLbl="alignAccFollowNode1" presStyleIdx="0" presStyleCnt="1" custScaleY="111084" custLinFactNeighborY="679">
        <dgm:presLayoutVars>
          <dgm:bulletEnabled val="1"/>
        </dgm:presLayoutVars>
      </dgm:prSet>
      <dgm:spPr/>
      <dgm:t>
        <a:bodyPr/>
        <a:lstStyle/>
        <a:p>
          <a:endParaRPr lang="en-GB"/>
        </a:p>
      </dgm:t>
    </dgm:pt>
  </dgm:ptLst>
  <dgm:cxnLst>
    <dgm:cxn modelId="{021B6DCF-8842-45D2-861F-82B120609D04}" type="presOf" srcId="{A684B6F4-1994-4264-A888-43CE31770383}" destId="{7C52EA4D-9996-482D-9E0D-1157BE9E888D}" srcOrd="0" destOrd="0" presId="urn:microsoft.com/office/officeart/2005/8/layout/vList5"/>
    <dgm:cxn modelId="{CFA9732A-9754-4829-9C0F-A7CA0546D9FC}" type="presOf" srcId="{9B7FCB8B-1C4C-4F1D-8370-6A29ECE73A83}" destId="{97745422-F7D6-42FF-9743-85251FDD1BB9}" srcOrd="0" destOrd="1" presId="urn:microsoft.com/office/officeart/2005/8/layout/vList5"/>
    <dgm:cxn modelId="{6DA346DB-44F1-4B5E-92FA-E9B1F15FAC56}" type="presOf" srcId="{5A034191-F856-4072-B4A7-CC5AE1D62E38}" destId="{97745422-F7D6-42FF-9743-85251FDD1BB9}" srcOrd="0" destOrd="0" presId="urn:microsoft.com/office/officeart/2005/8/layout/vList5"/>
    <dgm:cxn modelId="{9CDD2FD2-9CF1-4F5A-AA31-560E68E1A2BF}" srcId="{A684B6F4-1994-4264-A888-43CE31770383}" destId="{FC2411B4-0D4E-4048-871B-9A3DA5A31662}" srcOrd="2" destOrd="0" parTransId="{C5EF6B62-6C69-451C-95D2-D9BC0A9BC40C}" sibTransId="{F63A3EF7-CAFA-4ACC-81AC-AE5B79BAB505}"/>
    <dgm:cxn modelId="{9370D67A-A3DE-4EF1-8B1F-589F23492CC9}" type="presOf" srcId="{F2D4EE85-1365-4E95-B2D6-EBD316601F49}" destId="{97745422-F7D6-42FF-9743-85251FDD1BB9}" srcOrd="0" destOrd="3" presId="urn:microsoft.com/office/officeart/2005/8/layout/vList5"/>
    <dgm:cxn modelId="{77713280-EDDC-42FD-830F-A671E56C3F1A}" srcId="{A684B6F4-1994-4264-A888-43CE31770383}" destId="{9B7FCB8B-1C4C-4F1D-8370-6A29ECE73A83}" srcOrd="1" destOrd="0" parTransId="{6BFAFC3A-DCD0-47C8-B6E1-EC649581F417}" sibTransId="{9F248D94-C4EF-441C-9FDE-5E70200BF545}"/>
    <dgm:cxn modelId="{D9E0A3FA-A9D5-4351-8F5D-897D6FD0CA90}" type="presOf" srcId="{FA5EAD72-9E2B-4C0D-A19C-CCAFC936DCE6}" destId="{58720DE9-28FE-4062-B0F9-D4261B9BAF1C}" srcOrd="0" destOrd="0" presId="urn:microsoft.com/office/officeart/2005/8/layout/vList5"/>
    <dgm:cxn modelId="{FB478A74-7643-4311-876C-E03B3A6AF0AD}" srcId="{A684B6F4-1994-4264-A888-43CE31770383}" destId="{F2D4EE85-1365-4E95-B2D6-EBD316601F49}" srcOrd="3" destOrd="0" parTransId="{854D4F4E-D1D4-44D6-8F77-64532E5ECB60}" sibTransId="{9BFF3259-7BD3-4B16-9EF1-6F47B9CF8A41}"/>
    <dgm:cxn modelId="{FA9CD427-9F22-410F-A796-06EAD9F23923}" srcId="{A684B6F4-1994-4264-A888-43CE31770383}" destId="{5A034191-F856-4072-B4A7-CC5AE1D62E38}" srcOrd="0" destOrd="0" parTransId="{A5FFD4AE-DAD1-4263-8C6C-33FA63805233}" sibTransId="{67FC8B01-5CF0-4351-9221-5F2B40149959}"/>
    <dgm:cxn modelId="{B15D1698-1E4F-48B9-A07F-BC4330CCD276}" srcId="{FA5EAD72-9E2B-4C0D-A19C-CCAFC936DCE6}" destId="{A684B6F4-1994-4264-A888-43CE31770383}" srcOrd="0" destOrd="0" parTransId="{61F7C142-9C6B-4816-9274-590CAB918226}" sibTransId="{CA976E0E-FC19-48B1-9EF1-E348905F3390}"/>
    <dgm:cxn modelId="{B3BFB4FF-7C98-4ED8-A9AE-269FEA3E25B2}" type="presOf" srcId="{FC2411B4-0D4E-4048-871B-9A3DA5A31662}" destId="{97745422-F7D6-42FF-9743-85251FDD1BB9}" srcOrd="0" destOrd="2" presId="urn:microsoft.com/office/officeart/2005/8/layout/vList5"/>
    <dgm:cxn modelId="{8E47CD75-8234-48F1-8038-D979C04DAA73}" type="presParOf" srcId="{58720DE9-28FE-4062-B0F9-D4261B9BAF1C}" destId="{03612303-0B08-4CFB-A3F0-27A22FD61FF7}" srcOrd="0" destOrd="0" presId="urn:microsoft.com/office/officeart/2005/8/layout/vList5"/>
    <dgm:cxn modelId="{CB80A42C-5030-43C7-828F-AE3FA9510323}" type="presParOf" srcId="{03612303-0B08-4CFB-A3F0-27A22FD61FF7}" destId="{7C52EA4D-9996-482D-9E0D-1157BE9E888D}" srcOrd="0" destOrd="0" presId="urn:microsoft.com/office/officeart/2005/8/layout/vList5"/>
    <dgm:cxn modelId="{29C0A78B-F9BE-4432-B821-40C936C81DEA}" type="presParOf" srcId="{03612303-0B08-4CFB-A3F0-27A22FD61FF7}" destId="{97745422-F7D6-42FF-9743-85251FDD1BB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5EAD72-9E2B-4C0D-A19C-CCAFC936DCE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A684B6F4-1994-4264-A888-43CE31770383}">
      <dgm:prSet custT="1"/>
      <dgm:spPr/>
      <dgm:t>
        <a:bodyPr/>
        <a:lstStyle/>
        <a:p>
          <a:r>
            <a:rPr lang="en-GB" sz="1600" smtClean="0"/>
            <a:t>What we’re thinking about… </a:t>
          </a:r>
          <a:endParaRPr lang="en-GB" sz="1600" dirty="0"/>
        </a:p>
      </dgm:t>
    </dgm:pt>
    <dgm:pt modelId="{61F7C142-9C6B-4816-9274-590CAB918226}" type="parTrans" cxnId="{B15D1698-1E4F-48B9-A07F-BC4330CCD276}">
      <dgm:prSet/>
      <dgm:spPr/>
      <dgm:t>
        <a:bodyPr/>
        <a:lstStyle/>
        <a:p>
          <a:endParaRPr lang="en-GB"/>
        </a:p>
      </dgm:t>
    </dgm:pt>
    <dgm:pt modelId="{CA976E0E-FC19-48B1-9EF1-E348905F3390}" type="sibTrans" cxnId="{B15D1698-1E4F-48B9-A07F-BC4330CCD276}">
      <dgm:prSet/>
      <dgm:spPr/>
      <dgm:t>
        <a:bodyPr/>
        <a:lstStyle/>
        <a:p>
          <a:endParaRPr lang="en-GB"/>
        </a:p>
      </dgm:t>
    </dgm:pt>
    <dgm:pt modelId="{9B7FCB8B-1C4C-4F1D-8370-6A29ECE73A83}">
      <dgm:prSet custT="1"/>
      <dgm:spPr/>
      <dgm:t>
        <a:bodyPr/>
        <a:lstStyle/>
        <a:p>
          <a:r>
            <a:rPr lang="en-GB" sz="1100" smtClean="0"/>
            <a:t>  Use of broker models</a:t>
          </a:r>
          <a:endParaRPr lang="en-GB" sz="1100" dirty="0"/>
        </a:p>
      </dgm:t>
    </dgm:pt>
    <dgm:pt modelId="{6BFAFC3A-DCD0-47C8-B6E1-EC649581F417}" type="parTrans" cxnId="{77713280-EDDC-42FD-830F-A671E56C3F1A}">
      <dgm:prSet/>
      <dgm:spPr/>
      <dgm:t>
        <a:bodyPr/>
        <a:lstStyle/>
        <a:p>
          <a:endParaRPr lang="en-GB"/>
        </a:p>
      </dgm:t>
    </dgm:pt>
    <dgm:pt modelId="{9F248D94-C4EF-441C-9FDE-5E70200BF545}" type="sibTrans" cxnId="{77713280-EDDC-42FD-830F-A671E56C3F1A}">
      <dgm:prSet/>
      <dgm:spPr/>
      <dgm:t>
        <a:bodyPr/>
        <a:lstStyle/>
        <a:p>
          <a:endParaRPr lang="en-GB"/>
        </a:p>
      </dgm:t>
    </dgm:pt>
    <dgm:pt modelId="{5A034191-F856-4072-B4A7-CC5AE1D62E38}">
      <dgm:prSet custT="1"/>
      <dgm:spPr/>
      <dgm:t>
        <a:bodyPr/>
        <a:lstStyle/>
        <a:p>
          <a:pPr>
            <a:tabLst>
              <a:tab pos="90488" algn="l"/>
            </a:tabLst>
          </a:pPr>
          <a:r>
            <a:rPr lang="en-GB" sz="1100" smtClean="0"/>
            <a:t>  Validation of cat risk</a:t>
          </a:r>
          <a:endParaRPr lang="en-GB" sz="1100" dirty="0"/>
        </a:p>
      </dgm:t>
    </dgm:pt>
    <dgm:pt modelId="{A5FFD4AE-DAD1-4263-8C6C-33FA63805233}" type="parTrans" cxnId="{FA9CD427-9F22-410F-A796-06EAD9F23923}">
      <dgm:prSet/>
      <dgm:spPr/>
      <dgm:t>
        <a:bodyPr/>
        <a:lstStyle/>
        <a:p>
          <a:endParaRPr lang="en-GB"/>
        </a:p>
      </dgm:t>
    </dgm:pt>
    <dgm:pt modelId="{67FC8B01-5CF0-4351-9221-5F2B40149959}" type="sibTrans" cxnId="{FA9CD427-9F22-410F-A796-06EAD9F23923}">
      <dgm:prSet/>
      <dgm:spPr/>
      <dgm:t>
        <a:bodyPr/>
        <a:lstStyle/>
        <a:p>
          <a:endParaRPr lang="en-GB"/>
        </a:p>
      </dgm:t>
    </dgm:pt>
    <dgm:pt modelId="{FC2411B4-0D4E-4048-871B-9A3DA5A31662}">
      <dgm:prSet custT="1"/>
      <dgm:spPr/>
      <dgm:t>
        <a:bodyPr/>
        <a:lstStyle/>
        <a:p>
          <a:r>
            <a:rPr lang="en-GB" sz="1100" smtClean="0"/>
            <a:t>  </a:t>
          </a:r>
          <a:r>
            <a:rPr lang="en-GB" sz="1100" b="1" smtClean="0"/>
            <a:t>PRA feedback</a:t>
          </a:r>
          <a:endParaRPr lang="en-GB" sz="1100" b="1" dirty="0"/>
        </a:p>
      </dgm:t>
    </dgm:pt>
    <dgm:pt modelId="{C5EF6B62-6C69-451C-95D2-D9BC0A9BC40C}" type="parTrans" cxnId="{9CDD2FD2-9CF1-4F5A-AA31-560E68E1A2BF}">
      <dgm:prSet/>
      <dgm:spPr/>
      <dgm:t>
        <a:bodyPr/>
        <a:lstStyle/>
        <a:p>
          <a:endParaRPr lang="en-GB"/>
        </a:p>
      </dgm:t>
    </dgm:pt>
    <dgm:pt modelId="{F63A3EF7-CAFA-4ACC-81AC-AE5B79BAB505}" type="sibTrans" cxnId="{9CDD2FD2-9CF1-4F5A-AA31-560E68E1A2BF}">
      <dgm:prSet/>
      <dgm:spPr/>
      <dgm:t>
        <a:bodyPr/>
        <a:lstStyle/>
        <a:p>
          <a:endParaRPr lang="en-GB"/>
        </a:p>
      </dgm:t>
    </dgm:pt>
    <dgm:pt modelId="{F2D4EE85-1365-4E95-B2D6-EBD316601F49}">
      <dgm:prSet custT="1"/>
      <dgm:spPr/>
      <dgm:t>
        <a:bodyPr/>
        <a:lstStyle/>
        <a:p>
          <a:r>
            <a:rPr lang="en-GB" sz="1100" b="1" smtClean="0"/>
            <a:t>  ‘Non-Modelled’</a:t>
          </a:r>
          <a:endParaRPr lang="en-GB" sz="1100" b="1" dirty="0"/>
        </a:p>
      </dgm:t>
    </dgm:pt>
    <dgm:pt modelId="{854D4F4E-D1D4-44D6-8F77-64532E5ECB60}" type="parTrans" cxnId="{FB478A74-7643-4311-876C-E03B3A6AF0AD}">
      <dgm:prSet/>
      <dgm:spPr/>
      <dgm:t>
        <a:bodyPr/>
        <a:lstStyle/>
        <a:p>
          <a:endParaRPr lang="en-GB"/>
        </a:p>
      </dgm:t>
    </dgm:pt>
    <dgm:pt modelId="{9BFF3259-7BD3-4B16-9EF1-6F47B9CF8A41}" type="sibTrans" cxnId="{FB478A74-7643-4311-876C-E03B3A6AF0AD}">
      <dgm:prSet/>
      <dgm:spPr/>
      <dgm:t>
        <a:bodyPr/>
        <a:lstStyle/>
        <a:p>
          <a:endParaRPr lang="en-GB"/>
        </a:p>
      </dgm:t>
    </dgm:pt>
    <dgm:pt modelId="{58720DE9-28FE-4062-B0F9-D4261B9BAF1C}" type="pres">
      <dgm:prSet presAssocID="{FA5EAD72-9E2B-4C0D-A19C-CCAFC936DCE6}" presName="Name0" presStyleCnt="0">
        <dgm:presLayoutVars>
          <dgm:dir/>
          <dgm:animLvl val="lvl"/>
          <dgm:resizeHandles val="exact"/>
        </dgm:presLayoutVars>
      </dgm:prSet>
      <dgm:spPr/>
      <dgm:t>
        <a:bodyPr/>
        <a:lstStyle/>
        <a:p>
          <a:endParaRPr lang="en-GB"/>
        </a:p>
      </dgm:t>
    </dgm:pt>
    <dgm:pt modelId="{03612303-0B08-4CFB-A3F0-27A22FD61FF7}" type="pres">
      <dgm:prSet presAssocID="{A684B6F4-1994-4264-A888-43CE31770383}" presName="linNode" presStyleCnt="0"/>
      <dgm:spPr/>
    </dgm:pt>
    <dgm:pt modelId="{7C52EA4D-9996-482D-9E0D-1157BE9E888D}" type="pres">
      <dgm:prSet presAssocID="{A684B6F4-1994-4264-A888-43CE31770383}" presName="parentText" presStyleLbl="node1" presStyleIdx="0" presStyleCnt="1" custLinFactNeighborX="-1060">
        <dgm:presLayoutVars>
          <dgm:chMax val="1"/>
          <dgm:bulletEnabled val="1"/>
        </dgm:presLayoutVars>
      </dgm:prSet>
      <dgm:spPr/>
      <dgm:t>
        <a:bodyPr/>
        <a:lstStyle/>
        <a:p>
          <a:endParaRPr lang="en-GB"/>
        </a:p>
      </dgm:t>
    </dgm:pt>
    <dgm:pt modelId="{97745422-F7D6-42FF-9743-85251FDD1BB9}" type="pres">
      <dgm:prSet presAssocID="{A684B6F4-1994-4264-A888-43CE31770383}" presName="descendantText" presStyleLbl="alignAccFollowNode1" presStyleIdx="0" presStyleCnt="1" custScaleY="111084" custLinFactNeighborY="679">
        <dgm:presLayoutVars>
          <dgm:bulletEnabled val="1"/>
        </dgm:presLayoutVars>
      </dgm:prSet>
      <dgm:spPr/>
      <dgm:t>
        <a:bodyPr/>
        <a:lstStyle/>
        <a:p>
          <a:endParaRPr lang="en-GB"/>
        </a:p>
      </dgm:t>
    </dgm:pt>
  </dgm:ptLst>
  <dgm:cxnLst>
    <dgm:cxn modelId="{C15A4D2F-97A8-46A9-B1CD-BA5415C365A1}" type="presOf" srcId="{A684B6F4-1994-4264-A888-43CE31770383}" destId="{7C52EA4D-9996-482D-9E0D-1157BE9E888D}" srcOrd="0" destOrd="0" presId="urn:microsoft.com/office/officeart/2005/8/layout/vList5"/>
    <dgm:cxn modelId="{9CDD2FD2-9CF1-4F5A-AA31-560E68E1A2BF}" srcId="{A684B6F4-1994-4264-A888-43CE31770383}" destId="{FC2411B4-0D4E-4048-871B-9A3DA5A31662}" srcOrd="2" destOrd="0" parTransId="{C5EF6B62-6C69-451C-95D2-D9BC0A9BC40C}" sibTransId="{F63A3EF7-CAFA-4ACC-81AC-AE5B79BAB505}"/>
    <dgm:cxn modelId="{77713280-EDDC-42FD-830F-A671E56C3F1A}" srcId="{A684B6F4-1994-4264-A888-43CE31770383}" destId="{9B7FCB8B-1C4C-4F1D-8370-6A29ECE73A83}" srcOrd="1" destOrd="0" parTransId="{6BFAFC3A-DCD0-47C8-B6E1-EC649581F417}" sibTransId="{9F248D94-C4EF-441C-9FDE-5E70200BF545}"/>
    <dgm:cxn modelId="{95E8B793-0B0E-47E5-8E0E-6F913C6020B9}" type="presOf" srcId="{FC2411B4-0D4E-4048-871B-9A3DA5A31662}" destId="{97745422-F7D6-42FF-9743-85251FDD1BB9}" srcOrd="0" destOrd="2" presId="urn:microsoft.com/office/officeart/2005/8/layout/vList5"/>
    <dgm:cxn modelId="{987E1BFD-6C6E-4164-8A9D-0F845F1038C0}" type="presOf" srcId="{FA5EAD72-9E2B-4C0D-A19C-CCAFC936DCE6}" destId="{58720DE9-28FE-4062-B0F9-D4261B9BAF1C}" srcOrd="0" destOrd="0" presId="urn:microsoft.com/office/officeart/2005/8/layout/vList5"/>
    <dgm:cxn modelId="{FB478A74-7643-4311-876C-E03B3A6AF0AD}" srcId="{A684B6F4-1994-4264-A888-43CE31770383}" destId="{F2D4EE85-1365-4E95-B2D6-EBD316601F49}" srcOrd="3" destOrd="0" parTransId="{854D4F4E-D1D4-44D6-8F77-64532E5ECB60}" sibTransId="{9BFF3259-7BD3-4B16-9EF1-6F47B9CF8A41}"/>
    <dgm:cxn modelId="{D78C8C8C-32D6-4B6F-901B-74AA686035EC}" type="presOf" srcId="{5A034191-F856-4072-B4A7-CC5AE1D62E38}" destId="{97745422-F7D6-42FF-9743-85251FDD1BB9}" srcOrd="0" destOrd="0" presId="urn:microsoft.com/office/officeart/2005/8/layout/vList5"/>
    <dgm:cxn modelId="{FA9CD427-9F22-410F-A796-06EAD9F23923}" srcId="{A684B6F4-1994-4264-A888-43CE31770383}" destId="{5A034191-F856-4072-B4A7-CC5AE1D62E38}" srcOrd="0" destOrd="0" parTransId="{A5FFD4AE-DAD1-4263-8C6C-33FA63805233}" sibTransId="{67FC8B01-5CF0-4351-9221-5F2B40149959}"/>
    <dgm:cxn modelId="{5E2D0969-4C6E-4AE5-95F7-ACF16DB930E9}" type="presOf" srcId="{9B7FCB8B-1C4C-4F1D-8370-6A29ECE73A83}" destId="{97745422-F7D6-42FF-9743-85251FDD1BB9}" srcOrd="0" destOrd="1" presId="urn:microsoft.com/office/officeart/2005/8/layout/vList5"/>
    <dgm:cxn modelId="{B15D1698-1E4F-48B9-A07F-BC4330CCD276}" srcId="{FA5EAD72-9E2B-4C0D-A19C-CCAFC936DCE6}" destId="{A684B6F4-1994-4264-A888-43CE31770383}" srcOrd="0" destOrd="0" parTransId="{61F7C142-9C6B-4816-9274-590CAB918226}" sibTransId="{CA976E0E-FC19-48B1-9EF1-E348905F3390}"/>
    <dgm:cxn modelId="{D50889DA-75D2-4EE4-952F-3994438B5591}" type="presOf" srcId="{F2D4EE85-1365-4E95-B2D6-EBD316601F49}" destId="{97745422-F7D6-42FF-9743-85251FDD1BB9}" srcOrd="0" destOrd="3" presId="urn:microsoft.com/office/officeart/2005/8/layout/vList5"/>
    <dgm:cxn modelId="{8787C408-5E9C-4437-AE00-F63881A81E80}" type="presParOf" srcId="{58720DE9-28FE-4062-B0F9-D4261B9BAF1C}" destId="{03612303-0B08-4CFB-A3F0-27A22FD61FF7}" srcOrd="0" destOrd="0" presId="urn:microsoft.com/office/officeart/2005/8/layout/vList5"/>
    <dgm:cxn modelId="{CF9A4DF9-C24E-41B8-9D03-F42FDF48B364}" type="presParOf" srcId="{03612303-0B08-4CFB-A3F0-27A22FD61FF7}" destId="{7C52EA4D-9996-482D-9E0D-1157BE9E888D}" srcOrd="0" destOrd="0" presId="urn:microsoft.com/office/officeart/2005/8/layout/vList5"/>
    <dgm:cxn modelId="{91C65DBE-FCA8-448C-AA85-8E48C19FE325}" type="presParOf" srcId="{03612303-0B08-4CFB-A3F0-27A22FD61FF7}" destId="{97745422-F7D6-42FF-9743-85251FDD1BB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45422-F7D6-42FF-9743-85251FDD1BB9}">
      <dsp:nvSpPr>
        <dsp:cNvPr id="0" name=""/>
        <dsp:cNvSpPr/>
      </dsp:nvSpPr>
      <dsp:spPr>
        <a:xfrm rot="5400000">
          <a:off x="4916318" y="-2066138"/>
          <a:ext cx="740774" cy="497572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tabLst>
              <a:tab pos="90488" algn="l"/>
            </a:tabLst>
          </a:pPr>
          <a:r>
            <a:rPr lang="en-GB" sz="1100" b="1" kern="1200" smtClean="0"/>
            <a:t>  Validation of cat risk</a:t>
          </a:r>
          <a:endParaRPr lang="en-GB" sz="1100" b="1" kern="1200" dirty="0"/>
        </a:p>
        <a:p>
          <a:pPr marL="57150" lvl="1" indent="-57150" algn="l" defTabSz="488950">
            <a:lnSpc>
              <a:spcPct val="90000"/>
            </a:lnSpc>
            <a:spcBef>
              <a:spcPct val="0"/>
            </a:spcBef>
            <a:spcAft>
              <a:spcPct val="15000"/>
            </a:spcAft>
            <a:buChar char="••"/>
          </a:pPr>
          <a:r>
            <a:rPr lang="en-GB" sz="1100" b="1" kern="1200" smtClean="0"/>
            <a:t>  Use of broker models</a:t>
          </a:r>
          <a:endParaRPr lang="en-GB" sz="1100" b="1" kern="1200" dirty="0"/>
        </a:p>
        <a:p>
          <a:pPr marL="57150" lvl="1" indent="-57150" algn="l" defTabSz="488950">
            <a:lnSpc>
              <a:spcPct val="90000"/>
            </a:lnSpc>
            <a:spcBef>
              <a:spcPct val="0"/>
            </a:spcBef>
            <a:spcAft>
              <a:spcPct val="15000"/>
            </a:spcAft>
            <a:buChar char="••"/>
          </a:pPr>
          <a:r>
            <a:rPr lang="en-GB" sz="1100" kern="1200" smtClean="0"/>
            <a:t>  PRA feedback</a:t>
          </a:r>
          <a:endParaRPr lang="en-GB" sz="1100" kern="1200" dirty="0"/>
        </a:p>
        <a:p>
          <a:pPr marL="57150" lvl="1" indent="-57150" algn="l" defTabSz="488950">
            <a:lnSpc>
              <a:spcPct val="90000"/>
            </a:lnSpc>
            <a:spcBef>
              <a:spcPct val="0"/>
            </a:spcBef>
            <a:spcAft>
              <a:spcPct val="15000"/>
            </a:spcAft>
            <a:buChar char="••"/>
          </a:pPr>
          <a:r>
            <a:rPr lang="en-GB" sz="1100" kern="1200" smtClean="0"/>
            <a:t>  ‘Non-Modelled’</a:t>
          </a:r>
          <a:endParaRPr lang="en-GB" sz="1100" kern="1200" dirty="0"/>
        </a:p>
      </dsp:txBody>
      <dsp:txXfrm rot="-5400000">
        <a:off x="2798844" y="87498"/>
        <a:ext cx="4939560" cy="668450"/>
      </dsp:txXfrm>
    </dsp:sp>
    <dsp:sp modelId="{7C52EA4D-9996-482D-9E0D-1157BE9E888D}">
      <dsp:nvSpPr>
        <dsp:cNvPr id="0" name=""/>
        <dsp:cNvSpPr/>
      </dsp:nvSpPr>
      <dsp:spPr>
        <a:xfrm>
          <a:off x="0" y="407"/>
          <a:ext cx="2798844" cy="8335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GB" sz="1600" kern="1200" smtClean="0"/>
            <a:t>What we’re thinking about…</a:t>
          </a:r>
          <a:endParaRPr lang="en-GB" sz="1600" kern="1200" dirty="0"/>
        </a:p>
      </dsp:txBody>
      <dsp:txXfrm>
        <a:off x="40692" y="41099"/>
        <a:ext cx="2717460" cy="7521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45422-F7D6-42FF-9743-85251FDD1BB9}">
      <dsp:nvSpPr>
        <dsp:cNvPr id="0" name=""/>
        <dsp:cNvSpPr/>
      </dsp:nvSpPr>
      <dsp:spPr>
        <a:xfrm rot="5400000">
          <a:off x="4916318" y="-2066138"/>
          <a:ext cx="740774" cy="497572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tabLst>
              <a:tab pos="90488" algn="l"/>
            </a:tabLst>
          </a:pPr>
          <a:r>
            <a:rPr lang="en-GB" sz="1100" kern="1200" smtClean="0"/>
            <a:t>  Validation of cat risk</a:t>
          </a:r>
          <a:endParaRPr lang="en-GB" sz="1100" kern="1200" dirty="0"/>
        </a:p>
        <a:p>
          <a:pPr marL="57150" lvl="1" indent="-57150" algn="l" defTabSz="488950">
            <a:lnSpc>
              <a:spcPct val="90000"/>
            </a:lnSpc>
            <a:spcBef>
              <a:spcPct val="0"/>
            </a:spcBef>
            <a:spcAft>
              <a:spcPct val="15000"/>
            </a:spcAft>
            <a:buChar char="••"/>
          </a:pPr>
          <a:r>
            <a:rPr lang="en-GB" sz="1100" kern="1200" smtClean="0"/>
            <a:t>  Use of broker models</a:t>
          </a:r>
          <a:endParaRPr lang="en-GB" sz="1100" kern="1200" dirty="0"/>
        </a:p>
        <a:p>
          <a:pPr marL="57150" lvl="1" indent="-57150" algn="l" defTabSz="488950">
            <a:lnSpc>
              <a:spcPct val="90000"/>
            </a:lnSpc>
            <a:spcBef>
              <a:spcPct val="0"/>
            </a:spcBef>
            <a:spcAft>
              <a:spcPct val="15000"/>
            </a:spcAft>
            <a:buChar char="••"/>
          </a:pPr>
          <a:r>
            <a:rPr lang="en-GB" sz="1100" kern="1200" smtClean="0"/>
            <a:t>  </a:t>
          </a:r>
          <a:r>
            <a:rPr lang="en-GB" sz="1100" b="1" kern="1200" smtClean="0"/>
            <a:t>PRA feedback</a:t>
          </a:r>
          <a:endParaRPr lang="en-GB" sz="1100" b="1" kern="1200" dirty="0"/>
        </a:p>
        <a:p>
          <a:pPr marL="57150" lvl="1" indent="-57150" algn="l" defTabSz="488950">
            <a:lnSpc>
              <a:spcPct val="90000"/>
            </a:lnSpc>
            <a:spcBef>
              <a:spcPct val="0"/>
            </a:spcBef>
            <a:spcAft>
              <a:spcPct val="15000"/>
            </a:spcAft>
            <a:buChar char="••"/>
          </a:pPr>
          <a:r>
            <a:rPr lang="en-GB" sz="1100" b="1" kern="1200" smtClean="0"/>
            <a:t>  ‘Non-Modelled’</a:t>
          </a:r>
          <a:endParaRPr lang="en-GB" sz="1100" b="1" kern="1200" dirty="0"/>
        </a:p>
      </dsp:txBody>
      <dsp:txXfrm rot="-5400000">
        <a:off x="2798844" y="87498"/>
        <a:ext cx="4939560" cy="668450"/>
      </dsp:txXfrm>
    </dsp:sp>
    <dsp:sp modelId="{7C52EA4D-9996-482D-9E0D-1157BE9E888D}">
      <dsp:nvSpPr>
        <dsp:cNvPr id="0" name=""/>
        <dsp:cNvSpPr/>
      </dsp:nvSpPr>
      <dsp:spPr>
        <a:xfrm>
          <a:off x="0" y="407"/>
          <a:ext cx="2798844" cy="8335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GB" sz="1600" kern="1200" smtClean="0"/>
            <a:t>What we’re thinking about… </a:t>
          </a:r>
          <a:endParaRPr lang="en-GB" sz="1600" kern="1200" dirty="0"/>
        </a:p>
      </dsp:txBody>
      <dsp:txXfrm>
        <a:off x="40692" y="41099"/>
        <a:ext cx="2717460" cy="75219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98E380CF-49DD-4F9D-A4A6-B1399B10F9EC}" type="datetimeFigureOut">
              <a:rPr lang="en-GB" smtClean="0"/>
              <a:t>27/06/2014</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E6245793-4EE3-4079-9911-7EA32E5C1E48}" type="slidenum">
              <a:rPr lang="en-GB" smtClean="0"/>
              <a:t>‹#›</a:t>
            </a:fld>
            <a:endParaRPr lang="en-GB"/>
          </a:p>
        </p:txBody>
      </p:sp>
    </p:spTree>
    <p:extLst>
      <p:ext uri="{BB962C8B-B14F-4D97-AF65-F5344CB8AC3E}">
        <p14:creationId xmlns:p14="http://schemas.microsoft.com/office/powerpoint/2010/main" val="36759269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96B1819F-3B1F-4FFA-810E-0647A3A0B351}" type="datetimeFigureOut">
              <a:rPr lang="en-GB" smtClean="0"/>
              <a:t>27/06/2014</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2EF8F77A-7BFC-43B1-B41E-0EB11EB13AE3}" type="slidenum">
              <a:rPr lang="en-GB" smtClean="0"/>
              <a:t>‹#›</a:t>
            </a:fld>
            <a:endParaRPr lang="en-GB"/>
          </a:p>
        </p:txBody>
      </p:sp>
    </p:spTree>
    <p:extLst>
      <p:ext uri="{BB962C8B-B14F-4D97-AF65-F5344CB8AC3E}">
        <p14:creationId xmlns:p14="http://schemas.microsoft.com/office/powerpoint/2010/main" val="35451707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F8F77A-7BFC-43B1-B41E-0EB11EB13AE3}" type="slidenum">
              <a:rPr lang="en-GB" smtClean="0"/>
              <a:t>2</a:t>
            </a:fld>
            <a:endParaRPr lang="en-GB"/>
          </a:p>
        </p:txBody>
      </p:sp>
    </p:spTree>
    <p:extLst>
      <p:ext uri="{BB962C8B-B14F-4D97-AF65-F5344CB8AC3E}">
        <p14:creationId xmlns:p14="http://schemas.microsoft.com/office/powerpoint/2010/main" val="2356925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F8F77A-7BFC-43B1-B41E-0EB11EB13AE3}" type="slidenum">
              <a:rPr lang="en-GB" smtClean="0"/>
              <a:t>34</a:t>
            </a:fld>
            <a:endParaRPr lang="en-GB" dirty="0"/>
          </a:p>
        </p:txBody>
      </p:sp>
    </p:spTree>
    <p:extLst>
      <p:ext uri="{BB962C8B-B14F-4D97-AF65-F5344CB8AC3E}">
        <p14:creationId xmlns:p14="http://schemas.microsoft.com/office/powerpoint/2010/main" val="830975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F8F77A-7BFC-43B1-B41E-0EB11EB13AE3}" type="slidenum">
              <a:rPr lang="en-GB" smtClean="0"/>
              <a:t>35</a:t>
            </a:fld>
            <a:endParaRPr lang="en-GB"/>
          </a:p>
        </p:txBody>
      </p:sp>
    </p:spTree>
    <p:extLst>
      <p:ext uri="{BB962C8B-B14F-4D97-AF65-F5344CB8AC3E}">
        <p14:creationId xmlns:p14="http://schemas.microsoft.com/office/powerpoint/2010/main" val="2356925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EF8F77A-7BFC-43B1-B41E-0EB11EB13AE3}" type="slidenum">
              <a:rPr lang="en-GB" smtClean="0">
                <a:solidFill>
                  <a:prstClr val="black"/>
                </a:solidFill>
              </a:rPr>
              <a:pPr/>
              <a:t>38</a:t>
            </a:fld>
            <a:endParaRPr lang="en-GB">
              <a:solidFill>
                <a:prstClr val="black"/>
              </a:solidFill>
            </a:endParaRPr>
          </a:p>
        </p:txBody>
      </p:sp>
    </p:spTree>
    <p:extLst>
      <p:ext uri="{BB962C8B-B14F-4D97-AF65-F5344CB8AC3E}">
        <p14:creationId xmlns:p14="http://schemas.microsoft.com/office/powerpoint/2010/main" val="812171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F8F77A-7BFC-43B1-B41E-0EB11EB13AE3}" type="slidenum">
              <a:rPr lang="en-GB" smtClean="0"/>
              <a:t>40</a:t>
            </a:fld>
            <a:endParaRPr lang="en-GB" dirty="0"/>
          </a:p>
        </p:txBody>
      </p:sp>
    </p:spTree>
    <p:extLst>
      <p:ext uri="{BB962C8B-B14F-4D97-AF65-F5344CB8AC3E}">
        <p14:creationId xmlns:p14="http://schemas.microsoft.com/office/powerpoint/2010/main" val="3848457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2EF8F77A-7BFC-43B1-B41E-0EB11EB13AE3}" type="slidenum">
              <a:rPr lang="en-GB" smtClean="0"/>
              <a:t>3</a:t>
            </a:fld>
            <a:endParaRPr lang="en-GB" dirty="0"/>
          </a:p>
        </p:txBody>
      </p:sp>
    </p:spTree>
    <p:extLst>
      <p:ext uri="{BB962C8B-B14F-4D97-AF65-F5344CB8AC3E}">
        <p14:creationId xmlns:p14="http://schemas.microsoft.com/office/powerpoint/2010/main" val="1988454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EF8F77A-7BFC-43B1-B41E-0EB11EB13AE3}" type="slidenum">
              <a:rPr lang="en-GB" smtClean="0"/>
              <a:t>7</a:t>
            </a:fld>
            <a:endParaRPr lang="en-GB"/>
          </a:p>
        </p:txBody>
      </p:sp>
    </p:spTree>
    <p:extLst>
      <p:ext uri="{BB962C8B-B14F-4D97-AF65-F5344CB8AC3E}">
        <p14:creationId xmlns:p14="http://schemas.microsoft.com/office/powerpoint/2010/main" val="4250463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F8F77A-7BFC-43B1-B41E-0EB11EB13AE3}" type="slidenum">
              <a:rPr lang="en-GB" smtClean="0"/>
              <a:t>9</a:t>
            </a:fld>
            <a:endParaRPr lang="en-GB"/>
          </a:p>
        </p:txBody>
      </p:sp>
    </p:spTree>
    <p:extLst>
      <p:ext uri="{BB962C8B-B14F-4D97-AF65-F5344CB8AC3E}">
        <p14:creationId xmlns:p14="http://schemas.microsoft.com/office/powerpoint/2010/main" val="2356925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F8F77A-7BFC-43B1-B41E-0EB11EB13AE3}" type="slidenum">
              <a:rPr lang="en-GB" smtClean="0"/>
              <a:t>21</a:t>
            </a:fld>
            <a:endParaRPr lang="en-GB"/>
          </a:p>
        </p:txBody>
      </p:sp>
    </p:spTree>
    <p:extLst>
      <p:ext uri="{BB962C8B-B14F-4D97-AF65-F5344CB8AC3E}">
        <p14:creationId xmlns:p14="http://schemas.microsoft.com/office/powerpoint/2010/main" val="2356925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F8F77A-7BFC-43B1-B41E-0EB11EB13AE3}" type="slidenum">
              <a:rPr lang="en-GB" smtClean="0"/>
              <a:t>29</a:t>
            </a:fld>
            <a:endParaRPr lang="en-GB"/>
          </a:p>
        </p:txBody>
      </p:sp>
    </p:spTree>
    <p:extLst>
      <p:ext uri="{BB962C8B-B14F-4D97-AF65-F5344CB8AC3E}">
        <p14:creationId xmlns:p14="http://schemas.microsoft.com/office/powerpoint/2010/main" val="2356925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F8F77A-7BFC-43B1-B41E-0EB11EB13AE3}" type="slidenum">
              <a:rPr lang="en-GB" smtClean="0"/>
              <a:t>31</a:t>
            </a:fld>
            <a:endParaRPr lang="en-GB" dirty="0"/>
          </a:p>
        </p:txBody>
      </p:sp>
    </p:spTree>
    <p:extLst>
      <p:ext uri="{BB962C8B-B14F-4D97-AF65-F5344CB8AC3E}">
        <p14:creationId xmlns:p14="http://schemas.microsoft.com/office/powerpoint/2010/main" val="830975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F8F77A-7BFC-43B1-B41E-0EB11EB13AE3}" type="slidenum">
              <a:rPr lang="en-GB" smtClean="0"/>
              <a:t>32</a:t>
            </a:fld>
            <a:endParaRPr lang="en-GB" dirty="0"/>
          </a:p>
        </p:txBody>
      </p:sp>
    </p:spTree>
    <p:extLst>
      <p:ext uri="{BB962C8B-B14F-4D97-AF65-F5344CB8AC3E}">
        <p14:creationId xmlns:p14="http://schemas.microsoft.com/office/powerpoint/2010/main" val="830975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F8F77A-7BFC-43B1-B41E-0EB11EB13AE3}" type="slidenum">
              <a:rPr lang="en-GB" smtClean="0"/>
              <a:t>33</a:t>
            </a:fld>
            <a:endParaRPr lang="en-GB" dirty="0"/>
          </a:p>
        </p:txBody>
      </p:sp>
    </p:spTree>
    <p:extLst>
      <p:ext uri="{BB962C8B-B14F-4D97-AF65-F5344CB8AC3E}">
        <p14:creationId xmlns:p14="http://schemas.microsoft.com/office/powerpoint/2010/main" val="830975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o Picture">
    <p:spTree>
      <p:nvGrpSpPr>
        <p:cNvPr id="1" name=""/>
        <p:cNvGrpSpPr/>
        <p:nvPr/>
      </p:nvGrpSpPr>
      <p:grpSpPr>
        <a:xfrm>
          <a:off x="0" y="0"/>
          <a:ext cx="0" cy="0"/>
          <a:chOff x="0" y="0"/>
          <a:chExt cx="0" cy="0"/>
        </a:xfrm>
      </p:grpSpPr>
      <p:sp>
        <p:nvSpPr>
          <p:cNvPr id="7" name="Rectangle 6"/>
          <p:cNvSpPr/>
          <p:nvPr userDrawn="1"/>
        </p:nvSpPr>
        <p:spPr>
          <a:xfrm>
            <a:off x="7020000" y="0"/>
            <a:ext cx="212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360000" y="2744924"/>
            <a:ext cx="6030000" cy="927164"/>
          </a:xfrm>
        </p:spPr>
        <p:txBody>
          <a:bodyPr anchor="b" anchorCtr="0">
            <a:normAutofit/>
          </a:bodyPr>
          <a:lstStyle>
            <a:lvl1pPr>
              <a:lnSpc>
                <a:spcPct val="80000"/>
              </a:lnSpc>
              <a:defRPr sz="3200">
                <a:solidFill>
                  <a:schemeClr val="tx2"/>
                </a:solidFill>
              </a:defRPr>
            </a:lvl1pPr>
          </a:lstStyle>
          <a:p>
            <a:r>
              <a:rPr lang="en-US" smtClean="0"/>
              <a:t>Click to edit Master title style</a:t>
            </a:r>
            <a:endParaRPr lang="en-GB" dirty="0"/>
          </a:p>
        </p:txBody>
      </p:sp>
      <p:sp>
        <p:nvSpPr>
          <p:cNvPr id="3" name="Subtitle 2"/>
          <p:cNvSpPr>
            <a:spLocks noGrp="1"/>
          </p:cNvSpPr>
          <p:nvPr>
            <p:ph type="subTitle" idx="1" hasCustomPrompt="1"/>
          </p:nvPr>
        </p:nvSpPr>
        <p:spPr>
          <a:xfrm>
            <a:off x="360000" y="3744000"/>
            <a:ext cx="6030000" cy="720000"/>
          </a:xfrm>
        </p:spPr>
        <p:txBody>
          <a:bodyPr>
            <a:normAutofit/>
          </a:bodyPr>
          <a:lstStyle>
            <a:lvl1pPr marL="0" indent="0" algn="l">
              <a:lnSpc>
                <a:spcPct val="90000"/>
              </a:lnSpc>
              <a:spcBef>
                <a:spcPts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a:t>
            </a:r>
            <a:br>
              <a:rPr lang="en-US" dirty="0" smtClean="0"/>
            </a:br>
            <a:r>
              <a:rPr lang="en-US" dirty="0" smtClean="0"/>
              <a:t>subtitle style</a:t>
            </a:r>
            <a:endParaRPr lang="en-GB" dirty="0"/>
          </a:p>
        </p:txBody>
      </p:sp>
      <p:sp>
        <p:nvSpPr>
          <p:cNvPr id="4" name="Date Placeholder 3"/>
          <p:cNvSpPr>
            <a:spLocks noGrp="1"/>
          </p:cNvSpPr>
          <p:nvPr>
            <p:ph type="dt" sz="half" idx="10"/>
          </p:nvPr>
        </p:nvSpPr>
        <p:spPr>
          <a:xfrm>
            <a:off x="360000" y="5400000"/>
            <a:ext cx="2160000" cy="297252"/>
          </a:xfrm>
          <a:prstGeom prst="rect">
            <a:avLst/>
          </a:prstGeom>
        </p:spPr>
        <p:txBody>
          <a:bodyPr/>
          <a:lstStyle>
            <a:lvl1pPr algn="l">
              <a:defRPr sz="1600">
                <a:solidFill>
                  <a:schemeClr val="tx2"/>
                </a:solidFill>
                <a:latin typeface="Arial"/>
              </a:defRPr>
            </a:lvl1pPr>
          </a:lstStyle>
          <a:p>
            <a:endParaRPr lang="en-GB" dirty="0"/>
          </a:p>
        </p:txBody>
      </p:sp>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42549" y="0"/>
            <a:ext cx="1078903" cy="432780"/>
          </a:xfrm>
          <a:prstGeom prst="rect">
            <a:avLst/>
          </a:prstGeom>
        </p:spPr>
      </p:pic>
      <p:sp>
        <p:nvSpPr>
          <p:cNvPr id="15" name="TextBox 14"/>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FFFFFF"/>
                </a:solidFill>
                <a:effectLst/>
                <a:uLnTx/>
                <a:uFillTx/>
                <a:latin typeface="Arial"/>
                <a:ea typeface="+mn-ea"/>
                <a:cs typeface="+mn-cs"/>
              </a:rPr>
              <a:t>© Lloyd’s</a:t>
            </a:r>
            <a:endParaRPr kumimoji="0" lang="en-GB" sz="600" b="0" i="0" u="none" strike="noStrike" kern="0" cap="none" spc="0" normalizeH="0" baseline="0" noProof="0" dirty="0">
              <a:ln>
                <a:noFill/>
              </a:ln>
              <a:solidFill>
                <a:srgbClr val="FFFFFF"/>
              </a:solidFill>
              <a:effectLst/>
              <a:uLnTx/>
              <a:uFillTx/>
            </a:endParaRPr>
          </a:p>
        </p:txBody>
      </p:sp>
      <p:sp>
        <p:nvSpPr>
          <p:cNvPr id="16" name="TextBox 15"/>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FFFFFF"/>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9194509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Wide)">
    <p:spTree>
      <p:nvGrpSpPr>
        <p:cNvPr id="1" name=""/>
        <p:cNvGrpSpPr/>
        <p:nvPr/>
      </p:nvGrpSpPr>
      <p:grpSpPr>
        <a:xfrm>
          <a:off x="0" y="0"/>
          <a:ext cx="0" cy="0"/>
          <a:chOff x="0" y="0"/>
          <a:chExt cx="0" cy="0"/>
        </a:xfrm>
      </p:grpSpPr>
      <p:sp>
        <p:nvSpPr>
          <p:cNvPr id="8" name="Rectangle 7"/>
          <p:cNvSpPr/>
          <p:nvPr userDrawn="1"/>
        </p:nvSpPr>
        <p:spPr>
          <a:xfrm>
            <a:off x="0" y="0"/>
            <a:ext cx="248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70000" y="900000"/>
            <a:ext cx="1908212" cy="3600000"/>
          </a:xfrm>
        </p:spPr>
        <p:txBody>
          <a:bodyPr/>
          <a:lstStyle>
            <a:lvl1pPr>
              <a:lnSpc>
                <a:spcPct val="80000"/>
              </a:lnSpc>
              <a:defRPr/>
            </a:lvl1pPr>
          </a:lstStyle>
          <a:p>
            <a:r>
              <a:rPr lang="en-US" smtClean="0"/>
              <a:t>Click to edit Master title style</a:t>
            </a:r>
            <a:endParaRPr lang="en-GB" dirty="0"/>
          </a:p>
        </p:txBody>
      </p:sp>
      <p:sp>
        <p:nvSpPr>
          <p:cNvPr id="3" name="Content Placeholder 2"/>
          <p:cNvSpPr>
            <a:spLocks noGrp="1"/>
          </p:cNvSpPr>
          <p:nvPr>
            <p:ph idx="1"/>
          </p:nvPr>
        </p:nvSpPr>
        <p:spPr>
          <a:xfrm>
            <a:off x="2664000" y="900000"/>
            <a:ext cx="6120000" cy="5292000"/>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1" name="Picture 10" descr="TAB_SMALL_K.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7451" y="1"/>
            <a:ext cx="1093498" cy="439714"/>
          </a:xfrm>
          <a:prstGeom prst="rect">
            <a:avLst/>
          </a:prstGeom>
        </p:spPr>
      </p:pic>
    </p:spTree>
    <p:extLst>
      <p:ext uri="{BB962C8B-B14F-4D97-AF65-F5344CB8AC3E}">
        <p14:creationId xmlns:p14="http://schemas.microsoft.com/office/powerpoint/2010/main" val="345051764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with Picture Left">
    <p:spTree>
      <p:nvGrpSpPr>
        <p:cNvPr id="1" name=""/>
        <p:cNvGrpSpPr/>
        <p:nvPr/>
      </p:nvGrpSpPr>
      <p:grpSpPr>
        <a:xfrm>
          <a:off x="0" y="0"/>
          <a:ext cx="0" cy="0"/>
          <a:chOff x="0" y="0"/>
          <a:chExt cx="0" cy="0"/>
        </a:xfrm>
      </p:grpSpPr>
      <p:sp>
        <p:nvSpPr>
          <p:cNvPr id="14" name="Rectangle 13"/>
          <p:cNvSpPr/>
          <p:nvPr userDrawn="1"/>
        </p:nvSpPr>
        <p:spPr>
          <a:xfrm>
            <a:off x="0" y="0"/>
            <a:ext cx="248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270000" y="900000"/>
            <a:ext cx="1908212" cy="1980000"/>
          </a:xfrm>
        </p:spPr>
        <p:txBody>
          <a:bodyPr/>
          <a:lstStyle>
            <a:lvl1pPr>
              <a:lnSpc>
                <a:spcPct val="80000"/>
              </a:lnSpc>
              <a:defRPr>
                <a:solidFill>
                  <a:schemeClr val="bg2"/>
                </a:solidFill>
              </a:defRPr>
            </a:lvl1pPr>
          </a:lstStyle>
          <a:p>
            <a:r>
              <a:rPr lang="en-US" dirty="0" smtClean="0"/>
              <a:t>Click to </a:t>
            </a:r>
            <a:br>
              <a:rPr lang="en-US" dirty="0" smtClean="0"/>
            </a:br>
            <a:r>
              <a:rPr lang="en-US" dirty="0" smtClean="0"/>
              <a:t>edit </a:t>
            </a:r>
            <a:br>
              <a:rPr lang="en-US" dirty="0" smtClean="0"/>
            </a:br>
            <a:r>
              <a:rPr lang="en-US" dirty="0" smtClean="0"/>
              <a:t>Master </a:t>
            </a:r>
            <a:br>
              <a:rPr lang="en-US" dirty="0" smtClean="0"/>
            </a:br>
            <a:r>
              <a:rPr lang="en-US" dirty="0" smtClean="0"/>
              <a:t>title </a:t>
            </a:r>
            <a:br>
              <a:rPr lang="en-US" dirty="0" smtClean="0"/>
            </a:br>
            <a:r>
              <a:rPr lang="en-US" dirty="0" smtClean="0"/>
              <a:t>style</a:t>
            </a:r>
            <a:endParaRPr lang="en-GB" dirty="0"/>
          </a:p>
        </p:txBody>
      </p:sp>
      <p:sp>
        <p:nvSpPr>
          <p:cNvPr id="12" name="Picture Placeholder 10"/>
          <p:cNvSpPr>
            <a:spLocks noGrp="1"/>
          </p:cNvSpPr>
          <p:nvPr>
            <p:ph type="pic" sz="quarter" idx="13"/>
          </p:nvPr>
        </p:nvSpPr>
        <p:spPr>
          <a:xfrm>
            <a:off x="0" y="2996952"/>
            <a:ext cx="2484000" cy="3861049"/>
          </a:xfrm>
          <a:noFill/>
          <a:ln>
            <a:noFill/>
          </a:ln>
        </p:spPr>
        <p:txBody>
          <a:bodyPr lIns="270000" tIns="270000" rIns="270000" bIns="270000">
            <a:normAutofit/>
          </a:bodyPr>
          <a:lstStyle>
            <a:lvl1pPr marL="0" indent="0">
              <a:spcBef>
                <a:spcPts val="0"/>
              </a:spcBef>
              <a:buNone/>
              <a:defRPr sz="1000"/>
            </a:lvl1pPr>
          </a:lstStyle>
          <a:p>
            <a:r>
              <a:rPr lang="en-US" smtClean="0"/>
              <a:t>Click icon to add picture</a:t>
            </a:r>
            <a:endParaRPr lang="en-GB" dirty="0"/>
          </a:p>
        </p:txBody>
      </p:sp>
      <p:sp>
        <p:nvSpPr>
          <p:cNvPr id="13" name="Text Placeholder 9"/>
          <p:cNvSpPr>
            <a:spLocks noGrp="1"/>
          </p:cNvSpPr>
          <p:nvPr>
            <p:ph type="body" sz="quarter" idx="14"/>
          </p:nvPr>
        </p:nvSpPr>
        <p:spPr>
          <a:xfrm>
            <a:off x="2664000" y="900000"/>
            <a:ext cx="5256000" cy="529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7" name="Picture 16" descr="TAB_SMALL_K.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7451" y="1"/>
            <a:ext cx="1093498" cy="439714"/>
          </a:xfrm>
          <a:prstGeom prst="rect">
            <a:avLst/>
          </a:prstGeom>
        </p:spPr>
      </p:pic>
    </p:spTree>
    <p:extLst>
      <p:ext uri="{BB962C8B-B14F-4D97-AF65-F5344CB8AC3E}">
        <p14:creationId xmlns:p14="http://schemas.microsoft.com/office/powerpoint/2010/main" val="125838727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ext with Picture Left (Wide)">
    <p:spTree>
      <p:nvGrpSpPr>
        <p:cNvPr id="1" name=""/>
        <p:cNvGrpSpPr/>
        <p:nvPr/>
      </p:nvGrpSpPr>
      <p:grpSpPr>
        <a:xfrm>
          <a:off x="0" y="0"/>
          <a:ext cx="0" cy="0"/>
          <a:chOff x="0" y="0"/>
          <a:chExt cx="0" cy="0"/>
        </a:xfrm>
      </p:grpSpPr>
      <p:sp>
        <p:nvSpPr>
          <p:cNvPr id="11" name="Rectangle 10"/>
          <p:cNvSpPr/>
          <p:nvPr userDrawn="1"/>
        </p:nvSpPr>
        <p:spPr>
          <a:xfrm>
            <a:off x="0" y="0"/>
            <a:ext cx="248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270000" y="900000"/>
            <a:ext cx="1908212" cy="1980000"/>
          </a:xfrm>
        </p:spPr>
        <p:txBody>
          <a:bodyPr/>
          <a:lstStyle>
            <a:lvl1pPr>
              <a:lnSpc>
                <a:spcPct val="80000"/>
              </a:lnSpc>
              <a:defRPr>
                <a:solidFill>
                  <a:schemeClr val="bg2"/>
                </a:solidFill>
              </a:defRPr>
            </a:lvl1pPr>
          </a:lstStyle>
          <a:p>
            <a:r>
              <a:rPr lang="en-US" dirty="0" smtClean="0"/>
              <a:t>Click to </a:t>
            </a:r>
            <a:br>
              <a:rPr lang="en-US" dirty="0" smtClean="0"/>
            </a:br>
            <a:r>
              <a:rPr lang="en-US" dirty="0" smtClean="0"/>
              <a:t>edit </a:t>
            </a:r>
            <a:br>
              <a:rPr lang="en-US" dirty="0" smtClean="0"/>
            </a:br>
            <a:r>
              <a:rPr lang="en-US" dirty="0" smtClean="0"/>
              <a:t>Master </a:t>
            </a:r>
            <a:br>
              <a:rPr lang="en-US" dirty="0" smtClean="0"/>
            </a:br>
            <a:r>
              <a:rPr lang="en-US" dirty="0" smtClean="0"/>
              <a:t>title </a:t>
            </a:r>
            <a:br>
              <a:rPr lang="en-US" dirty="0" smtClean="0"/>
            </a:br>
            <a:r>
              <a:rPr lang="en-US" dirty="0" smtClean="0"/>
              <a:t>style</a:t>
            </a:r>
            <a:endParaRPr lang="en-GB" dirty="0"/>
          </a:p>
        </p:txBody>
      </p:sp>
      <p:sp>
        <p:nvSpPr>
          <p:cNvPr id="12" name="Picture Placeholder 10"/>
          <p:cNvSpPr>
            <a:spLocks noGrp="1"/>
          </p:cNvSpPr>
          <p:nvPr>
            <p:ph type="pic" sz="quarter" idx="13"/>
          </p:nvPr>
        </p:nvSpPr>
        <p:spPr>
          <a:xfrm>
            <a:off x="0" y="2996952"/>
            <a:ext cx="2484000" cy="3861049"/>
          </a:xfrm>
          <a:noFill/>
          <a:ln>
            <a:noFill/>
          </a:ln>
        </p:spPr>
        <p:txBody>
          <a:bodyPr lIns="270000" tIns="270000" rIns="270000" bIns="270000">
            <a:normAutofit/>
          </a:bodyPr>
          <a:lstStyle>
            <a:lvl1pPr marL="0" indent="0">
              <a:spcBef>
                <a:spcPts val="0"/>
              </a:spcBef>
              <a:buNone/>
              <a:defRPr sz="1000"/>
            </a:lvl1pPr>
          </a:lstStyle>
          <a:p>
            <a:r>
              <a:rPr lang="en-US" smtClean="0"/>
              <a:t>Click icon to add picture</a:t>
            </a:r>
            <a:endParaRPr lang="en-GB" dirty="0"/>
          </a:p>
        </p:txBody>
      </p:sp>
      <p:sp>
        <p:nvSpPr>
          <p:cNvPr id="13" name="Text Placeholder 9"/>
          <p:cNvSpPr>
            <a:spLocks noGrp="1"/>
          </p:cNvSpPr>
          <p:nvPr>
            <p:ph type="body" sz="quarter" idx="14"/>
          </p:nvPr>
        </p:nvSpPr>
        <p:spPr>
          <a:xfrm>
            <a:off x="2664000" y="900000"/>
            <a:ext cx="6300000" cy="529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5" name="Picture 14" descr="TAB_SMALL_K.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7451" y="1"/>
            <a:ext cx="1093498" cy="439714"/>
          </a:xfrm>
          <a:prstGeom prst="rect">
            <a:avLst/>
          </a:prstGeom>
        </p:spPr>
      </p:pic>
    </p:spTree>
    <p:extLst>
      <p:ext uri="{BB962C8B-B14F-4D97-AF65-F5344CB8AC3E}">
        <p14:creationId xmlns:p14="http://schemas.microsoft.com/office/powerpoint/2010/main" val="308677222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Picture (Stripe)">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50000" y="1259998"/>
            <a:ext cx="7470000" cy="4932000"/>
          </a:xfrm>
          <a:noFill/>
          <a:ln>
            <a:noFill/>
          </a:ln>
        </p:spPr>
        <p:txBody>
          <a:bodyPr/>
          <a:lstStyle/>
          <a:p>
            <a:r>
              <a:rPr lang="en-US" smtClean="0"/>
              <a:t>Click icon to add picture</a:t>
            </a:r>
            <a:endParaRPr lang="en-GB" dirty="0"/>
          </a:p>
        </p:txBody>
      </p:sp>
      <p:sp>
        <p:nvSpPr>
          <p:cNvPr id="2" name="Title 1"/>
          <p:cNvSpPr>
            <a:spLocks noGrp="1"/>
          </p:cNvSpPr>
          <p:nvPr>
            <p:ph type="title"/>
          </p:nvPr>
        </p:nvSpPr>
        <p:spPr>
          <a:xfrm>
            <a:off x="450000" y="332656"/>
            <a:ext cx="7470000" cy="792000"/>
          </a:xfrm>
        </p:spPr>
        <p:txBody>
          <a:bodyPr>
            <a:normAutofit/>
          </a:bodyPr>
          <a:lstStyle>
            <a:lvl1pPr>
              <a:lnSpc>
                <a:spcPct val="80000"/>
              </a:lnSpc>
              <a:defRPr sz="3000">
                <a:solidFill>
                  <a:schemeClr val="tx2"/>
                </a:solidFill>
              </a:defRPr>
            </a:lvl1pPr>
          </a:lstStyle>
          <a:p>
            <a:r>
              <a:rPr lang="en-US" smtClean="0"/>
              <a:t>Click to edit Master title style</a:t>
            </a:r>
            <a:endParaRPr lang="en-GB" dirty="0"/>
          </a:p>
        </p:txBody>
      </p:sp>
      <p:pic>
        <p:nvPicPr>
          <p:cNvPr id="13" name="Picture 12"/>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020000" y="0"/>
            <a:ext cx="2123998" cy="6864563"/>
          </a:xfrm>
          <a:prstGeom prst="rect">
            <a:avLst/>
          </a:prstGeom>
        </p:spPr>
      </p:pic>
      <p:sp>
        <p:nvSpPr>
          <p:cNvPr id="10" name="TextBox 9"/>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FFFFFF"/>
                </a:solidFill>
                <a:effectLst/>
                <a:uLnTx/>
                <a:uFillTx/>
                <a:latin typeface="Arial"/>
                <a:ea typeface="+mn-ea"/>
                <a:cs typeface="+mn-cs"/>
              </a:rPr>
              <a:t>© Lloyd’s</a:t>
            </a:r>
            <a:endParaRPr kumimoji="0" lang="en-GB" sz="600" b="0" i="0" u="none" strike="noStrike" kern="0" cap="none" spc="0" normalizeH="0" baseline="0" noProof="0" dirty="0">
              <a:ln>
                <a:noFill/>
              </a:ln>
              <a:solidFill>
                <a:srgbClr val="FFFFFF"/>
              </a:solidFill>
              <a:effectLst/>
              <a:uLnTx/>
              <a:uFillTx/>
            </a:endParaRPr>
          </a:p>
        </p:txBody>
      </p:sp>
      <p:sp>
        <p:nvSpPr>
          <p:cNvPr id="11" name="TextBox 10"/>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FFFFFF"/>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FFFFFF"/>
              </a:solidFill>
              <a:effectLst/>
              <a:uLnTx/>
              <a:uFillTx/>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542549" y="0"/>
            <a:ext cx="1078903" cy="432780"/>
          </a:xfrm>
          <a:prstGeom prst="rect">
            <a:avLst/>
          </a:prstGeom>
        </p:spPr>
      </p:pic>
    </p:spTree>
    <p:extLst>
      <p:ext uri="{BB962C8B-B14F-4D97-AF65-F5344CB8AC3E}">
        <p14:creationId xmlns:p14="http://schemas.microsoft.com/office/powerpoint/2010/main" val="11598930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Stripe)">
    <p:spTree>
      <p:nvGrpSpPr>
        <p:cNvPr id="1" name=""/>
        <p:cNvGrpSpPr/>
        <p:nvPr/>
      </p:nvGrpSpPr>
      <p:grpSpPr>
        <a:xfrm>
          <a:off x="0" y="0"/>
          <a:ext cx="0" cy="0"/>
          <a:chOff x="0" y="0"/>
          <a:chExt cx="0" cy="0"/>
        </a:xfrm>
      </p:grpSpPr>
      <p:sp>
        <p:nvSpPr>
          <p:cNvPr id="2" name="Title 1"/>
          <p:cNvSpPr>
            <a:spLocks noGrp="1"/>
          </p:cNvSpPr>
          <p:nvPr>
            <p:ph type="title"/>
          </p:nvPr>
        </p:nvSpPr>
        <p:spPr>
          <a:xfrm>
            <a:off x="450000" y="332656"/>
            <a:ext cx="7470000" cy="792000"/>
          </a:xfrm>
        </p:spPr>
        <p:txBody>
          <a:bodyPr>
            <a:normAutofit/>
          </a:bodyPr>
          <a:lstStyle>
            <a:lvl1pPr>
              <a:lnSpc>
                <a:spcPct val="80000"/>
              </a:lnSpc>
              <a:defRPr sz="3000">
                <a:solidFill>
                  <a:schemeClr val="tx2"/>
                </a:solidFill>
              </a:defRPr>
            </a:lvl1pPr>
          </a:lstStyle>
          <a:p>
            <a:r>
              <a:rPr lang="en-US" smtClean="0"/>
              <a:t>Click to edit Master title style</a:t>
            </a:r>
            <a:endParaRPr lang="en-GB" dirty="0"/>
          </a:p>
        </p:txBody>
      </p:sp>
      <p:sp>
        <p:nvSpPr>
          <p:cNvPr id="10" name="Content Placeholder 2"/>
          <p:cNvSpPr>
            <a:spLocks noGrp="1"/>
          </p:cNvSpPr>
          <p:nvPr>
            <p:ph idx="1"/>
          </p:nvPr>
        </p:nvSpPr>
        <p:spPr>
          <a:xfrm>
            <a:off x="450000" y="1259999"/>
            <a:ext cx="7470000" cy="4932000"/>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4" name="Picture 1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020000" y="0"/>
            <a:ext cx="2123998" cy="6864563"/>
          </a:xfrm>
          <a:prstGeom prst="rect">
            <a:avLst/>
          </a:prstGeom>
        </p:spPr>
      </p:pic>
      <p:sp>
        <p:nvSpPr>
          <p:cNvPr id="11" name="TextBox 10"/>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FFFFFF"/>
                </a:solidFill>
                <a:effectLst/>
                <a:uLnTx/>
                <a:uFillTx/>
                <a:latin typeface="Arial"/>
                <a:ea typeface="+mn-ea"/>
                <a:cs typeface="+mn-cs"/>
              </a:rPr>
              <a:t>© Lloyd’s</a:t>
            </a:r>
            <a:endParaRPr kumimoji="0" lang="en-GB" sz="600" b="0" i="0" u="none" strike="noStrike" kern="0" cap="none" spc="0" normalizeH="0" baseline="0" noProof="0" dirty="0">
              <a:ln>
                <a:noFill/>
              </a:ln>
              <a:solidFill>
                <a:srgbClr val="FFFFFF"/>
              </a:solidFill>
              <a:effectLst/>
              <a:uLnTx/>
              <a:uFillTx/>
            </a:endParaRPr>
          </a:p>
        </p:txBody>
      </p:sp>
      <p:sp>
        <p:nvSpPr>
          <p:cNvPr id="12" name="TextBox 11"/>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FFFFFF"/>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FFFFFF"/>
              </a:solidFill>
              <a:effectLst/>
              <a:uLnTx/>
              <a:uFillTx/>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542549" y="0"/>
            <a:ext cx="1078903" cy="432780"/>
          </a:xfrm>
          <a:prstGeom prst="rect">
            <a:avLst/>
          </a:prstGeom>
        </p:spPr>
      </p:pic>
    </p:spTree>
    <p:extLst>
      <p:ext uri="{BB962C8B-B14F-4D97-AF65-F5344CB8AC3E}">
        <p14:creationId xmlns:p14="http://schemas.microsoft.com/office/powerpoint/2010/main" val="70397675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tripe 2)">
    <p:spTree>
      <p:nvGrpSpPr>
        <p:cNvPr id="1" name=""/>
        <p:cNvGrpSpPr/>
        <p:nvPr/>
      </p:nvGrpSpPr>
      <p:grpSpPr>
        <a:xfrm>
          <a:off x="0" y="0"/>
          <a:ext cx="0" cy="0"/>
          <a:chOff x="0" y="0"/>
          <a:chExt cx="0" cy="0"/>
        </a:xfrm>
      </p:grpSpPr>
      <p:sp>
        <p:nvSpPr>
          <p:cNvPr id="2" name="Title 1"/>
          <p:cNvSpPr>
            <a:spLocks noGrp="1"/>
          </p:cNvSpPr>
          <p:nvPr>
            <p:ph type="title"/>
          </p:nvPr>
        </p:nvSpPr>
        <p:spPr>
          <a:xfrm>
            <a:off x="450000" y="332656"/>
            <a:ext cx="7470000" cy="792000"/>
          </a:xfrm>
        </p:spPr>
        <p:txBody>
          <a:bodyPr>
            <a:normAutofit/>
          </a:bodyPr>
          <a:lstStyle>
            <a:lvl1pPr>
              <a:lnSpc>
                <a:spcPct val="80000"/>
              </a:lnSpc>
              <a:defRPr sz="3000">
                <a:solidFill>
                  <a:schemeClr val="tx2"/>
                </a:solidFill>
              </a:defRPr>
            </a:lvl1pPr>
          </a:lstStyle>
          <a:p>
            <a:r>
              <a:rPr lang="en-US" smtClean="0"/>
              <a:t>Click to edit Master title style</a:t>
            </a:r>
            <a:endParaRPr lang="en-GB" dirty="0"/>
          </a:p>
        </p:txBody>
      </p:sp>
      <p:sp>
        <p:nvSpPr>
          <p:cNvPr id="10" name="Content Placeholder 2"/>
          <p:cNvSpPr>
            <a:spLocks noGrp="1"/>
          </p:cNvSpPr>
          <p:nvPr>
            <p:ph idx="1"/>
          </p:nvPr>
        </p:nvSpPr>
        <p:spPr>
          <a:xfrm>
            <a:off x="450000" y="1259999"/>
            <a:ext cx="7470000" cy="4932000"/>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4" name="Picture 13" descr="TAB_SMALL_K.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7451" y="1"/>
            <a:ext cx="1093498" cy="439714"/>
          </a:xfrm>
          <a:prstGeom prst="rect">
            <a:avLst/>
          </a:prstGeom>
        </p:spPr>
      </p:pic>
    </p:spTree>
    <p:extLst>
      <p:ext uri="{BB962C8B-B14F-4D97-AF65-F5344CB8AC3E}">
        <p14:creationId xmlns:p14="http://schemas.microsoft.com/office/powerpoint/2010/main" val="343123983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No Stripe)">
    <p:spTree>
      <p:nvGrpSpPr>
        <p:cNvPr id="1" name=""/>
        <p:cNvGrpSpPr/>
        <p:nvPr/>
      </p:nvGrpSpPr>
      <p:grpSpPr>
        <a:xfrm>
          <a:off x="0" y="0"/>
          <a:ext cx="0" cy="0"/>
          <a:chOff x="0" y="0"/>
          <a:chExt cx="0" cy="0"/>
        </a:xfrm>
      </p:grpSpPr>
      <p:sp>
        <p:nvSpPr>
          <p:cNvPr id="2" name="Title 1"/>
          <p:cNvSpPr>
            <a:spLocks noGrp="1"/>
          </p:cNvSpPr>
          <p:nvPr>
            <p:ph type="title"/>
          </p:nvPr>
        </p:nvSpPr>
        <p:spPr>
          <a:xfrm>
            <a:off x="450000" y="332656"/>
            <a:ext cx="8334000" cy="792000"/>
          </a:xfrm>
        </p:spPr>
        <p:txBody>
          <a:bodyPr>
            <a:normAutofit/>
          </a:bodyPr>
          <a:lstStyle>
            <a:lvl1pPr>
              <a:lnSpc>
                <a:spcPct val="80000"/>
              </a:lnSpc>
              <a:defRPr sz="3000">
                <a:solidFill>
                  <a:schemeClr val="tx2"/>
                </a:solidFill>
              </a:defRPr>
            </a:lvl1pPr>
          </a:lstStyle>
          <a:p>
            <a:r>
              <a:rPr lang="en-US" smtClean="0"/>
              <a:t>Click to edit Master title style</a:t>
            </a:r>
            <a:endParaRPr lang="en-GB" dirty="0"/>
          </a:p>
        </p:txBody>
      </p:sp>
      <p:sp>
        <p:nvSpPr>
          <p:cNvPr id="10" name="Content Placeholder 2"/>
          <p:cNvSpPr>
            <a:spLocks noGrp="1"/>
          </p:cNvSpPr>
          <p:nvPr>
            <p:ph idx="1"/>
          </p:nvPr>
        </p:nvSpPr>
        <p:spPr>
          <a:xfrm>
            <a:off x="450000" y="1259999"/>
            <a:ext cx="8334000" cy="4932000"/>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2" name="Picture 11" descr="TAB_SMALL_K.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7451" y="1"/>
            <a:ext cx="1093498" cy="439714"/>
          </a:xfrm>
          <a:prstGeom prst="rect">
            <a:avLst/>
          </a:prstGeom>
        </p:spPr>
      </p:pic>
    </p:spTree>
    <p:extLst>
      <p:ext uri="{BB962C8B-B14F-4D97-AF65-F5344CB8AC3E}">
        <p14:creationId xmlns:p14="http://schemas.microsoft.com/office/powerpoint/2010/main" val="153068756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ltiple Pictures with Captions">
    <p:spTree>
      <p:nvGrpSpPr>
        <p:cNvPr id="1" name=""/>
        <p:cNvGrpSpPr/>
        <p:nvPr/>
      </p:nvGrpSpPr>
      <p:grpSpPr>
        <a:xfrm>
          <a:off x="0" y="0"/>
          <a:ext cx="0" cy="0"/>
          <a:chOff x="0" y="0"/>
          <a:chExt cx="0" cy="0"/>
        </a:xfrm>
      </p:grpSpPr>
      <p:sp>
        <p:nvSpPr>
          <p:cNvPr id="22" name="Picture Placeholder 10"/>
          <p:cNvSpPr>
            <a:spLocks noGrp="1"/>
          </p:cNvSpPr>
          <p:nvPr>
            <p:ph type="pic" sz="quarter" idx="15"/>
          </p:nvPr>
        </p:nvSpPr>
        <p:spPr>
          <a:xfrm>
            <a:off x="0" y="0"/>
            <a:ext cx="2178000" cy="6858000"/>
          </a:xfrm>
          <a:solidFill>
            <a:schemeClr val="bg1"/>
          </a:solidFill>
          <a:ln>
            <a:noFill/>
          </a:ln>
        </p:spPr>
        <p:txBody>
          <a:bodyPr lIns="270000" tIns="270000" rIns="270000" bIns="270000">
            <a:normAutofit/>
          </a:bodyPr>
          <a:lstStyle>
            <a:lvl1pPr marL="0" indent="0">
              <a:spcBef>
                <a:spcPts val="0"/>
              </a:spcBef>
              <a:buNone/>
              <a:defRPr sz="1000"/>
            </a:lvl1pPr>
          </a:lstStyle>
          <a:p>
            <a:r>
              <a:rPr lang="en-US" smtClean="0"/>
              <a:t>Click icon to add picture</a:t>
            </a:r>
            <a:endParaRPr lang="en-GB"/>
          </a:p>
        </p:txBody>
      </p:sp>
      <p:sp>
        <p:nvSpPr>
          <p:cNvPr id="23" name="Picture Placeholder 10"/>
          <p:cNvSpPr>
            <a:spLocks noGrp="1"/>
          </p:cNvSpPr>
          <p:nvPr>
            <p:ph type="pic" sz="quarter" idx="16"/>
          </p:nvPr>
        </p:nvSpPr>
        <p:spPr>
          <a:xfrm>
            <a:off x="2322000" y="0"/>
            <a:ext cx="2178000" cy="6858000"/>
          </a:xfrm>
          <a:solidFill>
            <a:schemeClr val="bg1"/>
          </a:solidFill>
          <a:ln>
            <a:noFill/>
          </a:ln>
        </p:spPr>
        <p:txBody>
          <a:bodyPr lIns="270000" tIns="270000" rIns="270000" bIns="270000">
            <a:normAutofit/>
          </a:bodyPr>
          <a:lstStyle>
            <a:lvl1pPr marL="0" indent="0">
              <a:spcBef>
                <a:spcPts val="0"/>
              </a:spcBef>
              <a:buNone/>
              <a:defRPr sz="1000"/>
            </a:lvl1pPr>
          </a:lstStyle>
          <a:p>
            <a:r>
              <a:rPr lang="en-US" smtClean="0"/>
              <a:t>Click icon to add picture</a:t>
            </a:r>
            <a:endParaRPr lang="en-GB"/>
          </a:p>
        </p:txBody>
      </p:sp>
      <p:sp>
        <p:nvSpPr>
          <p:cNvPr id="24" name="Picture Placeholder 10"/>
          <p:cNvSpPr>
            <a:spLocks noGrp="1"/>
          </p:cNvSpPr>
          <p:nvPr>
            <p:ph type="pic" sz="quarter" idx="17"/>
          </p:nvPr>
        </p:nvSpPr>
        <p:spPr>
          <a:xfrm>
            <a:off x="4644000" y="0"/>
            <a:ext cx="2178000" cy="6858000"/>
          </a:xfrm>
          <a:solidFill>
            <a:schemeClr val="bg1"/>
          </a:solidFill>
          <a:ln>
            <a:noFill/>
          </a:ln>
        </p:spPr>
        <p:txBody>
          <a:bodyPr lIns="270000" tIns="270000" rIns="270000" bIns="270000">
            <a:normAutofit/>
          </a:bodyPr>
          <a:lstStyle>
            <a:lvl1pPr marL="0" indent="0">
              <a:spcBef>
                <a:spcPts val="0"/>
              </a:spcBef>
              <a:buNone/>
              <a:defRPr sz="1000"/>
            </a:lvl1pPr>
          </a:lstStyle>
          <a:p>
            <a:r>
              <a:rPr lang="en-US" smtClean="0"/>
              <a:t>Click icon to add picture</a:t>
            </a:r>
            <a:endParaRPr lang="en-GB"/>
          </a:p>
        </p:txBody>
      </p:sp>
      <p:sp>
        <p:nvSpPr>
          <p:cNvPr id="25" name="Picture Placeholder 10"/>
          <p:cNvSpPr>
            <a:spLocks noGrp="1"/>
          </p:cNvSpPr>
          <p:nvPr>
            <p:ph type="pic" sz="quarter" idx="18"/>
          </p:nvPr>
        </p:nvSpPr>
        <p:spPr>
          <a:xfrm>
            <a:off x="6966000" y="0"/>
            <a:ext cx="2178000" cy="6858000"/>
          </a:xfrm>
          <a:solidFill>
            <a:schemeClr val="bg1"/>
          </a:solidFill>
          <a:ln>
            <a:noFill/>
          </a:ln>
        </p:spPr>
        <p:txBody>
          <a:bodyPr lIns="270000" tIns="270000" rIns="270000" bIns="270000">
            <a:normAutofit/>
          </a:bodyPr>
          <a:lstStyle>
            <a:lvl1pPr marL="0" indent="0">
              <a:spcBef>
                <a:spcPts val="0"/>
              </a:spcBef>
              <a:buNone/>
              <a:defRPr sz="1000"/>
            </a:lvl1pPr>
          </a:lstStyle>
          <a:p>
            <a:r>
              <a:rPr lang="en-US" smtClean="0"/>
              <a:t>Click icon to add picture</a:t>
            </a:r>
            <a:endParaRPr lang="en-GB"/>
          </a:p>
        </p:txBody>
      </p:sp>
      <p:sp>
        <p:nvSpPr>
          <p:cNvPr id="18" name="Text Placeholder 17"/>
          <p:cNvSpPr>
            <a:spLocks noGrp="1"/>
          </p:cNvSpPr>
          <p:nvPr>
            <p:ph type="body" sz="quarter" idx="10"/>
          </p:nvPr>
        </p:nvSpPr>
        <p:spPr>
          <a:xfrm>
            <a:off x="0" y="1800000"/>
            <a:ext cx="2322000" cy="1980220"/>
          </a:xfrm>
          <a:solidFill>
            <a:schemeClr val="accent1"/>
          </a:solidFill>
        </p:spPr>
        <p:txBody>
          <a:bodyPr lIns="180000" tIns="180000" rIns="360000" bIns="180000">
            <a:normAutofit/>
          </a:bodyPr>
          <a:lstStyle>
            <a:lvl1pPr marL="0" indent="0">
              <a:lnSpc>
                <a:spcPct val="80000"/>
              </a:lnSpc>
              <a:buNone/>
              <a:defRPr sz="2200">
                <a:solidFill>
                  <a:schemeClr val="bg1"/>
                </a:solidFill>
                <a:latin typeface="Arial"/>
              </a:defRPr>
            </a:lvl1pPr>
            <a:lvl2pPr>
              <a:defRPr>
                <a:solidFill>
                  <a:schemeClr val="bg1"/>
                </a:solidFill>
                <a:latin typeface="Sansa Lloyds" pitchFamily="2" charset="0"/>
              </a:defRPr>
            </a:lvl2pPr>
            <a:lvl3pPr>
              <a:defRPr>
                <a:solidFill>
                  <a:schemeClr val="bg1"/>
                </a:solidFill>
                <a:latin typeface="Sansa Lloyds" pitchFamily="2" charset="0"/>
              </a:defRPr>
            </a:lvl3pPr>
            <a:lvl4pPr>
              <a:defRPr>
                <a:solidFill>
                  <a:schemeClr val="bg1"/>
                </a:solidFill>
                <a:latin typeface="Sansa Lloyds" pitchFamily="2" charset="0"/>
              </a:defRPr>
            </a:lvl4pPr>
            <a:lvl5pPr>
              <a:defRPr>
                <a:solidFill>
                  <a:schemeClr val="bg1"/>
                </a:solidFill>
                <a:latin typeface="Sansa Lloyds" pitchFamily="2" charset="0"/>
              </a:defRPr>
            </a:lvl5pPr>
          </a:lstStyle>
          <a:p>
            <a:pPr lvl="0"/>
            <a:r>
              <a:rPr lang="en-US" smtClean="0"/>
              <a:t>Click to edit Master text styles</a:t>
            </a:r>
          </a:p>
        </p:txBody>
      </p:sp>
      <p:sp>
        <p:nvSpPr>
          <p:cNvPr id="11" name="Text Placeholder 17"/>
          <p:cNvSpPr>
            <a:spLocks noGrp="1"/>
          </p:cNvSpPr>
          <p:nvPr>
            <p:ph type="body" sz="quarter" idx="19"/>
          </p:nvPr>
        </p:nvSpPr>
        <p:spPr>
          <a:xfrm>
            <a:off x="2322000" y="1800000"/>
            <a:ext cx="2322000" cy="1980220"/>
          </a:xfrm>
          <a:solidFill>
            <a:schemeClr val="accent1"/>
          </a:solidFill>
        </p:spPr>
        <p:txBody>
          <a:bodyPr lIns="180000" tIns="180000" rIns="360000" bIns="180000">
            <a:normAutofit/>
          </a:bodyPr>
          <a:lstStyle>
            <a:lvl1pPr marL="0" indent="0">
              <a:lnSpc>
                <a:spcPct val="80000"/>
              </a:lnSpc>
              <a:buNone/>
              <a:defRPr sz="2200">
                <a:solidFill>
                  <a:schemeClr val="bg1"/>
                </a:solidFill>
                <a:latin typeface="Arial"/>
              </a:defRPr>
            </a:lvl1pPr>
            <a:lvl2pPr>
              <a:defRPr>
                <a:solidFill>
                  <a:schemeClr val="bg1"/>
                </a:solidFill>
                <a:latin typeface="Sansa Lloyds" pitchFamily="2" charset="0"/>
              </a:defRPr>
            </a:lvl2pPr>
            <a:lvl3pPr>
              <a:defRPr>
                <a:solidFill>
                  <a:schemeClr val="bg1"/>
                </a:solidFill>
                <a:latin typeface="Sansa Lloyds" pitchFamily="2" charset="0"/>
              </a:defRPr>
            </a:lvl3pPr>
            <a:lvl4pPr>
              <a:defRPr>
                <a:solidFill>
                  <a:schemeClr val="bg1"/>
                </a:solidFill>
                <a:latin typeface="Sansa Lloyds" pitchFamily="2" charset="0"/>
              </a:defRPr>
            </a:lvl4pPr>
            <a:lvl5pPr>
              <a:defRPr>
                <a:solidFill>
                  <a:schemeClr val="bg1"/>
                </a:solidFill>
                <a:latin typeface="Sansa Lloyds" pitchFamily="2" charset="0"/>
              </a:defRPr>
            </a:lvl5pPr>
          </a:lstStyle>
          <a:p>
            <a:pPr lvl="0"/>
            <a:r>
              <a:rPr lang="en-US" smtClean="0"/>
              <a:t>Click to edit Master text styles</a:t>
            </a:r>
          </a:p>
        </p:txBody>
      </p:sp>
      <p:sp>
        <p:nvSpPr>
          <p:cNvPr id="12" name="Text Placeholder 17"/>
          <p:cNvSpPr>
            <a:spLocks noGrp="1"/>
          </p:cNvSpPr>
          <p:nvPr>
            <p:ph type="body" sz="quarter" idx="20"/>
          </p:nvPr>
        </p:nvSpPr>
        <p:spPr>
          <a:xfrm>
            <a:off x="4644000" y="1800000"/>
            <a:ext cx="2322000" cy="1980220"/>
          </a:xfrm>
          <a:solidFill>
            <a:schemeClr val="accent1"/>
          </a:solidFill>
        </p:spPr>
        <p:txBody>
          <a:bodyPr lIns="180000" tIns="180000" rIns="360000" bIns="180000">
            <a:normAutofit/>
          </a:bodyPr>
          <a:lstStyle>
            <a:lvl1pPr marL="0" indent="0">
              <a:lnSpc>
                <a:spcPct val="80000"/>
              </a:lnSpc>
              <a:buNone/>
              <a:defRPr sz="2200">
                <a:solidFill>
                  <a:schemeClr val="bg1"/>
                </a:solidFill>
                <a:latin typeface="Arial"/>
              </a:defRPr>
            </a:lvl1pPr>
            <a:lvl2pPr>
              <a:defRPr>
                <a:solidFill>
                  <a:schemeClr val="bg1"/>
                </a:solidFill>
                <a:latin typeface="Sansa Lloyds" pitchFamily="2" charset="0"/>
              </a:defRPr>
            </a:lvl2pPr>
            <a:lvl3pPr>
              <a:defRPr>
                <a:solidFill>
                  <a:schemeClr val="bg1"/>
                </a:solidFill>
                <a:latin typeface="Sansa Lloyds" pitchFamily="2" charset="0"/>
              </a:defRPr>
            </a:lvl3pPr>
            <a:lvl4pPr>
              <a:defRPr>
                <a:solidFill>
                  <a:schemeClr val="bg1"/>
                </a:solidFill>
                <a:latin typeface="Sansa Lloyds" pitchFamily="2" charset="0"/>
              </a:defRPr>
            </a:lvl4pPr>
            <a:lvl5pPr>
              <a:defRPr>
                <a:solidFill>
                  <a:schemeClr val="bg1"/>
                </a:solidFill>
                <a:latin typeface="Sansa Lloyds" pitchFamily="2" charset="0"/>
              </a:defRPr>
            </a:lvl5pPr>
          </a:lstStyle>
          <a:p>
            <a:pPr lvl="0"/>
            <a:r>
              <a:rPr lang="en-US" smtClean="0"/>
              <a:t>Click to edit Master text styles</a:t>
            </a:r>
          </a:p>
        </p:txBody>
      </p:sp>
      <p:sp>
        <p:nvSpPr>
          <p:cNvPr id="13" name="Text Placeholder 17"/>
          <p:cNvSpPr>
            <a:spLocks noGrp="1"/>
          </p:cNvSpPr>
          <p:nvPr>
            <p:ph type="body" sz="quarter" idx="21"/>
          </p:nvPr>
        </p:nvSpPr>
        <p:spPr>
          <a:xfrm>
            <a:off x="6966000" y="1800000"/>
            <a:ext cx="2178000" cy="1980220"/>
          </a:xfrm>
          <a:solidFill>
            <a:schemeClr val="accent1"/>
          </a:solidFill>
        </p:spPr>
        <p:txBody>
          <a:bodyPr lIns="180000" tIns="180000" rIns="180000" bIns="180000">
            <a:normAutofit/>
          </a:bodyPr>
          <a:lstStyle>
            <a:lvl1pPr marL="0" indent="0">
              <a:lnSpc>
                <a:spcPct val="80000"/>
              </a:lnSpc>
              <a:buNone/>
              <a:defRPr sz="2200">
                <a:solidFill>
                  <a:schemeClr val="bg1"/>
                </a:solidFill>
                <a:latin typeface="Arial"/>
              </a:defRPr>
            </a:lvl1pPr>
            <a:lvl2pPr>
              <a:defRPr>
                <a:solidFill>
                  <a:schemeClr val="bg1"/>
                </a:solidFill>
                <a:latin typeface="Sansa Lloyds" pitchFamily="2" charset="0"/>
              </a:defRPr>
            </a:lvl2pPr>
            <a:lvl3pPr>
              <a:defRPr>
                <a:solidFill>
                  <a:schemeClr val="bg1"/>
                </a:solidFill>
                <a:latin typeface="Sansa Lloyds" pitchFamily="2" charset="0"/>
              </a:defRPr>
            </a:lvl3pPr>
            <a:lvl4pPr>
              <a:defRPr>
                <a:solidFill>
                  <a:schemeClr val="bg1"/>
                </a:solidFill>
                <a:latin typeface="Sansa Lloyds" pitchFamily="2" charset="0"/>
              </a:defRPr>
            </a:lvl4pPr>
            <a:lvl5pPr>
              <a:defRPr>
                <a:solidFill>
                  <a:schemeClr val="bg1"/>
                </a:solidFill>
                <a:latin typeface="Sansa Lloyds" pitchFamily="2" charset="0"/>
              </a:defRPr>
            </a:lvl5pPr>
          </a:lstStyle>
          <a:p>
            <a:pPr lvl="0"/>
            <a:r>
              <a:rPr lang="en-US" smtClean="0"/>
              <a:t>Click to edit Master text styles</a:t>
            </a:r>
          </a:p>
        </p:txBody>
      </p:sp>
      <p:pic>
        <p:nvPicPr>
          <p:cNvPr id="15" name="Picture 1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42550" y="8620"/>
            <a:ext cx="1078903" cy="432780"/>
          </a:xfrm>
          <a:prstGeom prst="rect">
            <a:avLst/>
          </a:prstGeom>
        </p:spPr>
      </p:pic>
      <p:sp>
        <p:nvSpPr>
          <p:cNvPr id="19" name="TextBox 18"/>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chemeClr val="tx1"/>
                </a:solidFill>
                <a:effectLst/>
                <a:uLnTx/>
                <a:uFillTx/>
                <a:latin typeface="Arial"/>
                <a:ea typeface="+mn-ea"/>
                <a:cs typeface="+mn-cs"/>
              </a:rPr>
              <a:t>© Lloyd’s</a:t>
            </a:r>
            <a:endParaRPr kumimoji="0" lang="en-GB" sz="600" b="0" i="0" u="none" strike="noStrike" kern="0" cap="none" spc="0" normalizeH="0" baseline="0" noProof="0" dirty="0">
              <a:ln>
                <a:noFill/>
              </a:ln>
              <a:solidFill>
                <a:schemeClr val="tx1"/>
              </a:solidFill>
              <a:effectLst/>
              <a:uLnTx/>
              <a:uFillTx/>
            </a:endParaRPr>
          </a:p>
        </p:txBody>
      </p:sp>
      <p:sp>
        <p:nvSpPr>
          <p:cNvPr id="20" name="TextBox 19"/>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chemeClr val="tx1"/>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40628873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with Multiple Pictures">
    <p:spTree>
      <p:nvGrpSpPr>
        <p:cNvPr id="1" name=""/>
        <p:cNvGrpSpPr/>
        <p:nvPr/>
      </p:nvGrpSpPr>
      <p:grpSpPr>
        <a:xfrm>
          <a:off x="0" y="0"/>
          <a:ext cx="0" cy="0"/>
          <a:chOff x="0" y="0"/>
          <a:chExt cx="0" cy="0"/>
        </a:xfrm>
      </p:grpSpPr>
      <p:sp>
        <p:nvSpPr>
          <p:cNvPr id="8" name="Picture Placeholder 10"/>
          <p:cNvSpPr>
            <a:spLocks noGrp="1"/>
          </p:cNvSpPr>
          <p:nvPr>
            <p:ph type="pic" sz="quarter" idx="15"/>
          </p:nvPr>
        </p:nvSpPr>
        <p:spPr>
          <a:xfrm>
            <a:off x="0" y="0"/>
            <a:ext cx="2178000" cy="6858000"/>
          </a:xfrm>
          <a:solidFill>
            <a:schemeClr val="bg1"/>
          </a:solidFill>
          <a:ln>
            <a:noFill/>
          </a:ln>
        </p:spPr>
        <p:txBody>
          <a:bodyPr lIns="270000" tIns="270000" rIns="270000" bIns="270000">
            <a:normAutofit/>
          </a:bodyPr>
          <a:lstStyle>
            <a:lvl1pPr marL="0" indent="0">
              <a:spcBef>
                <a:spcPts val="0"/>
              </a:spcBef>
              <a:buNone/>
              <a:defRPr sz="1000"/>
            </a:lvl1pPr>
          </a:lstStyle>
          <a:p>
            <a:r>
              <a:rPr lang="en-US" smtClean="0"/>
              <a:t>Click icon to add picture</a:t>
            </a:r>
            <a:endParaRPr lang="en-GB"/>
          </a:p>
        </p:txBody>
      </p:sp>
      <p:sp>
        <p:nvSpPr>
          <p:cNvPr id="13" name="Picture Placeholder 10"/>
          <p:cNvSpPr>
            <a:spLocks noGrp="1"/>
          </p:cNvSpPr>
          <p:nvPr>
            <p:ph type="pic" sz="quarter" idx="16"/>
          </p:nvPr>
        </p:nvSpPr>
        <p:spPr>
          <a:xfrm>
            <a:off x="2322000" y="0"/>
            <a:ext cx="2178000" cy="6858000"/>
          </a:xfrm>
          <a:solidFill>
            <a:schemeClr val="bg1"/>
          </a:solidFill>
          <a:ln>
            <a:noFill/>
          </a:ln>
        </p:spPr>
        <p:txBody>
          <a:bodyPr lIns="270000" tIns="270000" rIns="270000" bIns="270000">
            <a:normAutofit/>
          </a:bodyPr>
          <a:lstStyle>
            <a:lvl1pPr marL="0" indent="0">
              <a:spcBef>
                <a:spcPts val="0"/>
              </a:spcBef>
              <a:buNone/>
              <a:defRPr sz="1000"/>
            </a:lvl1pPr>
          </a:lstStyle>
          <a:p>
            <a:r>
              <a:rPr lang="en-US" smtClean="0"/>
              <a:t>Click icon to add picture</a:t>
            </a:r>
            <a:endParaRPr lang="en-GB"/>
          </a:p>
        </p:txBody>
      </p:sp>
      <p:sp>
        <p:nvSpPr>
          <p:cNvPr id="14" name="Picture Placeholder 10"/>
          <p:cNvSpPr>
            <a:spLocks noGrp="1"/>
          </p:cNvSpPr>
          <p:nvPr>
            <p:ph type="pic" sz="quarter" idx="17"/>
          </p:nvPr>
        </p:nvSpPr>
        <p:spPr>
          <a:xfrm>
            <a:off x="4644000" y="0"/>
            <a:ext cx="2178000" cy="6858000"/>
          </a:xfrm>
          <a:solidFill>
            <a:schemeClr val="bg1"/>
          </a:solidFill>
          <a:ln>
            <a:noFill/>
          </a:ln>
        </p:spPr>
        <p:txBody>
          <a:bodyPr lIns="270000" tIns="270000" rIns="270000" bIns="270000">
            <a:normAutofit/>
          </a:bodyPr>
          <a:lstStyle>
            <a:lvl1pPr marL="0" indent="0">
              <a:spcBef>
                <a:spcPts val="0"/>
              </a:spcBef>
              <a:buNone/>
              <a:defRPr sz="1000"/>
            </a:lvl1pPr>
          </a:lstStyle>
          <a:p>
            <a:r>
              <a:rPr lang="en-US" smtClean="0"/>
              <a:t>Click icon to add picture</a:t>
            </a:r>
            <a:endParaRPr lang="en-GB"/>
          </a:p>
        </p:txBody>
      </p:sp>
      <p:sp>
        <p:nvSpPr>
          <p:cNvPr id="16" name="Picture Placeholder 10"/>
          <p:cNvSpPr>
            <a:spLocks noGrp="1"/>
          </p:cNvSpPr>
          <p:nvPr>
            <p:ph type="pic" sz="quarter" idx="18"/>
          </p:nvPr>
        </p:nvSpPr>
        <p:spPr>
          <a:xfrm>
            <a:off x="6966000" y="0"/>
            <a:ext cx="2178000" cy="6858000"/>
          </a:xfrm>
          <a:solidFill>
            <a:schemeClr val="bg1"/>
          </a:solidFill>
          <a:ln>
            <a:noFill/>
          </a:ln>
        </p:spPr>
        <p:txBody>
          <a:bodyPr lIns="270000" tIns="270000" rIns="270000" bIns="270000">
            <a:normAutofit/>
          </a:bodyPr>
          <a:lstStyle>
            <a:lvl1pPr marL="0" indent="0">
              <a:spcBef>
                <a:spcPts val="0"/>
              </a:spcBef>
              <a:buNone/>
              <a:defRPr sz="1000"/>
            </a:lvl1pPr>
          </a:lstStyle>
          <a:p>
            <a:r>
              <a:rPr lang="en-US" smtClean="0"/>
              <a:t>Click icon to add picture</a:t>
            </a:r>
            <a:endParaRPr lang="en-GB"/>
          </a:p>
        </p:txBody>
      </p:sp>
      <p:sp>
        <p:nvSpPr>
          <p:cNvPr id="18" name="Text Placeholder 17"/>
          <p:cNvSpPr>
            <a:spLocks noGrp="1"/>
          </p:cNvSpPr>
          <p:nvPr>
            <p:ph type="body" sz="quarter" idx="10"/>
          </p:nvPr>
        </p:nvSpPr>
        <p:spPr>
          <a:xfrm>
            <a:off x="0" y="1770783"/>
            <a:ext cx="9144000" cy="967355"/>
          </a:xfrm>
          <a:solidFill>
            <a:schemeClr val="accent1"/>
          </a:solidFill>
        </p:spPr>
        <p:txBody>
          <a:bodyPr wrap="square" lIns="180000" tIns="270000" rIns="180000" bIns="180000" anchor="ctr" anchorCtr="0">
            <a:spAutoFit/>
          </a:bodyPr>
          <a:lstStyle>
            <a:lvl1pPr marL="0" indent="0">
              <a:lnSpc>
                <a:spcPct val="80000"/>
              </a:lnSpc>
              <a:spcBef>
                <a:spcPts val="0"/>
              </a:spcBef>
              <a:buNone/>
              <a:defRPr sz="4000">
                <a:solidFill>
                  <a:schemeClr val="bg1"/>
                </a:solidFill>
                <a:latin typeface="Arial"/>
              </a:defRPr>
            </a:lvl1pPr>
            <a:lvl2pPr>
              <a:defRPr>
                <a:solidFill>
                  <a:schemeClr val="bg1"/>
                </a:solidFill>
                <a:latin typeface="Sansa Lloyds" pitchFamily="2" charset="0"/>
              </a:defRPr>
            </a:lvl2pPr>
            <a:lvl3pPr>
              <a:defRPr>
                <a:solidFill>
                  <a:schemeClr val="bg1"/>
                </a:solidFill>
                <a:latin typeface="Sansa Lloyds" pitchFamily="2" charset="0"/>
              </a:defRPr>
            </a:lvl3pPr>
            <a:lvl4pPr>
              <a:defRPr>
                <a:solidFill>
                  <a:schemeClr val="bg1"/>
                </a:solidFill>
                <a:latin typeface="Sansa Lloyds" pitchFamily="2" charset="0"/>
              </a:defRPr>
            </a:lvl4pPr>
            <a:lvl5pPr>
              <a:defRPr>
                <a:solidFill>
                  <a:schemeClr val="bg1"/>
                </a:solidFill>
                <a:latin typeface="Sansa Lloyds" pitchFamily="2" charset="0"/>
              </a:defRPr>
            </a:lvl5pPr>
          </a:lstStyle>
          <a:p>
            <a:pPr lvl="0"/>
            <a:r>
              <a:rPr lang="en-US" smtClean="0"/>
              <a:t>Click to 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42550" y="8620"/>
            <a:ext cx="1078903" cy="432780"/>
          </a:xfrm>
          <a:prstGeom prst="rect">
            <a:avLst/>
          </a:prstGeom>
        </p:spPr>
      </p:pic>
      <p:sp>
        <p:nvSpPr>
          <p:cNvPr id="15" name="TextBox 14"/>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000000"/>
                </a:solidFill>
                <a:effectLst/>
                <a:uLnTx/>
                <a:uFillTx/>
                <a:latin typeface="Arial"/>
                <a:ea typeface="+mn-ea"/>
                <a:cs typeface="+mn-cs"/>
              </a:rPr>
              <a:t>© Lloyd’s</a:t>
            </a:r>
            <a:endParaRPr kumimoji="0" lang="en-GB" sz="600" b="0" i="0" u="none" strike="noStrike" kern="0" cap="none" spc="0" normalizeH="0" baseline="0" noProof="0" dirty="0">
              <a:ln>
                <a:noFill/>
              </a:ln>
              <a:solidFill>
                <a:srgbClr val="000000"/>
              </a:solidFill>
              <a:effectLst/>
              <a:uLnTx/>
              <a:uFillTx/>
            </a:endParaRPr>
          </a:p>
        </p:txBody>
      </p:sp>
      <p:sp>
        <p:nvSpPr>
          <p:cNvPr id="17" name="TextBox 16"/>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76905084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ultiple Pictures with Content">
    <p:spTree>
      <p:nvGrpSpPr>
        <p:cNvPr id="1" name=""/>
        <p:cNvGrpSpPr/>
        <p:nvPr/>
      </p:nvGrpSpPr>
      <p:grpSpPr>
        <a:xfrm>
          <a:off x="0" y="0"/>
          <a:ext cx="0" cy="0"/>
          <a:chOff x="0" y="0"/>
          <a:chExt cx="0" cy="0"/>
        </a:xfrm>
      </p:grpSpPr>
      <p:sp>
        <p:nvSpPr>
          <p:cNvPr id="25" name="Rectangle 2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pitchFamily="34" charset="0"/>
              <a:buNone/>
            </a:pPr>
            <a:endParaRPr lang="en-GB"/>
          </a:p>
        </p:txBody>
      </p:sp>
      <p:sp>
        <p:nvSpPr>
          <p:cNvPr id="14" name="Rectangle 13"/>
          <p:cNvSpPr/>
          <p:nvPr userDrawn="1"/>
        </p:nvSpPr>
        <p:spPr>
          <a:xfrm>
            <a:off x="0" y="0"/>
            <a:ext cx="2952000" cy="23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pitchFamily="34" charset="0"/>
              <a:buNone/>
            </a:pPr>
            <a:endParaRPr lang="en-GB"/>
          </a:p>
        </p:txBody>
      </p:sp>
      <p:sp>
        <p:nvSpPr>
          <p:cNvPr id="45" name="Rectangle 44"/>
          <p:cNvSpPr/>
          <p:nvPr userDrawn="1"/>
        </p:nvSpPr>
        <p:spPr>
          <a:xfrm>
            <a:off x="3096000" y="0"/>
            <a:ext cx="2952000" cy="23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pitchFamily="34" charset="0"/>
              <a:buNone/>
            </a:pPr>
            <a:endParaRPr lang="en-GB"/>
          </a:p>
        </p:txBody>
      </p:sp>
      <p:sp>
        <p:nvSpPr>
          <p:cNvPr id="51" name="Rectangle 50"/>
          <p:cNvSpPr/>
          <p:nvPr userDrawn="1"/>
        </p:nvSpPr>
        <p:spPr>
          <a:xfrm>
            <a:off x="6192000" y="982"/>
            <a:ext cx="2952000" cy="23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pitchFamily="34" charset="0"/>
              <a:buNone/>
            </a:pPr>
            <a:endParaRPr lang="en-GB"/>
          </a:p>
        </p:txBody>
      </p:sp>
      <p:sp>
        <p:nvSpPr>
          <p:cNvPr id="26" name="Text Placeholder 17"/>
          <p:cNvSpPr>
            <a:spLocks noGrp="1"/>
          </p:cNvSpPr>
          <p:nvPr>
            <p:ph type="body" sz="quarter" idx="26" hasCustomPrompt="1"/>
          </p:nvPr>
        </p:nvSpPr>
        <p:spPr>
          <a:xfrm>
            <a:off x="180000" y="656692"/>
            <a:ext cx="2592000" cy="1512167"/>
          </a:xfrm>
        </p:spPr>
        <p:txBody>
          <a:bodyPr>
            <a:normAutofit/>
          </a:bodyPr>
          <a:lstStyle>
            <a:lvl1pPr marL="0" indent="0">
              <a:lnSpc>
                <a:spcPct val="100000"/>
              </a:lnSpc>
              <a:buNone/>
              <a:defRPr sz="1800">
                <a:solidFill>
                  <a:schemeClr val="tx1">
                    <a:lumMod val="65000"/>
                    <a:lumOff val="35000"/>
                  </a:schemeClr>
                </a:solidFill>
                <a:latin typeface="+mn-lt"/>
              </a:defRPr>
            </a:lvl1pPr>
            <a:lvl2pPr>
              <a:defRPr>
                <a:solidFill>
                  <a:schemeClr val="bg1"/>
                </a:solidFill>
                <a:latin typeface="Sansa Lloyds" pitchFamily="2" charset="0"/>
              </a:defRPr>
            </a:lvl2pPr>
            <a:lvl3pPr>
              <a:defRPr>
                <a:solidFill>
                  <a:schemeClr val="bg1"/>
                </a:solidFill>
                <a:latin typeface="Sansa Lloyds" pitchFamily="2" charset="0"/>
              </a:defRPr>
            </a:lvl3pPr>
            <a:lvl4pPr>
              <a:defRPr>
                <a:solidFill>
                  <a:schemeClr val="bg1"/>
                </a:solidFill>
                <a:latin typeface="Sansa Lloyds" pitchFamily="2" charset="0"/>
              </a:defRPr>
            </a:lvl4pPr>
            <a:lvl5pPr>
              <a:defRPr>
                <a:solidFill>
                  <a:schemeClr val="bg1"/>
                </a:solidFill>
                <a:latin typeface="Sansa Lloyds" pitchFamily="2" charset="0"/>
              </a:defRPr>
            </a:lvl5pPr>
          </a:lstStyle>
          <a:p>
            <a:pPr lvl="0"/>
            <a:r>
              <a:rPr lang="en-US" dirty="0" smtClean="0"/>
              <a:t>Click to edit Master </a:t>
            </a:r>
            <a:br>
              <a:rPr lang="en-US" dirty="0" smtClean="0"/>
            </a:br>
            <a:r>
              <a:rPr lang="en-US" dirty="0" smtClean="0"/>
              <a:t>text styles</a:t>
            </a:r>
            <a:endParaRPr lang="en-GB" dirty="0"/>
          </a:p>
        </p:txBody>
      </p:sp>
      <p:sp>
        <p:nvSpPr>
          <p:cNvPr id="27" name="Text Placeholder 17"/>
          <p:cNvSpPr>
            <a:spLocks noGrp="1"/>
          </p:cNvSpPr>
          <p:nvPr>
            <p:ph type="body" sz="quarter" idx="27" hasCustomPrompt="1"/>
          </p:nvPr>
        </p:nvSpPr>
        <p:spPr>
          <a:xfrm>
            <a:off x="3276000" y="656692"/>
            <a:ext cx="2592000" cy="1512167"/>
          </a:xfrm>
        </p:spPr>
        <p:txBody>
          <a:bodyPr>
            <a:normAutofit/>
          </a:bodyPr>
          <a:lstStyle>
            <a:lvl1pPr marL="0" indent="0">
              <a:lnSpc>
                <a:spcPct val="100000"/>
              </a:lnSpc>
              <a:buNone/>
              <a:defRPr sz="1800">
                <a:solidFill>
                  <a:schemeClr val="tx1">
                    <a:lumMod val="65000"/>
                    <a:lumOff val="35000"/>
                  </a:schemeClr>
                </a:solidFill>
                <a:latin typeface="+mn-lt"/>
              </a:defRPr>
            </a:lvl1pPr>
            <a:lvl2pPr>
              <a:defRPr>
                <a:solidFill>
                  <a:schemeClr val="bg1"/>
                </a:solidFill>
                <a:latin typeface="Sansa Lloyds" pitchFamily="2" charset="0"/>
              </a:defRPr>
            </a:lvl2pPr>
            <a:lvl3pPr>
              <a:defRPr>
                <a:solidFill>
                  <a:schemeClr val="bg1"/>
                </a:solidFill>
                <a:latin typeface="Sansa Lloyds" pitchFamily="2" charset="0"/>
              </a:defRPr>
            </a:lvl3pPr>
            <a:lvl4pPr>
              <a:defRPr>
                <a:solidFill>
                  <a:schemeClr val="bg1"/>
                </a:solidFill>
                <a:latin typeface="Sansa Lloyds" pitchFamily="2" charset="0"/>
              </a:defRPr>
            </a:lvl4pPr>
            <a:lvl5pPr>
              <a:defRPr>
                <a:solidFill>
                  <a:schemeClr val="bg1"/>
                </a:solidFill>
                <a:latin typeface="Sansa Lloyds" pitchFamily="2" charset="0"/>
              </a:defRPr>
            </a:lvl5pPr>
          </a:lstStyle>
          <a:p>
            <a:pPr lvl="0"/>
            <a:r>
              <a:rPr lang="en-US" dirty="0" smtClean="0"/>
              <a:t>Click to edit Master </a:t>
            </a:r>
            <a:br>
              <a:rPr lang="en-US" dirty="0" smtClean="0"/>
            </a:br>
            <a:r>
              <a:rPr lang="en-US" dirty="0" smtClean="0"/>
              <a:t>text styles</a:t>
            </a:r>
            <a:endParaRPr lang="en-GB" dirty="0"/>
          </a:p>
        </p:txBody>
      </p:sp>
      <p:sp>
        <p:nvSpPr>
          <p:cNvPr id="28" name="Text Placeholder 17"/>
          <p:cNvSpPr>
            <a:spLocks noGrp="1"/>
          </p:cNvSpPr>
          <p:nvPr>
            <p:ph type="body" sz="quarter" idx="28" hasCustomPrompt="1"/>
          </p:nvPr>
        </p:nvSpPr>
        <p:spPr>
          <a:xfrm>
            <a:off x="6372000" y="656692"/>
            <a:ext cx="2592000" cy="1512167"/>
          </a:xfrm>
        </p:spPr>
        <p:txBody>
          <a:bodyPr>
            <a:normAutofit/>
          </a:bodyPr>
          <a:lstStyle>
            <a:lvl1pPr marL="0" indent="0">
              <a:lnSpc>
                <a:spcPct val="100000"/>
              </a:lnSpc>
              <a:buNone/>
              <a:defRPr sz="1800">
                <a:solidFill>
                  <a:schemeClr val="tx1">
                    <a:lumMod val="65000"/>
                    <a:lumOff val="35000"/>
                  </a:schemeClr>
                </a:solidFill>
                <a:latin typeface="+mn-lt"/>
              </a:defRPr>
            </a:lvl1pPr>
            <a:lvl2pPr>
              <a:defRPr>
                <a:solidFill>
                  <a:schemeClr val="bg1"/>
                </a:solidFill>
                <a:latin typeface="Sansa Lloyds" pitchFamily="2" charset="0"/>
              </a:defRPr>
            </a:lvl2pPr>
            <a:lvl3pPr>
              <a:defRPr>
                <a:solidFill>
                  <a:schemeClr val="bg1"/>
                </a:solidFill>
                <a:latin typeface="Sansa Lloyds" pitchFamily="2" charset="0"/>
              </a:defRPr>
            </a:lvl3pPr>
            <a:lvl4pPr>
              <a:defRPr>
                <a:solidFill>
                  <a:schemeClr val="bg1"/>
                </a:solidFill>
                <a:latin typeface="Sansa Lloyds" pitchFamily="2" charset="0"/>
              </a:defRPr>
            </a:lvl4pPr>
            <a:lvl5pPr>
              <a:defRPr>
                <a:solidFill>
                  <a:schemeClr val="bg1"/>
                </a:solidFill>
                <a:latin typeface="Sansa Lloyds" pitchFamily="2" charset="0"/>
              </a:defRPr>
            </a:lvl5pPr>
          </a:lstStyle>
          <a:p>
            <a:pPr lvl="0"/>
            <a:r>
              <a:rPr lang="en-US" dirty="0" smtClean="0"/>
              <a:t>Click to edit Master </a:t>
            </a:r>
            <a:br>
              <a:rPr lang="en-US" dirty="0" smtClean="0"/>
            </a:br>
            <a:r>
              <a:rPr lang="en-US" dirty="0" smtClean="0"/>
              <a:t>text styles</a:t>
            </a:r>
            <a:endParaRPr lang="en-GB" dirty="0"/>
          </a:p>
        </p:txBody>
      </p:sp>
      <p:sp>
        <p:nvSpPr>
          <p:cNvPr id="40" name="Picture Placeholder 10"/>
          <p:cNvSpPr>
            <a:spLocks noGrp="1"/>
          </p:cNvSpPr>
          <p:nvPr>
            <p:ph type="pic" sz="quarter" idx="15"/>
          </p:nvPr>
        </p:nvSpPr>
        <p:spPr>
          <a:xfrm>
            <a:off x="0" y="3744000"/>
            <a:ext cx="2952000" cy="3114000"/>
          </a:xfrm>
          <a:noFill/>
          <a:ln>
            <a:noFill/>
          </a:ln>
        </p:spPr>
        <p:txBody>
          <a:bodyPr lIns="270000" tIns="270000" rIns="270000" bIns="270000">
            <a:normAutofit/>
          </a:bodyPr>
          <a:lstStyle>
            <a:lvl1pPr marL="0" indent="0">
              <a:spcBef>
                <a:spcPts val="0"/>
              </a:spcBef>
              <a:buFont typeface="Arial" pitchFamily="34" charset="0"/>
              <a:buNone/>
              <a:defRPr sz="1000"/>
            </a:lvl1pPr>
          </a:lstStyle>
          <a:p>
            <a:r>
              <a:rPr lang="en-US" smtClean="0"/>
              <a:t>Click icon to add picture</a:t>
            </a:r>
            <a:endParaRPr lang="en-GB" dirty="0"/>
          </a:p>
        </p:txBody>
      </p:sp>
      <p:sp>
        <p:nvSpPr>
          <p:cNvPr id="17" name="Rectangle 16"/>
          <p:cNvSpPr/>
          <p:nvPr userDrawn="1"/>
        </p:nvSpPr>
        <p:spPr>
          <a:xfrm>
            <a:off x="0" y="2484000"/>
            <a:ext cx="2952000" cy="111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pitchFamily="34" charset="0"/>
              <a:buNone/>
            </a:pPr>
            <a:endParaRPr lang="en-GB"/>
          </a:p>
        </p:txBody>
      </p:sp>
      <p:sp>
        <p:nvSpPr>
          <p:cNvPr id="18" name="Text Placeholder 17"/>
          <p:cNvSpPr>
            <a:spLocks noGrp="1"/>
          </p:cNvSpPr>
          <p:nvPr>
            <p:ph type="body" sz="quarter" idx="10" hasCustomPrompt="1"/>
          </p:nvPr>
        </p:nvSpPr>
        <p:spPr>
          <a:xfrm>
            <a:off x="180000" y="2664000"/>
            <a:ext cx="2592000" cy="765020"/>
          </a:xfrm>
        </p:spPr>
        <p:txBody>
          <a:bodyPr>
            <a:noAutofit/>
          </a:bodyPr>
          <a:lstStyle>
            <a:lvl1pPr marL="0" indent="0">
              <a:lnSpc>
                <a:spcPct val="80000"/>
              </a:lnSpc>
              <a:spcAft>
                <a:spcPts val="0"/>
              </a:spcAft>
              <a:buFont typeface="Arial" pitchFamily="34" charset="0"/>
              <a:buNone/>
              <a:defRPr sz="2200">
                <a:solidFill>
                  <a:schemeClr val="bg1"/>
                </a:solidFill>
                <a:latin typeface="Arial"/>
              </a:defRPr>
            </a:lvl1pPr>
            <a:lvl2pPr>
              <a:defRPr>
                <a:solidFill>
                  <a:schemeClr val="bg1"/>
                </a:solidFill>
                <a:latin typeface="Sansa Lloyds" pitchFamily="2" charset="0"/>
              </a:defRPr>
            </a:lvl2pPr>
            <a:lvl3pPr>
              <a:defRPr>
                <a:solidFill>
                  <a:schemeClr val="bg1"/>
                </a:solidFill>
                <a:latin typeface="Sansa Lloyds" pitchFamily="2" charset="0"/>
              </a:defRPr>
            </a:lvl3pPr>
            <a:lvl4pPr>
              <a:defRPr>
                <a:solidFill>
                  <a:schemeClr val="bg1"/>
                </a:solidFill>
                <a:latin typeface="Sansa Lloyds" pitchFamily="2" charset="0"/>
              </a:defRPr>
            </a:lvl4pPr>
            <a:lvl5pPr>
              <a:defRPr>
                <a:solidFill>
                  <a:schemeClr val="bg1"/>
                </a:solidFill>
                <a:latin typeface="Sansa Lloyds" pitchFamily="2" charset="0"/>
              </a:defRPr>
            </a:lvl5pPr>
          </a:lstStyle>
          <a:p>
            <a:pPr lvl="0"/>
            <a:r>
              <a:rPr lang="en-US" dirty="0" smtClean="0"/>
              <a:t>Click to edit Master </a:t>
            </a:r>
            <a:br>
              <a:rPr lang="en-US" dirty="0" smtClean="0"/>
            </a:br>
            <a:r>
              <a:rPr lang="en-US" dirty="0" smtClean="0"/>
              <a:t>text styles</a:t>
            </a:r>
            <a:endParaRPr lang="en-GB" dirty="0"/>
          </a:p>
        </p:txBody>
      </p:sp>
      <p:sp>
        <p:nvSpPr>
          <p:cNvPr id="19" name="Picture Placeholder 10"/>
          <p:cNvSpPr>
            <a:spLocks noGrp="1"/>
          </p:cNvSpPr>
          <p:nvPr>
            <p:ph type="pic" sz="quarter" idx="22"/>
          </p:nvPr>
        </p:nvSpPr>
        <p:spPr>
          <a:xfrm>
            <a:off x="3096000" y="3744000"/>
            <a:ext cx="2952000" cy="3114000"/>
          </a:xfrm>
          <a:noFill/>
          <a:ln>
            <a:noFill/>
          </a:ln>
        </p:spPr>
        <p:txBody>
          <a:bodyPr lIns="270000" tIns="270000" rIns="270000" bIns="270000">
            <a:normAutofit/>
          </a:bodyPr>
          <a:lstStyle>
            <a:lvl1pPr marL="0" indent="0">
              <a:spcBef>
                <a:spcPts val="0"/>
              </a:spcBef>
              <a:buFont typeface="Arial" pitchFamily="34" charset="0"/>
              <a:buNone/>
              <a:defRPr sz="1000"/>
            </a:lvl1pPr>
          </a:lstStyle>
          <a:p>
            <a:r>
              <a:rPr lang="en-US" smtClean="0"/>
              <a:t>Click icon to add picture</a:t>
            </a:r>
            <a:endParaRPr lang="en-GB"/>
          </a:p>
        </p:txBody>
      </p:sp>
      <p:sp>
        <p:nvSpPr>
          <p:cNvPr id="20" name="Rectangle 19"/>
          <p:cNvSpPr/>
          <p:nvPr userDrawn="1"/>
        </p:nvSpPr>
        <p:spPr>
          <a:xfrm>
            <a:off x="3096000" y="2484000"/>
            <a:ext cx="2952000" cy="111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pitchFamily="34" charset="0"/>
              <a:buNone/>
            </a:pPr>
            <a:endParaRPr lang="en-GB"/>
          </a:p>
        </p:txBody>
      </p:sp>
      <p:sp>
        <p:nvSpPr>
          <p:cNvPr id="21" name="Text Placeholder 17"/>
          <p:cNvSpPr>
            <a:spLocks noGrp="1"/>
          </p:cNvSpPr>
          <p:nvPr>
            <p:ph type="body" sz="quarter" idx="23" hasCustomPrompt="1"/>
          </p:nvPr>
        </p:nvSpPr>
        <p:spPr>
          <a:xfrm>
            <a:off x="3276000" y="2664000"/>
            <a:ext cx="2592000" cy="765020"/>
          </a:xfrm>
        </p:spPr>
        <p:txBody>
          <a:bodyPr>
            <a:noAutofit/>
          </a:bodyPr>
          <a:lstStyle>
            <a:lvl1pPr marL="0" indent="0">
              <a:lnSpc>
                <a:spcPct val="80000"/>
              </a:lnSpc>
              <a:spcAft>
                <a:spcPts val="0"/>
              </a:spcAft>
              <a:buFont typeface="Arial" pitchFamily="34" charset="0"/>
              <a:buNone/>
              <a:defRPr sz="2200">
                <a:solidFill>
                  <a:schemeClr val="bg1"/>
                </a:solidFill>
                <a:latin typeface="Arial"/>
              </a:defRPr>
            </a:lvl1pPr>
            <a:lvl2pPr>
              <a:defRPr>
                <a:solidFill>
                  <a:schemeClr val="bg1"/>
                </a:solidFill>
                <a:latin typeface="Sansa Lloyds" pitchFamily="2" charset="0"/>
              </a:defRPr>
            </a:lvl2pPr>
            <a:lvl3pPr>
              <a:defRPr>
                <a:solidFill>
                  <a:schemeClr val="bg1"/>
                </a:solidFill>
                <a:latin typeface="Sansa Lloyds" pitchFamily="2" charset="0"/>
              </a:defRPr>
            </a:lvl3pPr>
            <a:lvl4pPr>
              <a:defRPr>
                <a:solidFill>
                  <a:schemeClr val="bg1"/>
                </a:solidFill>
                <a:latin typeface="Sansa Lloyds" pitchFamily="2" charset="0"/>
              </a:defRPr>
            </a:lvl4pPr>
            <a:lvl5pPr>
              <a:defRPr>
                <a:solidFill>
                  <a:schemeClr val="bg1"/>
                </a:solidFill>
                <a:latin typeface="Sansa Lloyds" pitchFamily="2" charset="0"/>
              </a:defRPr>
            </a:lvl5pPr>
          </a:lstStyle>
          <a:p>
            <a:pPr lvl="0"/>
            <a:r>
              <a:rPr lang="en-US" dirty="0" smtClean="0"/>
              <a:t>Click to edit Master </a:t>
            </a:r>
            <a:br>
              <a:rPr lang="en-US" dirty="0" smtClean="0"/>
            </a:br>
            <a:r>
              <a:rPr lang="en-US" dirty="0" smtClean="0"/>
              <a:t>text styles</a:t>
            </a:r>
            <a:endParaRPr lang="en-GB" dirty="0"/>
          </a:p>
        </p:txBody>
      </p:sp>
      <p:sp>
        <p:nvSpPr>
          <p:cNvPr id="22" name="Picture Placeholder 10"/>
          <p:cNvSpPr>
            <a:spLocks noGrp="1"/>
          </p:cNvSpPr>
          <p:nvPr>
            <p:ph type="pic" sz="quarter" idx="24"/>
          </p:nvPr>
        </p:nvSpPr>
        <p:spPr>
          <a:xfrm>
            <a:off x="6192000" y="3744000"/>
            <a:ext cx="2952000" cy="3114000"/>
          </a:xfrm>
          <a:noFill/>
          <a:ln>
            <a:noFill/>
          </a:ln>
        </p:spPr>
        <p:txBody>
          <a:bodyPr lIns="270000" tIns="270000" rIns="270000" bIns="270000">
            <a:normAutofit/>
          </a:bodyPr>
          <a:lstStyle>
            <a:lvl1pPr marL="0" indent="0">
              <a:spcBef>
                <a:spcPts val="0"/>
              </a:spcBef>
              <a:buFont typeface="Arial" pitchFamily="34" charset="0"/>
              <a:buNone/>
              <a:defRPr sz="1000"/>
            </a:lvl1pPr>
          </a:lstStyle>
          <a:p>
            <a:r>
              <a:rPr lang="en-US" smtClean="0"/>
              <a:t>Click icon to add picture</a:t>
            </a:r>
            <a:endParaRPr lang="en-GB"/>
          </a:p>
        </p:txBody>
      </p:sp>
      <p:sp>
        <p:nvSpPr>
          <p:cNvPr id="23" name="Rectangle 22"/>
          <p:cNvSpPr/>
          <p:nvPr userDrawn="1"/>
        </p:nvSpPr>
        <p:spPr>
          <a:xfrm>
            <a:off x="6192000" y="2484000"/>
            <a:ext cx="2952000" cy="111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pitchFamily="34" charset="0"/>
              <a:buNone/>
            </a:pPr>
            <a:endParaRPr lang="en-GB"/>
          </a:p>
        </p:txBody>
      </p:sp>
      <p:sp>
        <p:nvSpPr>
          <p:cNvPr id="24" name="Text Placeholder 17"/>
          <p:cNvSpPr>
            <a:spLocks noGrp="1"/>
          </p:cNvSpPr>
          <p:nvPr>
            <p:ph type="body" sz="quarter" idx="25" hasCustomPrompt="1"/>
          </p:nvPr>
        </p:nvSpPr>
        <p:spPr>
          <a:xfrm>
            <a:off x="6372000" y="2664000"/>
            <a:ext cx="2592000" cy="765020"/>
          </a:xfrm>
        </p:spPr>
        <p:txBody>
          <a:bodyPr>
            <a:noAutofit/>
          </a:bodyPr>
          <a:lstStyle>
            <a:lvl1pPr marL="0" indent="0">
              <a:lnSpc>
                <a:spcPct val="80000"/>
              </a:lnSpc>
              <a:spcAft>
                <a:spcPts val="0"/>
              </a:spcAft>
              <a:buFont typeface="Arial" pitchFamily="34" charset="0"/>
              <a:buNone/>
              <a:defRPr sz="2200">
                <a:solidFill>
                  <a:schemeClr val="bg1"/>
                </a:solidFill>
                <a:latin typeface="Arial"/>
              </a:defRPr>
            </a:lvl1pPr>
            <a:lvl2pPr>
              <a:defRPr>
                <a:solidFill>
                  <a:schemeClr val="bg1"/>
                </a:solidFill>
                <a:latin typeface="Sansa Lloyds" pitchFamily="2" charset="0"/>
              </a:defRPr>
            </a:lvl2pPr>
            <a:lvl3pPr>
              <a:defRPr>
                <a:solidFill>
                  <a:schemeClr val="bg1"/>
                </a:solidFill>
                <a:latin typeface="Sansa Lloyds" pitchFamily="2" charset="0"/>
              </a:defRPr>
            </a:lvl3pPr>
            <a:lvl4pPr>
              <a:defRPr>
                <a:solidFill>
                  <a:schemeClr val="bg1"/>
                </a:solidFill>
                <a:latin typeface="Sansa Lloyds" pitchFamily="2" charset="0"/>
              </a:defRPr>
            </a:lvl4pPr>
            <a:lvl5pPr>
              <a:defRPr>
                <a:solidFill>
                  <a:schemeClr val="bg1"/>
                </a:solidFill>
                <a:latin typeface="Sansa Lloyds" pitchFamily="2" charset="0"/>
              </a:defRPr>
            </a:lvl5pPr>
          </a:lstStyle>
          <a:p>
            <a:pPr lvl="0"/>
            <a:r>
              <a:rPr lang="en-US" dirty="0" smtClean="0"/>
              <a:t>Click to edit Master </a:t>
            </a:r>
            <a:br>
              <a:rPr lang="en-US" dirty="0" smtClean="0"/>
            </a:br>
            <a:r>
              <a:rPr lang="en-US" dirty="0" smtClean="0"/>
              <a:t>text styles</a:t>
            </a:r>
            <a:endParaRPr lang="en-GB" dirty="0"/>
          </a:p>
        </p:txBody>
      </p:sp>
      <p:pic>
        <p:nvPicPr>
          <p:cNvPr id="32" name="Picture 31" descr="TAB_SMALL_K.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7451" y="1"/>
            <a:ext cx="1093498" cy="439714"/>
          </a:xfrm>
          <a:prstGeom prst="rect">
            <a:avLst/>
          </a:prstGeom>
        </p:spPr>
      </p:pic>
      <p:sp>
        <p:nvSpPr>
          <p:cNvPr id="34" name="TextBox 33"/>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000000"/>
                </a:solidFill>
                <a:effectLst/>
                <a:uLnTx/>
                <a:uFillTx/>
                <a:latin typeface="Arial"/>
                <a:ea typeface="+mn-ea"/>
                <a:cs typeface="+mn-cs"/>
              </a:rPr>
              <a:t>© Lloyd’s</a:t>
            </a:r>
            <a:endParaRPr kumimoji="0" lang="en-GB" sz="600" b="0" i="0" u="none" strike="noStrike" kern="0" cap="none" spc="0" normalizeH="0" baseline="0" noProof="0" dirty="0">
              <a:ln>
                <a:noFill/>
              </a:ln>
              <a:solidFill>
                <a:srgbClr val="000000"/>
              </a:solidFill>
              <a:effectLst/>
              <a:uLnTx/>
              <a:uFillTx/>
            </a:endParaRPr>
          </a:p>
        </p:txBody>
      </p:sp>
      <p:sp>
        <p:nvSpPr>
          <p:cNvPr id="35" name="TextBox 34"/>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1274023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ith Picture">
    <p:spTree>
      <p:nvGrpSpPr>
        <p:cNvPr id="1" name=""/>
        <p:cNvGrpSpPr/>
        <p:nvPr/>
      </p:nvGrpSpPr>
      <p:grpSpPr>
        <a:xfrm>
          <a:off x="0" y="0"/>
          <a:ext cx="0" cy="0"/>
          <a:chOff x="0" y="0"/>
          <a:chExt cx="0" cy="0"/>
        </a:xfrm>
      </p:grpSpPr>
      <p:sp>
        <p:nvSpPr>
          <p:cNvPr id="9" name="Rectangle 8"/>
          <p:cNvSpPr/>
          <p:nvPr userDrawn="1"/>
        </p:nvSpPr>
        <p:spPr>
          <a:xfrm>
            <a:off x="0" y="0"/>
            <a:ext cx="6876000" cy="424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&lt; Picture to go here &gt;</a:t>
            </a:r>
            <a:endParaRPr lang="en-GB" dirty="0"/>
          </a:p>
        </p:txBody>
      </p:sp>
      <p:sp>
        <p:nvSpPr>
          <p:cNvPr id="7" name="Rectangle 6"/>
          <p:cNvSpPr/>
          <p:nvPr userDrawn="1"/>
        </p:nvSpPr>
        <p:spPr>
          <a:xfrm>
            <a:off x="7020000" y="0"/>
            <a:ext cx="212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42549" y="0"/>
            <a:ext cx="1078903" cy="432780"/>
          </a:xfrm>
          <a:prstGeom prst="rect">
            <a:avLst/>
          </a:prstGeom>
        </p:spPr>
      </p:pic>
      <p:sp>
        <p:nvSpPr>
          <p:cNvPr id="10" name="Rectangle 9"/>
          <p:cNvSpPr/>
          <p:nvPr userDrawn="1"/>
        </p:nvSpPr>
        <p:spPr>
          <a:xfrm>
            <a:off x="0" y="4392000"/>
            <a:ext cx="6876000" cy="246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60000" y="4581128"/>
            <a:ext cx="6120000" cy="890960"/>
          </a:xfrm>
          <a:solidFill>
            <a:schemeClr val="tx1"/>
          </a:solidFill>
        </p:spPr>
        <p:txBody>
          <a:bodyPr anchor="b" anchorCtr="0">
            <a:normAutofit/>
          </a:bodyPr>
          <a:lstStyle>
            <a:lvl1pPr>
              <a:lnSpc>
                <a:spcPct val="80000"/>
              </a:lnSpc>
              <a:defRPr sz="320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hasCustomPrompt="1"/>
          </p:nvPr>
        </p:nvSpPr>
        <p:spPr>
          <a:xfrm>
            <a:off x="360000" y="5544000"/>
            <a:ext cx="6120000" cy="720000"/>
          </a:xfrm>
          <a:solidFill>
            <a:schemeClr val="tx1"/>
          </a:solidFill>
        </p:spPr>
        <p:txBody>
          <a:bodyPr>
            <a:normAutofit/>
          </a:bodyPr>
          <a:lstStyle>
            <a:lvl1pPr marL="0" indent="0" algn="l">
              <a:lnSpc>
                <a:spcPct val="90000"/>
              </a:lnSpc>
              <a:spcBef>
                <a:spcPts val="0"/>
              </a:spcBef>
              <a:buNone/>
              <a:defRPr sz="2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a:t>
            </a:r>
            <a:br>
              <a:rPr lang="en-US" dirty="0" smtClean="0"/>
            </a:br>
            <a:r>
              <a:rPr lang="en-US" dirty="0" smtClean="0"/>
              <a:t>subtitle style</a:t>
            </a:r>
            <a:endParaRPr lang="en-GB" dirty="0"/>
          </a:p>
        </p:txBody>
      </p:sp>
      <p:sp>
        <p:nvSpPr>
          <p:cNvPr id="4" name="Date Placeholder 3"/>
          <p:cNvSpPr>
            <a:spLocks noGrp="1"/>
          </p:cNvSpPr>
          <p:nvPr>
            <p:ph type="dt" sz="half" idx="10"/>
          </p:nvPr>
        </p:nvSpPr>
        <p:spPr>
          <a:xfrm>
            <a:off x="360000" y="6300000"/>
            <a:ext cx="2160000" cy="297352"/>
          </a:xfrm>
          <a:prstGeom prst="rect">
            <a:avLst/>
          </a:prstGeom>
          <a:solidFill>
            <a:schemeClr val="tx1"/>
          </a:solidFill>
        </p:spPr>
        <p:txBody>
          <a:bodyPr/>
          <a:lstStyle>
            <a:lvl1pPr algn="l">
              <a:defRPr sz="1600">
                <a:solidFill>
                  <a:schemeClr val="bg1"/>
                </a:solidFill>
                <a:latin typeface="Arial"/>
              </a:defRPr>
            </a:lvl1pPr>
          </a:lstStyle>
          <a:p>
            <a:endParaRPr lang="en-GB" dirty="0"/>
          </a:p>
        </p:txBody>
      </p:sp>
      <p:pic>
        <p:nvPicPr>
          <p:cNvPr id="11" name="Picture 10"/>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7938"/>
            <a:ext cx="6876000" cy="4239944"/>
          </a:xfrm>
          <a:prstGeom prst="rect">
            <a:avLst/>
          </a:prstGeom>
        </p:spPr>
      </p:pic>
      <p:sp>
        <p:nvSpPr>
          <p:cNvPr id="16" name="TextBox 15"/>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FFFFFF"/>
                </a:solidFill>
                <a:effectLst/>
                <a:uLnTx/>
                <a:uFillTx/>
                <a:latin typeface="Arial"/>
                <a:ea typeface="+mn-ea"/>
                <a:cs typeface="+mn-cs"/>
              </a:rPr>
              <a:t>© Lloyd’s</a:t>
            </a:r>
            <a:endParaRPr kumimoji="0" lang="en-GB" sz="600" b="0" i="0" u="none" strike="noStrike" kern="0" cap="none" spc="0" normalizeH="0" baseline="0" noProof="0" dirty="0">
              <a:ln>
                <a:noFill/>
              </a:ln>
              <a:solidFill>
                <a:srgbClr val="FFFFFF"/>
              </a:solidFill>
              <a:effectLst/>
              <a:uLnTx/>
              <a:uFillTx/>
            </a:endParaRPr>
          </a:p>
        </p:txBody>
      </p:sp>
      <p:sp>
        <p:nvSpPr>
          <p:cNvPr id="17" name="TextBox 16"/>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FFFFFF"/>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7803371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Bleed Picture with Caption">
    <p:spTree>
      <p:nvGrpSpPr>
        <p:cNvPr id="1" name=""/>
        <p:cNvGrpSpPr/>
        <p:nvPr/>
      </p:nvGrpSpPr>
      <p:grpSpPr>
        <a:xfrm>
          <a:off x="0" y="0"/>
          <a:ext cx="0" cy="0"/>
          <a:chOff x="0" y="0"/>
          <a:chExt cx="0" cy="0"/>
        </a:xfrm>
      </p:grpSpPr>
      <p:sp>
        <p:nvSpPr>
          <p:cNvPr id="4" name="Rectangle 3"/>
          <p:cNvSpPr/>
          <p:nvPr userDrawn="1"/>
        </p:nvSpPr>
        <p:spPr>
          <a:xfrm>
            <a:off x="0" y="7938"/>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pitchFamily="34" charset="0"/>
              <a:buNone/>
            </a:pPr>
            <a:endParaRPr lang="en-GB"/>
          </a:p>
        </p:txBody>
      </p:sp>
      <p:sp>
        <p:nvSpPr>
          <p:cNvPr id="14" name="Picture Placeholder 10"/>
          <p:cNvSpPr>
            <a:spLocks noGrp="1"/>
          </p:cNvSpPr>
          <p:nvPr>
            <p:ph type="pic" sz="quarter" idx="13"/>
          </p:nvPr>
        </p:nvSpPr>
        <p:spPr>
          <a:xfrm>
            <a:off x="0" y="0"/>
            <a:ext cx="9144000" cy="6858000"/>
          </a:xfrm>
          <a:noFill/>
          <a:ln>
            <a:noFill/>
          </a:ln>
        </p:spPr>
        <p:txBody>
          <a:bodyPr lIns="270000" tIns="270000" rIns="270000" bIns="270000">
            <a:normAutofit/>
          </a:bodyPr>
          <a:lstStyle>
            <a:lvl1pPr marL="0" indent="0">
              <a:spcBef>
                <a:spcPts val="0"/>
              </a:spcBef>
              <a:buNone/>
              <a:defRPr sz="1000"/>
            </a:lvl1pPr>
          </a:lstStyle>
          <a:p>
            <a:r>
              <a:rPr lang="en-US" smtClean="0"/>
              <a:t>Click icon to add picture</a:t>
            </a:r>
            <a:endParaRPr lang="en-GB"/>
          </a:p>
        </p:txBody>
      </p:sp>
      <p:sp>
        <p:nvSpPr>
          <p:cNvPr id="18" name="Text Placeholder 17"/>
          <p:cNvSpPr>
            <a:spLocks noGrp="1"/>
          </p:cNvSpPr>
          <p:nvPr>
            <p:ph type="body" sz="quarter" idx="10"/>
          </p:nvPr>
        </p:nvSpPr>
        <p:spPr>
          <a:xfrm>
            <a:off x="0" y="4818701"/>
            <a:ext cx="9144000" cy="965013"/>
          </a:xfrm>
          <a:solidFill>
            <a:schemeClr val="accent1"/>
          </a:solidFill>
        </p:spPr>
        <p:txBody>
          <a:bodyPr lIns="180000" tIns="270000" rIns="180000" bIns="180000" anchor="ctr" anchorCtr="0">
            <a:spAutoFit/>
          </a:bodyPr>
          <a:lstStyle>
            <a:lvl1pPr marL="0" indent="0">
              <a:lnSpc>
                <a:spcPct val="80000"/>
              </a:lnSpc>
              <a:buNone/>
              <a:defRPr sz="4000">
                <a:solidFill>
                  <a:schemeClr val="bg1"/>
                </a:solidFill>
                <a:latin typeface="Arial"/>
              </a:defRPr>
            </a:lvl1pPr>
            <a:lvl2pPr>
              <a:defRPr>
                <a:solidFill>
                  <a:schemeClr val="bg1"/>
                </a:solidFill>
                <a:latin typeface="Sansa Lloyds" pitchFamily="2" charset="0"/>
              </a:defRPr>
            </a:lvl2pPr>
            <a:lvl3pPr>
              <a:defRPr>
                <a:solidFill>
                  <a:schemeClr val="bg1"/>
                </a:solidFill>
                <a:latin typeface="Sansa Lloyds" pitchFamily="2" charset="0"/>
              </a:defRPr>
            </a:lvl3pPr>
            <a:lvl4pPr>
              <a:defRPr>
                <a:solidFill>
                  <a:schemeClr val="bg1"/>
                </a:solidFill>
                <a:latin typeface="Sansa Lloyds" pitchFamily="2" charset="0"/>
              </a:defRPr>
            </a:lvl4pPr>
            <a:lvl5pPr>
              <a:defRPr>
                <a:solidFill>
                  <a:schemeClr val="bg1"/>
                </a:solidFill>
                <a:latin typeface="Sansa Lloyds" pitchFamily="2" charset="0"/>
              </a:defRPr>
            </a:lvl5pPr>
          </a:lstStyle>
          <a:p>
            <a:pPr lvl="0"/>
            <a:r>
              <a:rPr lang="en-US" smtClean="0"/>
              <a:t>Click to edit Master text styles</a:t>
            </a:r>
          </a:p>
        </p:txBody>
      </p:sp>
      <p:pic>
        <p:nvPicPr>
          <p:cNvPr id="7" name="Pictur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42550" y="8620"/>
            <a:ext cx="1078903" cy="432780"/>
          </a:xfrm>
          <a:prstGeom prst="rect">
            <a:avLst/>
          </a:prstGeom>
        </p:spPr>
      </p:pic>
      <p:sp>
        <p:nvSpPr>
          <p:cNvPr id="10" name="TextBox 9"/>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000000"/>
                </a:solidFill>
                <a:effectLst/>
                <a:uLnTx/>
                <a:uFillTx/>
                <a:latin typeface="Arial"/>
                <a:ea typeface="+mn-ea"/>
                <a:cs typeface="+mn-cs"/>
              </a:rPr>
              <a:t>© Lloyd’s</a:t>
            </a:r>
            <a:endParaRPr kumimoji="0" lang="en-GB" sz="600" b="0" i="0" u="none" strike="noStrike" kern="0" cap="none" spc="0" normalizeH="0" baseline="0" noProof="0" dirty="0">
              <a:ln>
                <a:noFill/>
              </a:ln>
              <a:solidFill>
                <a:srgbClr val="000000"/>
              </a:solidFill>
              <a:effectLst/>
              <a:uLnTx/>
              <a:uFillTx/>
            </a:endParaRPr>
          </a:p>
        </p:txBody>
      </p:sp>
      <p:sp>
        <p:nvSpPr>
          <p:cNvPr id="11" name="TextBox 10"/>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322038248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rge Picture with Heading Left">
    <p:spTree>
      <p:nvGrpSpPr>
        <p:cNvPr id="1" name=""/>
        <p:cNvGrpSpPr/>
        <p:nvPr/>
      </p:nvGrpSpPr>
      <p:grpSpPr>
        <a:xfrm>
          <a:off x="0" y="0"/>
          <a:ext cx="0" cy="0"/>
          <a:chOff x="0" y="0"/>
          <a:chExt cx="0" cy="0"/>
        </a:xfrm>
      </p:grpSpPr>
      <p:sp>
        <p:nvSpPr>
          <p:cNvPr id="10" name="Rectangle 9"/>
          <p:cNvSpPr/>
          <p:nvPr userDrawn="1"/>
        </p:nvSpPr>
        <p:spPr>
          <a:xfrm>
            <a:off x="0" y="0"/>
            <a:ext cx="356388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80000" y="1800000"/>
            <a:ext cx="3204000" cy="3960000"/>
          </a:xfrm>
        </p:spPr>
        <p:txBody>
          <a:bodyPr anchor="b" anchorCtr="0">
            <a:normAutofit/>
          </a:bodyPr>
          <a:lstStyle>
            <a:lvl1pPr>
              <a:lnSpc>
                <a:spcPct val="80000"/>
              </a:lnSpc>
              <a:defRPr sz="4000"/>
            </a:lvl1pPr>
          </a:lstStyle>
          <a:p>
            <a:r>
              <a:rPr lang="en-US" smtClean="0"/>
              <a:t>Click to edit Master title style</a:t>
            </a:r>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42550" y="8620"/>
            <a:ext cx="1078903" cy="432780"/>
          </a:xfrm>
          <a:prstGeom prst="rect">
            <a:avLst/>
          </a:prstGeom>
        </p:spPr>
      </p:pic>
      <p:sp>
        <p:nvSpPr>
          <p:cNvPr id="12" name="Picture Placeholder 10"/>
          <p:cNvSpPr>
            <a:spLocks noGrp="1"/>
          </p:cNvSpPr>
          <p:nvPr>
            <p:ph type="pic" sz="quarter" idx="13"/>
          </p:nvPr>
        </p:nvSpPr>
        <p:spPr>
          <a:xfrm>
            <a:off x="3563888" y="0"/>
            <a:ext cx="5580112" cy="6858000"/>
          </a:xfrm>
          <a:noFill/>
          <a:ln>
            <a:noFill/>
          </a:ln>
        </p:spPr>
        <p:txBody>
          <a:bodyPr lIns="270000" tIns="270000" rIns="270000" bIns="270000">
            <a:normAutofit/>
          </a:bodyPr>
          <a:lstStyle>
            <a:lvl1pPr marL="0" indent="0">
              <a:spcBef>
                <a:spcPts val="0"/>
              </a:spcBef>
              <a:buNone/>
              <a:defRPr sz="1000"/>
            </a:lvl1pPr>
          </a:lstStyle>
          <a:p>
            <a:r>
              <a:rPr lang="en-US" smtClean="0"/>
              <a:t>Click icon to add picture</a:t>
            </a:r>
            <a:endParaRPr lang="en-GB"/>
          </a:p>
        </p:txBody>
      </p:sp>
    </p:spTree>
    <p:extLst>
      <p:ext uri="{BB962C8B-B14F-4D97-AF65-F5344CB8AC3E}">
        <p14:creationId xmlns:p14="http://schemas.microsoft.com/office/powerpoint/2010/main" val="343319836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with Two Columns (Stripe)">
    <p:spTree>
      <p:nvGrpSpPr>
        <p:cNvPr id="1" name=""/>
        <p:cNvGrpSpPr/>
        <p:nvPr/>
      </p:nvGrpSpPr>
      <p:grpSpPr>
        <a:xfrm>
          <a:off x="0" y="0"/>
          <a:ext cx="0" cy="0"/>
          <a:chOff x="0" y="0"/>
          <a:chExt cx="0" cy="0"/>
        </a:xfrm>
      </p:grpSpPr>
      <p:sp>
        <p:nvSpPr>
          <p:cNvPr id="2" name="Title 1"/>
          <p:cNvSpPr>
            <a:spLocks noGrp="1"/>
          </p:cNvSpPr>
          <p:nvPr>
            <p:ph type="title"/>
          </p:nvPr>
        </p:nvSpPr>
        <p:spPr>
          <a:xfrm>
            <a:off x="450000" y="332656"/>
            <a:ext cx="7470000" cy="792000"/>
          </a:xfrm>
        </p:spPr>
        <p:txBody>
          <a:bodyPr>
            <a:normAutofit/>
          </a:bodyPr>
          <a:lstStyle>
            <a:lvl1pPr>
              <a:lnSpc>
                <a:spcPct val="80000"/>
              </a:lnSpc>
              <a:defRPr sz="3000">
                <a:solidFill>
                  <a:schemeClr val="tx2"/>
                </a:solidFill>
              </a:defRPr>
            </a:lvl1pPr>
          </a:lstStyle>
          <a:p>
            <a:r>
              <a:rPr lang="en-US" smtClean="0"/>
              <a:t>Click to edit Master title style</a:t>
            </a:r>
            <a:endParaRPr lang="en-GB" dirty="0"/>
          </a:p>
        </p:txBody>
      </p:sp>
      <p:sp>
        <p:nvSpPr>
          <p:cNvPr id="10" name="Content Placeholder 2"/>
          <p:cNvSpPr>
            <a:spLocks noGrp="1"/>
          </p:cNvSpPr>
          <p:nvPr>
            <p:ph idx="1"/>
          </p:nvPr>
        </p:nvSpPr>
        <p:spPr>
          <a:xfrm>
            <a:off x="450000" y="1259999"/>
            <a:ext cx="3600000" cy="4932000"/>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Content Placeholder 2"/>
          <p:cNvSpPr>
            <a:spLocks noGrp="1"/>
          </p:cNvSpPr>
          <p:nvPr>
            <p:ph idx="13"/>
          </p:nvPr>
        </p:nvSpPr>
        <p:spPr>
          <a:xfrm>
            <a:off x="4320000" y="1259999"/>
            <a:ext cx="3600000" cy="4932000"/>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8" name="Picture 17" descr="TAB_SMALL_K.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7451" y="1"/>
            <a:ext cx="1093498" cy="439714"/>
          </a:xfrm>
          <a:prstGeom prst="rect">
            <a:avLst/>
          </a:prstGeom>
        </p:spPr>
      </p:pic>
    </p:spTree>
    <p:extLst>
      <p:ext uri="{BB962C8B-B14F-4D97-AF65-F5344CB8AC3E}">
        <p14:creationId xmlns:p14="http://schemas.microsoft.com/office/powerpoint/2010/main" val="348013285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with Two Columns (Stripe 2)">
    <p:spTree>
      <p:nvGrpSpPr>
        <p:cNvPr id="1" name=""/>
        <p:cNvGrpSpPr/>
        <p:nvPr/>
      </p:nvGrpSpPr>
      <p:grpSpPr>
        <a:xfrm>
          <a:off x="0" y="0"/>
          <a:ext cx="0" cy="0"/>
          <a:chOff x="0" y="0"/>
          <a:chExt cx="0" cy="0"/>
        </a:xfrm>
      </p:grpSpPr>
      <p:sp>
        <p:nvSpPr>
          <p:cNvPr id="2" name="Title 1"/>
          <p:cNvSpPr>
            <a:spLocks noGrp="1"/>
          </p:cNvSpPr>
          <p:nvPr>
            <p:ph type="title"/>
          </p:nvPr>
        </p:nvSpPr>
        <p:spPr>
          <a:xfrm>
            <a:off x="450000" y="332656"/>
            <a:ext cx="7470000" cy="792000"/>
          </a:xfrm>
        </p:spPr>
        <p:txBody>
          <a:bodyPr>
            <a:normAutofit/>
          </a:bodyPr>
          <a:lstStyle>
            <a:lvl1pPr>
              <a:lnSpc>
                <a:spcPct val="80000"/>
              </a:lnSpc>
              <a:defRPr sz="3000">
                <a:solidFill>
                  <a:schemeClr val="tx2"/>
                </a:solidFill>
              </a:defRPr>
            </a:lvl1pPr>
          </a:lstStyle>
          <a:p>
            <a:r>
              <a:rPr lang="en-US" smtClean="0"/>
              <a:t>Click to edit Master title style</a:t>
            </a:r>
            <a:endParaRPr lang="en-GB" dirty="0"/>
          </a:p>
        </p:txBody>
      </p:sp>
      <p:sp>
        <p:nvSpPr>
          <p:cNvPr id="10" name="Content Placeholder 2"/>
          <p:cNvSpPr>
            <a:spLocks noGrp="1"/>
          </p:cNvSpPr>
          <p:nvPr>
            <p:ph idx="1"/>
          </p:nvPr>
        </p:nvSpPr>
        <p:spPr>
          <a:xfrm>
            <a:off x="450000" y="1259999"/>
            <a:ext cx="3600000" cy="4932000"/>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Content Placeholder 2"/>
          <p:cNvSpPr>
            <a:spLocks noGrp="1"/>
          </p:cNvSpPr>
          <p:nvPr>
            <p:ph idx="13"/>
          </p:nvPr>
        </p:nvSpPr>
        <p:spPr>
          <a:xfrm>
            <a:off x="4320000" y="1259999"/>
            <a:ext cx="3600000" cy="4932000"/>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6" name="Picture 15" descr="TAB_SMALL_K.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7451" y="1"/>
            <a:ext cx="1093498" cy="439714"/>
          </a:xfrm>
          <a:prstGeom prst="rect">
            <a:avLst/>
          </a:prstGeom>
        </p:spPr>
      </p:pic>
    </p:spTree>
    <p:extLst>
      <p:ext uri="{BB962C8B-B14F-4D97-AF65-F5344CB8AC3E}">
        <p14:creationId xmlns:p14="http://schemas.microsoft.com/office/powerpoint/2010/main" val="217008525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with Two Columns (No Stripe)">
    <p:spTree>
      <p:nvGrpSpPr>
        <p:cNvPr id="1" name=""/>
        <p:cNvGrpSpPr/>
        <p:nvPr/>
      </p:nvGrpSpPr>
      <p:grpSpPr>
        <a:xfrm>
          <a:off x="0" y="0"/>
          <a:ext cx="0" cy="0"/>
          <a:chOff x="0" y="0"/>
          <a:chExt cx="0" cy="0"/>
        </a:xfrm>
      </p:grpSpPr>
      <p:sp>
        <p:nvSpPr>
          <p:cNvPr id="2" name="Title 1"/>
          <p:cNvSpPr>
            <a:spLocks noGrp="1"/>
          </p:cNvSpPr>
          <p:nvPr>
            <p:ph type="title"/>
          </p:nvPr>
        </p:nvSpPr>
        <p:spPr>
          <a:xfrm>
            <a:off x="450000" y="332656"/>
            <a:ext cx="8334000" cy="792000"/>
          </a:xfrm>
        </p:spPr>
        <p:txBody>
          <a:bodyPr>
            <a:normAutofit/>
          </a:bodyPr>
          <a:lstStyle>
            <a:lvl1pPr>
              <a:lnSpc>
                <a:spcPct val="80000"/>
              </a:lnSpc>
              <a:defRPr sz="3000">
                <a:solidFill>
                  <a:schemeClr val="tx2"/>
                </a:solidFill>
              </a:defRPr>
            </a:lvl1pPr>
          </a:lstStyle>
          <a:p>
            <a:r>
              <a:rPr lang="en-US" smtClean="0"/>
              <a:t>Click to edit Master title style</a:t>
            </a:r>
            <a:endParaRPr lang="en-GB" dirty="0"/>
          </a:p>
        </p:txBody>
      </p:sp>
      <p:sp>
        <p:nvSpPr>
          <p:cNvPr id="10" name="Content Placeholder 2"/>
          <p:cNvSpPr>
            <a:spLocks noGrp="1"/>
          </p:cNvSpPr>
          <p:nvPr>
            <p:ph idx="1"/>
          </p:nvPr>
        </p:nvSpPr>
        <p:spPr>
          <a:xfrm>
            <a:off x="450000" y="1259999"/>
            <a:ext cx="4032000" cy="4932000"/>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Content Placeholder 2"/>
          <p:cNvSpPr>
            <a:spLocks noGrp="1"/>
          </p:cNvSpPr>
          <p:nvPr>
            <p:ph idx="13"/>
          </p:nvPr>
        </p:nvSpPr>
        <p:spPr>
          <a:xfrm>
            <a:off x="4752000" y="1259999"/>
            <a:ext cx="4032000" cy="4932000"/>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4" name="Picture 13" descr="TAB_SMALL_K.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7451" y="1"/>
            <a:ext cx="1093498" cy="439714"/>
          </a:xfrm>
          <a:prstGeom prst="rect">
            <a:avLst/>
          </a:prstGeom>
        </p:spPr>
      </p:pic>
    </p:spTree>
    <p:extLst>
      <p:ext uri="{BB962C8B-B14F-4D97-AF65-F5344CB8AC3E}">
        <p14:creationId xmlns:p14="http://schemas.microsoft.com/office/powerpoint/2010/main" val="270076670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rms of Lloyd's (Blac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77" y="283"/>
            <a:ext cx="9143245" cy="6857434"/>
          </a:xfrm>
          <a:prstGeom prst="rect">
            <a:avLst/>
          </a:prstGeom>
        </p:spPr>
      </p:pic>
    </p:spTree>
    <p:extLst>
      <p:ext uri="{BB962C8B-B14F-4D97-AF65-F5344CB8AC3E}">
        <p14:creationId xmlns:p14="http://schemas.microsoft.com/office/powerpoint/2010/main" val="28561600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rms of Lloyd's (Colour)">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945627" y="2743255"/>
            <a:ext cx="1286150" cy="1408060"/>
          </a:xfrm>
          <a:prstGeom prst="rect">
            <a:avLst/>
          </a:prstGeom>
        </p:spPr>
      </p:pic>
    </p:spTree>
    <p:extLst>
      <p:ext uri="{BB962C8B-B14F-4D97-AF65-F5344CB8AC3E}">
        <p14:creationId xmlns:p14="http://schemas.microsoft.com/office/powerpoint/2010/main" val="13239523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rms of Lloyd's (White)">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945627" y="2743255"/>
            <a:ext cx="1286150" cy="1408060"/>
          </a:xfrm>
          <a:prstGeom prst="rect">
            <a:avLst/>
          </a:prstGeom>
        </p:spPr>
      </p:pic>
    </p:spTree>
    <p:extLst>
      <p:ext uri="{BB962C8B-B14F-4D97-AF65-F5344CB8AC3E}">
        <p14:creationId xmlns:p14="http://schemas.microsoft.com/office/powerpoint/2010/main" val="287193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with Multiple Pictures">
    <p:spTree>
      <p:nvGrpSpPr>
        <p:cNvPr id="1" name=""/>
        <p:cNvGrpSpPr/>
        <p:nvPr/>
      </p:nvGrpSpPr>
      <p:grpSpPr>
        <a:xfrm>
          <a:off x="0" y="0"/>
          <a:ext cx="0" cy="0"/>
          <a:chOff x="0" y="0"/>
          <a:chExt cx="0" cy="0"/>
        </a:xfrm>
      </p:grpSpPr>
      <p:sp>
        <p:nvSpPr>
          <p:cNvPr id="12" name="Rectangle 11"/>
          <p:cNvSpPr/>
          <p:nvPr userDrawn="1"/>
        </p:nvSpPr>
        <p:spPr>
          <a:xfrm>
            <a:off x="0" y="0"/>
            <a:ext cx="4356000" cy="424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smtClean="0"/>
              <a:t>&lt; Picture to go here &gt;</a:t>
            </a:r>
          </a:p>
        </p:txBody>
      </p:sp>
      <p:sp>
        <p:nvSpPr>
          <p:cNvPr id="14" name="Rectangle 13"/>
          <p:cNvSpPr/>
          <p:nvPr userDrawn="1"/>
        </p:nvSpPr>
        <p:spPr>
          <a:xfrm>
            <a:off x="4500000" y="0"/>
            <a:ext cx="2376000" cy="424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&lt; Picture to go here &gt;</a:t>
            </a:r>
            <a:endParaRPr lang="en-GB" dirty="0"/>
          </a:p>
        </p:txBody>
      </p:sp>
      <p:sp>
        <p:nvSpPr>
          <p:cNvPr id="7" name="Rectangle 6"/>
          <p:cNvSpPr/>
          <p:nvPr userDrawn="1"/>
        </p:nvSpPr>
        <p:spPr>
          <a:xfrm>
            <a:off x="7020000" y="0"/>
            <a:ext cx="2124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&lt; Picture to </a:t>
            </a:r>
            <a:br>
              <a:rPr lang="en-GB" dirty="0" smtClean="0"/>
            </a:br>
            <a:r>
              <a:rPr lang="en-GB" dirty="0" smtClean="0"/>
              <a:t>go here &gt;</a:t>
            </a:r>
            <a:endParaRPr lang="en-GB" dirty="0"/>
          </a:p>
        </p:txBody>
      </p:sp>
      <p:pic>
        <p:nvPicPr>
          <p:cNvPr id="13" name="Picture 12"/>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4356000" cy="4239944"/>
          </a:xfrm>
          <a:prstGeom prst="rect">
            <a:avLst/>
          </a:prstGeom>
        </p:spPr>
      </p:pic>
      <p:pic>
        <p:nvPicPr>
          <p:cNvPr id="15" name="Picture 14"/>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4500000" y="0"/>
            <a:ext cx="2375999" cy="4248000"/>
          </a:xfrm>
          <a:prstGeom prst="rect">
            <a:avLst/>
          </a:prstGeom>
        </p:spPr>
      </p:pic>
      <p:pic>
        <p:nvPicPr>
          <p:cNvPr id="18" name="Picture 17"/>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7023189" y="0"/>
            <a:ext cx="2123998" cy="6864563"/>
          </a:xfrm>
          <a:prstGeom prst="rect">
            <a:avLst/>
          </a:prstGeom>
        </p:spPr>
      </p:pic>
      <p:sp>
        <p:nvSpPr>
          <p:cNvPr id="10" name="Rectangle 9"/>
          <p:cNvSpPr/>
          <p:nvPr userDrawn="1"/>
        </p:nvSpPr>
        <p:spPr>
          <a:xfrm>
            <a:off x="0" y="4392000"/>
            <a:ext cx="6876000" cy="24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60000" y="4680000"/>
            <a:ext cx="6120000" cy="1908000"/>
          </a:xfrm>
        </p:spPr>
        <p:txBody>
          <a:bodyPr anchor="t" anchorCtr="0">
            <a:normAutofit/>
          </a:bodyPr>
          <a:lstStyle>
            <a:lvl1pPr>
              <a:lnSpc>
                <a:spcPct val="80000"/>
              </a:lnSpc>
              <a:defRPr sz="3600"/>
            </a:lvl1pPr>
          </a:lstStyle>
          <a:p>
            <a:r>
              <a:rPr lang="en-US" smtClean="0"/>
              <a:t>Click to edit Master title style</a:t>
            </a:r>
            <a:endParaRPr lang="en-GB" dirty="0"/>
          </a:p>
        </p:txBody>
      </p:sp>
      <p:pic>
        <p:nvPicPr>
          <p:cNvPr id="17" name="Picture 16"/>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542550" y="0"/>
            <a:ext cx="1078903" cy="432780"/>
          </a:xfrm>
          <a:prstGeom prst="rect">
            <a:avLst/>
          </a:prstGeom>
        </p:spPr>
      </p:pic>
      <p:sp>
        <p:nvSpPr>
          <p:cNvPr id="21" name="TextBox 20"/>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FFFFFF"/>
                </a:solidFill>
                <a:effectLst/>
                <a:uLnTx/>
                <a:uFillTx/>
                <a:latin typeface="Arial"/>
                <a:ea typeface="+mn-ea"/>
                <a:cs typeface="+mn-cs"/>
              </a:rPr>
              <a:t>© Lloyd’s</a:t>
            </a:r>
            <a:endParaRPr kumimoji="0" lang="en-GB" sz="600" b="0" i="0" u="none" strike="noStrike" kern="0" cap="none" spc="0" normalizeH="0" baseline="0" noProof="0" dirty="0">
              <a:ln>
                <a:noFill/>
              </a:ln>
              <a:solidFill>
                <a:srgbClr val="FFFFFF"/>
              </a:solidFill>
              <a:effectLst/>
              <a:uLnTx/>
              <a:uFillTx/>
            </a:endParaRPr>
          </a:p>
        </p:txBody>
      </p:sp>
      <p:sp>
        <p:nvSpPr>
          <p:cNvPr id="22" name="TextBox 21"/>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FFFFFF"/>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2449863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with One Picture">
    <p:spTree>
      <p:nvGrpSpPr>
        <p:cNvPr id="1" name=""/>
        <p:cNvGrpSpPr/>
        <p:nvPr/>
      </p:nvGrpSpPr>
      <p:grpSpPr>
        <a:xfrm>
          <a:off x="0" y="0"/>
          <a:ext cx="0" cy="0"/>
          <a:chOff x="0" y="0"/>
          <a:chExt cx="0" cy="0"/>
        </a:xfrm>
      </p:grpSpPr>
      <p:sp>
        <p:nvSpPr>
          <p:cNvPr id="6" name="Rectangle 5"/>
          <p:cNvSpPr/>
          <p:nvPr userDrawn="1"/>
        </p:nvSpPr>
        <p:spPr>
          <a:xfrm>
            <a:off x="7020000" y="0"/>
            <a:ext cx="2124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&lt; Picture to </a:t>
            </a:r>
            <a:br>
              <a:rPr lang="en-GB" dirty="0" smtClean="0"/>
            </a:br>
            <a:r>
              <a:rPr lang="en-GB" dirty="0" smtClean="0"/>
              <a:t>go here &gt;</a:t>
            </a:r>
            <a:endParaRPr lang="en-GB" dirty="0"/>
          </a:p>
        </p:txBody>
      </p:sp>
      <p:sp>
        <p:nvSpPr>
          <p:cNvPr id="10" name="Rectangle 9"/>
          <p:cNvSpPr/>
          <p:nvPr userDrawn="1"/>
        </p:nvSpPr>
        <p:spPr>
          <a:xfrm>
            <a:off x="0" y="0"/>
            <a:ext cx="68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60000" y="3060000"/>
            <a:ext cx="5760000" cy="3420000"/>
          </a:xfrm>
        </p:spPr>
        <p:txBody>
          <a:bodyPr anchor="t" anchorCtr="0">
            <a:normAutofit/>
          </a:bodyPr>
          <a:lstStyle>
            <a:lvl1pPr>
              <a:lnSpc>
                <a:spcPct val="80000"/>
              </a:lnSpc>
              <a:defRPr sz="4000"/>
            </a:lvl1pPr>
          </a:lstStyle>
          <a:p>
            <a:r>
              <a:rPr lang="en-US" smtClean="0"/>
              <a:t>Click to edit Master title style</a:t>
            </a:r>
            <a:endParaRPr lang="en-GB" dirty="0"/>
          </a:p>
        </p:txBody>
      </p:sp>
      <p:sp>
        <p:nvSpPr>
          <p:cNvPr id="9" name="Slide Number Placeholder 5"/>
          <p:cNvSpPr>
            <a:spLocks noGrp="1"/>
          </p:cNvSpPr>
          <p:nvPr>
            <p:ph type="sldNum" sz="quarter" idx="12"/>
          </p:nvPr>
        </p:nvSpPr>
        <p:spPr>
          <a:xfrm>
            <a:off x="360000" y="332656"/>
            <a:ext cx="4140000" cy="1476164"/>
          </a:xfrm>
          <a:prstGeom prst="rect">
            <a:avLst/>
          </a:prstGeom>
        </p:spPr>
        <p:txBody>
          <a:bodyPr/>
          <a:lstStyle>
            <a:lvl1pPr>
              <a:defRPr sz="13500" spc="0" baseline="0">
                <a:solidFill>
                  <a:schemeClr val="bg1"/>
                </a:solidFill>
                <a:latin typeface="Arial"/>
              </a:defRPr>
            </a:lvl1pPr>
          </a:lstStyle>
          <a:p>
            <a:fld id="{D362B1E5-3FBE-4735-A80E-5AD3E54121DA}" type="slidenum">
              <a:rPr lang="en-GB" smtClean="0"/>
              <a:pPr/>
              <a:t>‹#›</a:t>
            </a:fld>
            <a:endParaRPr lang="en-GB" dirty="0"/>
          </a:p>
        </p:txBody>
      </p:sp>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020000" y="0"/>
            <a:ext cx="2123998" cy="6864563"/>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542550" y="0"/>
            <a:ext cx="1078903" cy="432780"/>
          </a:xfrm>
          <a:prstGeom prst="rect">
            <a:avLst/>
          </a:prstGeom>
        </p:spPr>
      </p:pic>
      <p:sp>
        <p:nvSpPr>
          <p:cNvPr id="15" name="TextBox 14"/>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FFFFFF"/>
                </a:solidFill>
                <a:effectLst/>
                <a:uLnTx/>
                <a:uFillTx/>
                <a:latin typeface="Arial"/>
                <a:ea typeface="+mn-ea"/>
                <a:cs typeface="+mn-cs"/>
              </a:rPr>
              <a:t>© Lloyd’s</a:t>
            </a:r>
            <a:endParaRPr kumimoji="0" lang="en-GB" sz="600" b="0" i="0" u="none" strike="noStrike" kern="0" cap="none" spc="0" normalizeH="0" baseline="0" noProof="0" dirty="0">
              <a:ln>
                <a:noFill/>
              </a:ln>
              <a:solidFill>
                <a:srgbClr val="FFFFFF"/>
              </a:solidFill>
              <a:effectLst/>
              <a:uLnTx/>
              <a:uFillTx/>
            </a:endParaRPr>
          </a:p>
        </p:txBody>
      </p:sp>
      <p:sp>
        <p:nvSpPr>
          <p:cNvPr id="16" name="TextBox 15"/>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FFFFFF"/>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6801108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Text Slide">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60000" y="332656"/>
            <a:ext cx="8424000" cy="6183348"/>
          </a:xfrm>
        </p:spPr>
        <p:txBody>
          <a:bodyPr anchor="ctr" anchorCtr="0">
            <a:normAutofit/>
          </a:bodyPr>
          <a:lstStyle>
            <a:lvl1pPr>
              <a:lnSpc>
                <a:spcPct val="80000"/>
              </a:lnSpc>
              <a:defRPr sz="10000"/>
            </a:lvl1pPr>
          </a:lstStyle>
          <a:p>
            <a:r>
              <a:rPr lang="en-US" smtClean="0"/>
              <a:t>Click to edit Master title style</a:t>
            </a:r>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42550" y="0"/>
            <a:ext cx="1078903" cy="432780"/>
          </a:xfrm>
          <a:prstGeom prst="rect">
            <a:avLst/>
          </a:prstGeom>
        </p:spPr>
      </p:pic>
      <p:sp>
        <p:nvSpPr>
          <p:cNvPr id="12" name="TextBox 11"/>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FFFFFF"/>
                </a:solidFill>
                <a:effectLst/>
                <a:uLnTx/>
                <a:uFillTx/>
                <a:latin typeface="Arial"/>
                <a:ea typeface="+mn-ea"/>
                <a:cs typeface="+mn-cs"/>
              </a:rPr>
              <a:t>© Lloyd’s</a:t>
            </a:r>
            <a:endParaRPr kumimoji="0" lang="en-GB" sz="600" b="0" i="0" u="none" strike="noStrike" kern="0" cap="none" spc="0" normalizeH="0" baseline="0" noProof="0" dirty="0">
              <a:ln>
                <a:noFill/>
              </a:ln>
              <a:solidFill>
                <a:srgbClr val="FFFFFF"/>
              </a:solidFill>
              <a:effectLst/>
              <a:uLnTx/>
              <a:uFillTx/>
            </a:endParaRPr>
          </a:p>
        </p:txBody>
      </p:sp>
      <p:sp>
        <p:nvSpPr>
          <p:cNvPr id="13" name="TextBox 12"/>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FFFFFF"/>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0578846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Text Slide with One Picture">
    <p:spTree>
      <p:nvGrpSpPr>
        <p:cNvPr id="1" name=""/>
        <p:cNvGrpSpPr/>
        <p:nvPr/>
      </p:nvGrpSpPr>
      <p:grpSpPr>
        <a:xfrm>
          <a:off x="0" y="0"/>
          <a:ext cx="0" cy="0"/>
          <a:chOff x="0" y="0"/>
          <a:chExt cx="0" cy="0"/>
        </a:xfrm>
      </p:grpSpPr>
      <p:sp>
        <p:nvSpPr>
          <p:cNvPr id="10" name="Rectangle 9"/>
          <p:cNvSpPr/>
          <p:nvPr userDrawn="1"/>
        </p:nvSpPr>
        <p:spPr>
          <a:xfrm>
            <a:off x="0" y="0"/>
            <a:ext cx="68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p:cNvSpPr>
            <a:spLocks noGrp="1"/>
          </p:cNvSpPr>
          <p:nvPr>
            <p:ph type="ctrTitle"/>
          </p:nvPr>
        </p:nvSpPr>
        <p:spPr>
          <a:xfrm>
            <a:off x="360000" y="332656"/>
            <a:ext cx="6156000" cy="6183348"/>
          </a:xfrm>
        </p:spPr>
        <p:txBody>
          <a:bodyPr anchor="ctr" anchorCtr="0">
            <a:normAutofit/>
          </a:bodyPr>
          <a:lstStyle>
            <a:lvl1pPr>
              <a:lnSpc>
                <a:spcPct val="80000"/>
              </a:lnSpc>
              <a:defRPr sz="10000"/>
            </a:lvl1pPr>
          </a:lstStyle>
          <a:p>
            <a:r>
              <a:rPr lang="en-US" smtClean="0"/>
              <a:t>Click to edit Master title style</a:t>
            </a:r>
            <a:endParaRPr lang="en-GB" dirty="0"/>
          </a:p>
        </p:txBody>
      </p:sp>
      <p:sp>
        <p:nvSpPr>
          <p:cNvPr id="5" name="Rectangle 4"/>
          <p:cNvSpPr/>
          <p:nvPr userDrawn="1"/>
        </p:nvSpPr>
        <p:spPr>
          <a:xfrm>
            <a:off x="7020000" y="0"/>
            <a:ext cx="2124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&lt; Picture to </a:t>
            </a:r>
            <a:br>
              <a:rPr lang="en-GB" dirty="0" smtClean="0"/>
            </a:br>
            <a:r>
              <a:rPr lang="en-GB" dirty="0" smtClean="0"/>
              <a:t>go here &gt;</a:t>
            </a:r>
            <a:endParaRPr lang="en-GB" dirty="0"/>
          </a:p>
        </p:txBody>
      </p:sp>
      <p:pic>
        <p:nvPicPr>
          <p:cNvPr id="6" name="Picture 5"/>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020000" y="0"/>
            <a:ext cx="2123998" cy="6864563"/>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542550" y="0"/>
            <a:ext cx="1078903" cy="432780"/>
          </a:xfrm>
          <a:prstGeom prst="rect">
            <a:avLst/>
          </a:prstGeom>
        </p:spPr>
      </p:pic>
      <p:sp>
        <p:nvSpPr>
          <p:cNvPr id="16" name="TextBox 15"/>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FFFFFF"/>
                </a:solidFill>
                <a:effectLst/>
                <a:uLnTx/>
                <a:uFillTx/>
                <a:latin typeface="Arial"/>
                <a:ea typeface="+mn-ea"/>
                <a:cs typeface="+mn-cs"/>
              </a:rPr>
              <a:t>© Lloyd’s</a:t>
            </a:r>
            <a:endParaRPr kumimoji="0" lang="en-GB" sz="600" b="0" i="0" u="none" strike="noStrike" kern="0" cap="none" spc="0" normalizeH="0" baseline="0" noProof="0" dirty="0">
              <a:ln>
                <a:noFill/>
              </a:ln>
              <a:solidFill>
                <a:srgbClr val="FFFFFF"/>
              </a:solidFill>
              <a:effectLst/>
              <a:uLnTx/>
              <a:uFillTx/>
            </a:endParaRPr>
          </a:p>
        </p:txBody>
      </p:sp>
      <p:sp>
        <p:nvSpPr>
          <p:cNvPr id="17" name="TextBox 16"/>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FFFFFF"/>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8515060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No Picture">
    <p:spTree>
      <p:nvGrpSpPr>
        <p:cNvPr id="1" name=""/>
        <p:cNvGrpSpPr/>
        <p:nvPr/>
      </p:nvGrpSpPr>
      <p:grpSpPr>
        <a:xfrm>
          <a:off x="0" y="0"/>
          <a:ext cx="0" cy="0"/>
          <a:chOff x="0" y="0"/>
          <a:chExt cx="0" cy="0"/>
        </a:xfrm>
      </p:grpSpPr>
      <p:sp>
        <p:nvSpPr>
          <p:cNvPr id="7" name="Rectangle 6"/>
          <p:cNvSpPr/>
          <p:nvPr userDrawn="1"/>
        </p:nvSpPr>
        <p:spPr>
          <a:xfrm>
            <a:off x="7020000" y="0"/>
            <a:ext cx="212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360000" y="3060000"/>
            <a:ext cx="5760000" cy="3420000"/>
          </a:xfrm>
        </p:spPr>
        <p:txBody>
          <a:bodyPr anchor="t" anchorCtr="0">
            <a:normAutofit/>
          </a:bodyPr>
          <a:lstStyle>
            <a:lvl1pPr>
              <a:lnSpc>
                <a:spcPct val="80000"/>
              </a:lnSpc>
              <a:defRPr sz="4000">
                <a:solidFill>
                  <a:schemeClr val="tx2"/>
                </a:solidFill>
              </a:defRPr>
            </a:lvl1pPr>
          </a:lstStyle>
          <a:p>
            <a:r>
              <a:rPr lang="en-US" smtClean="0"/>
              <a:t>Click to edit Master title style</a:t>
            </a:r>
            <a:endParaRPr lang="en-GB" dirty="0"/>
          </a:p>
        </p:txBody>
      </p:sp>
      <p:sp>
        <p:nvSpPr>
          <p:cNvPr id="9" name="Slide Number Placeholder 5"/>
          <p:cNvSpPr>
            <a:spLocks noGrp="1"/>
          </p:cNvSpPr>
          <p:nvPr>
            <p:ph type="sldNum" sz="quarter" idx="12"/>
          </p:nvPr>
        </p:nvSpPr>
        <p:spPr>
          <a:xfrm>
            <a:off x="360000" y="332656"/>
            <a:ext cx="4140000" cy="1476164"/>
          </a:xfrm>
          <a:prstGeom prst="rect">
            <a:avLst/>
          </a:prstGeom>
        </p:spPr>
        <p:txBody>
          <a:bodyPr/>
          <a:lstStyle>
            <a:lvl1pPr>
              <a:defRPr sz="13500" spc="0" baseline="0">
                <a:solidFill>
                  <a:schemeClr val="tx2"/>
                </a:solidFill>
                <a:latin typeface="Arial"/>
              </a:defRPr>
            </a:lvl1pPr>
          </a:lstStyle>
          <a:p>
            <a:fld id="{D362B1E5-3FBE-4735-A80E-5AD3E54121DA}" type="slidenum">
              <a:rPr lang="en-GB" smtClean="0"/>
              <a:pPr/>
              <a:t>‹#›</a:t>
            </a:fld>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42550" y="0"/>
            <a:ext cx="1078903" cy="432780"/>
          </a:xfrm>
          <a:prstGeom prst="rect">
            <a:avLst/>
          </a:prstGeom>
        </p:spPr>
      </p:pic>
      <p:sp>
        <p:nvSpPr>
          <p:cNvPr id="12" name="TextBox 11"/>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FFFFFF"/>
                </a:solidFill>
                <a:effectLst/>
                <a:uLnTx/>
                <a:uFillTx/>
                <a:latin typeface="Arial"/>
                <a:ea typeface="+mn-ea"/>
                <a:cs typeface="+mn-cs"/>
              </a:rPr>
              <a:t>© Lloyd’s</a:t>
            </a:r>
            <a:endParaRPr kumimoji="0" lang="en-GB" sz="600" b="0" i="0" u="none" strike="noStrike" kern="0" cap="none" spc="0" normalizeH="0" baseline="0" noProof="0" dirty="0">
              <a:ln>
                <a:noFill/>
              </a:ln>
              <a:solidFill>
                <a:srgbClr val="FFFFFF"/>
              </a:solidFill>
              <a:effectLst/>
              <a:uLnTx/>
              <a:uFillTx/>
            </a:endParaRPr>
          </a:p>
        </p:txBody>
      </p:sp>
      <p:sp>
        <p:nvSpPr>
          <p:cNvPr id="13" name="TextBox 12"/>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FFFFFF"/>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2738564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Slide with Two Pictures">
    <p:spTree>
      <p:nvGrpSpPr>
        <p:cNvPr id="1" name=""/>
        <p:cNvGrpSpPr/>
        <p:nvPr/>
      </p:nvGrpSpPr>
      <p:grpSpPr>
        <a:xfrm>
          <a:off x="0" y="0"/>
          <a:ext cx="0" cy="0"/>
          <a:chOff x="0" y="0"/>
          <a:chExt cx="0" cy="0"/>
        </a:xfrm>
      </p:grpSpPr>
      <p:sp>
        <p:nvSpPr>
          <p:cNvPr id="15" name="Rectangle 14"/>
          <p:cNvSpPr/>
          <p:nvPr userDrawn="1"/>
        </p:nvSpPr>
        <p:spPr>
          <a:xfrm>
            <a:off x="-1" y="0"/>
            <a:ext cx="2124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&lt; Picture to </a:t>
            </a:r>
            <a:br>
              <a:rPr lang="en-GB" dirty="0" smtClean="0"/>
            </a:br>
            <a:r>
              <a:rPr lang="en-GB" dirty="0" smtClean="0"/>
              <a:t>go here &gt;</a:t>
            </a:r>
            <a:endParaRPr lang="en-GB" dirty="0"/>
          </a:p>
        </p:txBody>
      </p:sp>
      <p:sp>
        <p:nvSpPr>
          <p:cNvPr id="14" name="Rectangle 13"/>
          <p:cNvSpPr/>
          <p:nvPr userDrawn="1"/>
        </p:nvSpPr>
        <p:spPr>
          <a:xfrm>
            <a:off x="7020000" y="0"/>
            <a:ext cx="2124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&lt; Picture to </a:t>
            </a:r>
            <a:br>
              <a:rPr lang="en-GB" dirty="0" smtClean="0"/>
            </a:br>
            <a:r>
              <a:rPr lang="en-GB" dirty="0" smtClean="0"/>
              <a:t>go here &gt;</a:t>
            </a:r>
            <a:endParaRPr lang="en-GB" dirty="0"/>
          </a:p>
        </p:txBody>
      </p:sp>
      <p:sp>
        <p:nvSpPr>
          <p:cNvPr id="8" name="Rectangle 7"/>
          <p:cNvSpPr/>
          <p:nvPr userDrawn="1"/>
        </p:nvSpPr>
        <p:spPr>
          <a:xfrm>
            <a:off x="2268000" y="0"/>
            <a:ext cx="460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2574000" y="3060000"/>
            <a:ext cx="3960000" cy="3411028"/>
          </a:xfrm>
        </p:spPr>
        <p:txBody>
          <a:bodyPr anchor="t" anchorCtr="0">
            <a:normAutofit/>
          </a:bodyPr>
          <a:lstStyle>
            <a:lvl1pPr>
              <a:lnSpc>
                <a:spcPct val="80000"/>
              </a:lnSpc>
              <a:defRPr sz="4000"/>
            </a:lvl1pPr>
          </a:lstStyle>
          <a:p>
            <a:r>
              <a:rPr lang="en-US" smtClean="0"/>
              <a:t>Click to edit Master title style</a:t>
            </a:r>
            <a:endParaRPr lang="en-GB" dirty="0"/>
          </a:p>
        </p:txBody>
      </p:sp>
      <p:sp>
        <p:nvSpPr>
          <p:cNvPr id="9" name="Slide Number Placeholder 5"/>
          <p:cNvSpPr>
            <a:spLocks noGrp="1"/>
          </p:cNvSpPr>
          <p:nvPr>
            <p:ph type="sldNum" sz="quarter" idx="12"/>
          </p:nvPr>
        </p:nvSpPr>
        <p:spPr>
          <a:xfrm>
            <a:off x="2574000" y="332656"/>
            <a:ext cx="3960000" cy="1476164"/>
          </a:xfrm>
          <a:prstGeom prst="rect">
            <a:avLst/>
          </a:prstGeom>
        </p:spPr>
        <p:txBody>
          <a:bodyPr/>
          <a:lstStyle>
            <a:lvl1pPr>
              <a:defRPr sz="13500" spc="0" baseline="0">
                <a:solidFill>
                  <a:schemeClr val="bg1"/>
                </a:solidFill>
                <a:latin typeface="Arial"/>
              </a:defRPr>
            </a:lvl1pPr>
          </a:lstStyle>
          <a:p>
            <a:fld id="{D362B1E5-3FBE-4735-A80E-5AD3E54121DA}" type="slidenum">
              <a:rPr lang="en-GB" smtClean="0"/>
              <a:pPr/>
              <a:t>‹#›</a:t>
            </a:fld>
            <a:endParaRPr lang="en-GB" dirty="0"/>
          </a:p>
        </p:txBody>
      </p:sp>
      <p:pic>
        <p:nvPicPr>
          <p:cNvPr id="11" name="Picture 10"/>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 y="0"/>
            <a:ext cx="2123998" cy="6864563"/>
          </a:xfrm>
          <a:prstGeom prst="rect">
            <a:avLst/>
          </a:prstGeom>
        </p:spPr>
      </p:pic>
      <p:pic>
        <p:nvPicPr>
          <p:cNvPr id="12" name="Picture 11"/>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7020000" y="0"/>
            <a:ext cx="2123998" cy="6864563"/>
          </a:xfrm>
          <a:prstGeom prst="rect">
            <a:avLst/>
          </a:prstGeom>
        </p:spPr>
      </p:pic>
      <p:sp>
        <p:nvSpPr>
          <p:cNvPr id="20" name="TextBox 19"/>
          <p:cNvSpPr txBox="1"/>
          <p:nvPr userDrawn="1"/>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FFFFFF"/>
                </a:solidFill>
                <a:effectLst/>
                <a:uLnTx/>
                <a:uFillTx/>
                <a:latin typeface="Arial"/>
                <a:ea typeface="+mn-ea"/>
                <a:cs typeface="+mn-cs"/>
              </a:rPr>
              <a:t>© Lloyd’s</a:t>
            </a:r>
            <a:endParaRPr kumimoji="0" lang="en-GB" sz="600" b="0" i="0" u="none" strike="noStrike" kern="0" cap="none" spc="0" normalizeH="0" baseline="0" noProof="0" dirty="0">
              <a:ln>
                <a:noFill/>
              </a:ln>
              <a:solidFill>
                <a:srgbClr val="FFFFFF"/>
              </a:solidFill>
              <a:effectLst/>
              <a:uLnTx/>
              <a:uFillTx/>
            </a:endParaRPr>
          </a:p>
        </p:txBody>
      </p:sp>
      <p:sp>
        <p:nvSpPr>
          <p:cNvPr id="21" name="TextBox 20"/>
          <p:cNvSpPr txBox="1"/>
          <p:nvPr userDrawn="1"/>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FFFFFF"/>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FFFFFF"/>
              </a:solidFill>
              <a:effectLst/>
              <a:uLnTx/>
              <a:uFillTx/>
            </a:endParaRPr>
          </a:p>
        </p:txBody>
      </p:sp>
      <p:pic>
        <p:nvPicPr>
          <p:cNvPr id="13" name="Picture 12"/>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7542549" y="0"/>
            <a:ext cx="1078903" cy="432780"/>
          </a:xfrm>
          <a:prstGeom prst="rect">
            <a:avLst/>
          </a:prstGeom>
        </p:spPr>
      </p:pic>
    </p:spTree>
    <p:extLst>
      <p:ext uri="{BB962C8B-B14F-4D97-AF65-F5344CB8AC3E}">
        <p14:creationId xmlns:p14="http://schemas.microsoft.com/office/powerpoint/2010/main" val="33148877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tripe 1)">
    <p:spTree>
      <p:nvGrpSpPr>
        <p:cNvPr id="1" name=""/>
        <p:cNvGrpSpPr/>
        <p:nvPr/>
      </p:nvGrpSpPr>
      <p:grpSpPr>
        <a:xfrm>
          <a:off x="0" y="0"/>
          <a:ext cx="0" cy="0"/>
          <a:chOff x="0" y="0"/>
          <a:chExt cx="0" cy="0"/>
        </a:xfrm>
      </p:grpSpPr>
      <p:sp>
        <p:nvSpPr>
          <p:cNvPr id="8" name="Rectangle 7"/>
          <p:cNvSpPr/>
          <p:nvPr userDrawn="1"/>
        </p:nvSpPr>
        <p:spPr>
          <a:xfrm>
            <a:off x="0" y="0"/>
            <a:ext cx="248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70000" y="900000"/>
            <a:ext cx="1908212" cy="3600000"/>
          </a:xfrm>
        </p:spPr>
        <p:txBody>
          <a:bodyPr/>
          <a:lstStyle>
            <a:lvl1pPr>
              <a:lnSpc>
                <a:spcPct val="80000"/>
              </a:lnSpc>
              <a:defRPr/>
            </a:lvl1pPr>
          </a:lstStyle>
          <a:p>
            <a:r>
              <a:rPr lang="en-US" smtClean="0"/>
              <a:t>Click to edit Master title style</a:t>
            </a:r>
            <a:endParaRPr lang="en-GB" dirty="0"/>
          </a:p>
        </p:txBody>
      </p:sp>
      <p:sp>
        <p:nvSpPr>
          <p:cNvPr id="11" name="Content Placeholder 2"/>
          <p:cNvSpPr>
            <a:spLocks noGrp="1"/>
          </p:cNvSpPr>
          <p:nvPr>
            <p:ph idx="1"/>
          </p:nvPr>
        </p:nvSpPr>
        <p:spPr>
          <a:xfrm>
            <a:off x="2664000" y="900000"/>
            <a:ext cx="5256000" cy="5292000"/>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4" name="Picture 13" descr="TAB_SMALL_K.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7451" y="1"/>
            <a:ext cx="1093498" cy="439714"/>
          </a:xfrm>
          <a:prstGeom prst="rect">
            <a:avLst/>
          </a:prstGeom>
        </p:spPr>
      </p:pic>
    </p:spTree>
    <p:extLst>
      <p:ext uri="{BB962C8B-B14F-4D97-AF65-F5344CB8AC3E}">
        <p14:creationId xmlns:p14="http://schemas.microsoft.com/office/powerpoint/2010/main" val="24215745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664000" y="899999"/>
            <a:ext cx="5256000" cy="528840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Placeholder 1"/>
          <p:cNvSpPr>
            <a:spLocks noGrp="1"/>
          </p:cNvSpPr>
          <p:nvPr>
            <p:ph type="title"/>
          </p:nvPr>
        </p:nvSpPr>
        <p:spPr>
          <a:xfrm>
            <a:off x="270000" y="900000"/>
            <a:ext cx="1908212" cy="2592288"/>
          </a:xfrm>
          <a:prstGeom prst="rect">
            <a:avLst/>
          </a:prstGeom>
        </p:spPr>
        <p:txBody>
          <a:bodyPr vert="horz" lIns="0" tIns="36000" rIns="0" bIns="0" rtlCol="0" anchor="t" anchorCtr="0">
            <a:normAutofit/>
          </a:bodyPr>
          <a:lstStyle/>
          <a:p>
            <a:r>
              <a:rPr lang="en-US" smtClean="0"/>
              <a:t>Click to edit Master title style</a:t>
            </a:r>
            <a:endParaRPr lang="en-GB" dirty="0"/>
          </a:p>
        </p:txBody>
      </p:sp>
      <p:sp>
        <p:nvSpPr>
          <p:cNvPr id="15" name="TextBox 14"/>
          <p:cNvSpPr txBox="1"/>
          <p:nvPr/>
        </p:nvSpPr>
        <p:spPr>
          <a:xfrm>
            <a:off x="7524750" y="6669381"/>
            <a:ext cx="378325" cy="188619"/>
          </a:xfrm>
          <a:prstGeom prst="rect">
            <a:avLst/>
          </a:prstGeom>
          <a:noFill/>
        </p:spPr>
        <p:txBody>
          <a:bodyPr wrap="square" lIns="0" tIns="0" rIns="0" bIns="0"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srgbClr val="000000"/>
                </a:solidFill>
                <a:effectLst/>
                <a:uLnTx/>
                <a:uFillTx/>
                <a:latin typeface="Arial"/>
                <a:ea typeface="+mn-ea"/>
                <a:cs typeface="+mn-cs"/>
              </a:rPr>
              <a:t>© Lloyd’s</a:t>
            </a:r>
            <a:endParaRPr kumimoji="0" lang="en-GB" sz="600" b="0" i="0" u="none" strike="noStrike" kern="0" cap="none" spc="0" normalizeH="0" baseline="0" noProof="0" dirty="0">
              <a:ln>
                <a:noFill/>
              </a:ln>
              <a:solidFill>
                <a:srgbClr val="000000"/>
              </a:solidFill>
              <a:effectLst/>
              <a:uLnTx/>
              <a:uFillTx/>
            </a:endParaRPr>
          </a:p>
        </p:txBody>
      </p:sp>
      <p:sp>
        <p:nvSpPr>
          <p:cNvPr id="16" name="TextBox 15"/>
          <p:cNvSpPr txBox="1"/>
          <p:nvPr/>
        </p:nvSpPr>
        <p:spPr>
          <a:xfrm>
            <a:off x="8352420" y="6628710"/>
            <a:ext cx="324036" cy="184666"/>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11589B9E-2B9E-4029-964A-B092C6CF81C7}" type="slidenum">
              <a:rPr kumimoji="0" lang="en-GB" sz="600" b="1" i="0" u="none" strike="noStrike" kern="0" cap="none" spc="0" normalizeH="0" baseline="0" noProof="0" smtClean="0">
                <a:ln>
                  <a:noFill/>
                </a:ln>
                <a:solidFill>
                  <a:srgbClr val="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600" b="1"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1724972028"/>
      </p:ext>
    </p:extLst>
  </p:cSld>
  <p:clrMap bg1="lt1" tx1="dk1" bg2="lt2" tx2="dk2" accent1="accent1" accent2="accent2" accent3="accent3" accent4="accent4" accent5="accent5" accent6="accent6" hlink="hlink" folHlink="folHlink"/>
  <p:sldLayoutIdLst>
    <p:sldLayoutId id="2147483712" r:id="rId1"/>
    <p:sldLayoutId id="2147483691" r:id="rId2"/>
    <p:sldLayoutId id="2147483694" r:id="rId3"/>
    <p:sldLayoutId id="2147483662" r:id="rId4"/>
    <p:sldLayoutId id="2147483721" r:id="rId5"/>
    <p:sldLayoutId id="2147483723" r:id="rId6"/>
    <p:sldLayoutId id="2147483663" r:id="rId7"/>
    <p:sldLayoutId id="2147483664" r:id="rId8"/>
    <p:sldLayoutId id="2147483715" r:id="rId9"/>
    <p:sldLayoutId id="2147483650" r:id="rId10"/>
    <p:sldLayoutId id="2147483703" r:id="rId11"/>
    <p:sldLayoutId id="2147483714" r:id="rId12"/>
    <p:sldLayoutId id="2147483674" r:id="rId13"/>
    <p:sldLayoutId id="2147483680" r:id="rId14"/>
    <p:sldLayoutId id="2147483713" r:id="rId15"/>
    <p:sldLayoutId id="2147483720" r:id="rId16"/>
    <p:sldLayoutId id="2147483667" r:id="rId17"/>
    <p:sldLayoutId id="2147483672" r:id="rId18"/>
    <p:sldLayoutId id="2147483671" r:id="rId19"/>
    <p:sldLayoutId id="2147483668" r:id="rId20"/>
    <p:sldLayoutId id="2147483669" r:id="rId21"/>
    <p:sldLayoutId id="2147483679" r:id="rId22"/>
    <p:sldLayoutId id="2147483718" r:id="rId23"/>
    <p:sldLayoutId id="2147483719" r:id="rId24"/>
    <p:sldLayoutId id="2147483675" r:id="rId25"/>
    <p:sldLayoutId id="2147483717" r:id="rId26"/>
    <p:sldLayoutId id="2147483716" r:id="rId27"/>
  </p:sldLayoutIdLst>
  <p:timing>
    <p:tnLst>
      <p:par>
        <p:cTn id="1" dur="indefinite" restart="never" nodeType="tmRoot"/>
      </p:par>
    </p:tnLst>
  </p:timing>
  <p:hf hdr="0" ftr="0" dt="0"/>
  <p:txStyles>
    <p:titleStyle>
      <a:lvl1pPr algn="l" defTabSz="914400" rtl="0" eaLnBrk="1" latinLnBrk="0" hangingPunct="1">
        <a:lnSpc>
          <a:spcPct val="75000"/>
        </a:lnSpc>
        <a:spcBef>
          <a:spcPct val="0"/>
        </a:spcBef>
        <a:buNone/>
        <a:defRPr sz="2400" kern="1200">
          <a:solidFill>
            <a:schemeClr val="bg1"/>
          </a:solidFill>
          <a:latin typeface="Arial"/>
          <a:ea typeface="+mj-ea"/>
          <a:cs typeface="+mj-cs"/>
        </a:defRPr>
      </a:lvl1pPr>
    </p:titleStyle>
    <p:bodyStyle>
      <a:lvl1pPr marL="342900" indent="-342900" algn="l" defTabSz="914400"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1pPr>
      <a:lvl2pPr marL="628650" indent="-266700" algn="l" defTabSz="914400"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2pPr>
      <a:lvl3pPr marL="895350" indent="-266700" algn="l" defTabSz="914400"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3pPr>
      <a:lvl4pPr marL="1162050" indent="-266700" algn="l" defTabSz="914400"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4pPr>
      <a:lvl5pPr marL="1438275" indent="-276225" algn="l" defTabSz="914400"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12.wmf"/><Relationship Id="rId4"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control" Target="../activeX/activeX2.xml"/><Relationship Id="rId1" Type="http://schemas.openxmlformats.org/officeDocument/2006/relationships/vmlDrawing" Target="../drawings/vmlDrawing2.vml"/><Relationship Id="rId5" Type="http://schemas.openxmlformats.org/officeDocument/2006/relationships/image" Target="../media/image14.wmf"/><Relationship Id="rId4"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control" Target="../activeX/activeX3.xml"/><Relationship Id="rId1" Type="http://schemas.openxmlformats.org/officeDocument/2006/relationships/vmlDrawing" Target="../drawings/vmlDrawing3.vml"/><Relationship Id="rId6" Type="http://schemas.openxmlformats.org/officeDocument/2006/relationships/image" Target="../media/image16.wmf"/><Relationship Id="rId5" Type="http://schemas.openxmlformats.org/officeDocument/2006/relationships/notesSlide" Target="../notesSlides/notesSlide7.xml"/><Relationship Id="rId4"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control" Target="../activeX/activeX4.xml"/><Relationship Id="rId1" Type="http://schemas.openxmlformats.org/officeDocument/2006/relationships/vmlDrawing" Target="../drawings/vmlDrawing4.vml"/><Relationship Id="rId6" Type="http://schemas.openxmlformats.org/officeDocument/2006/relationships/image" Target="../media/image18.wmf"/><Relationship Id="rId5" Type="http://schemas.openxmlformats.org/officeDocument/2006/relationships/notesSlide" Target="../notesSlides/notesSlide8.xml"/><Relationship Id="rId4"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control" Target="../activeX/activeX5.xml"/><Relationship Id="rId1" Type="http://schemas.openxmlformats.org/officeDocument/2006/relationships/vmlDrawing" Target="../drawings/vmlDrawing5.vml"/><Relationship Id="rId6" Type="http://schemas.openxmlformats.org/officeDocument/2006/relationships/image" Target="../media/image20.wmf"/><Relationship Id="rId5" Type="http://schemas.openxmlformats.org/officeDocument/2006/relationships/notesSlide" Target="../notesSlides/notesSlide9.xml"/><Relationship Id="rId4"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control" Target="../activeX/activeX6.xml"/><Relationship Id="rId1" Type="http://schemas.openxmlformats.org/officeDocument/2006/relationships/vmlDrawing" Target="../drawings/vmlDrawing6.vml"/><Relationship Id="rId6" Type="http://schemas.openxmlformats.org/officeDocument/2006/relationships/image" Target="../media/image22.wmf"/><Relationship Id="rId5" Type="http://schemas.openxmlformats.org/officeDocument/2006/relationships/notesSlide" Target="../notesSlides/notesSlide10.xml"/><Relationship Id="rId4"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420" y="4581160"/>
            <a:ext cx="6120000" cy="1251010"/>
          </a:xfrm>
        </p:spPr>
        <p:txBody>
          <a:bodyPr>
            <a:noAutofit/>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a:t/>
            </a:r>
            <a:br>
              <a:rPr lang="en-GB" dirty="0"/>
            </a:br>
            <a:r>
              <a:rPr lang="en-GB" dirty="0" smtClean="0"/>
              <a:t/>
            </a:r>
            <a:br>
              <a:rPr lang="en-GB" dirty="0" smtClean="0"/>
            </a:br>
            <a:r>
              <a:rPr lang="en-GB" sz="2800" dirty="0" smtClean="0"/>
              <a:t>Solvency II workshop - </a:t>
            </a:r>
            <a:br>
              <a:rPr lang="en-GB" sz="2800" dirty="0" smtClean="0"/>
            </a:br>
            <a:r>
              <a:rPr lang="en-GB" sz="2800" dirty="0" smtClean="0"/>
              <a:t>ORSA, Model Change &amp; Catastrophe Risk </a:t>
            </a:r>
            <a:endParaRPr lang="en-GB" dirty="0"/>
          </a:p>
        </p:txBody>
      </p:sp>
      <p:sp>
        <p:nvSpPr>
          <p:cNvPr id="5" name="Subtitle 4"/>
          <p:cNvSpPr>
            <a:spLocks noGrp="1"/>
          </p:cNvSpPr>
          <p:nvPr>
            <p:ph type="subTitle" idx="1"/>
          </p:nvPr>
        </p:nvSpPr>
        <p:spPr>
          <a:xfrm>
            <a:off x="395420" y="6021360"/>
            <a:ext cx="6120000" cy="720000"/>
          </a:xfrm>
        </p:spPr>
        <p:txBody>
          <a:bodyPr>
            <a:normAutofit/>
          </a:bodyPr>
          <a:lstStyle/>
          <a:p>
            <a:r>
              <a:rPr lang="en-GB" dirty="0" smtClean="0"/>
              <a:t>24 &amp; 25 June 2014</a:t>
            </a:r>
            <a:endParaRPr lang="en-GB" dirty="0"/>
          </a:p>
        </p:txBody>
      </p:sp>
    </p:spTree>
    <p:extLst>
      <p:ext uri="{BB962C8B-B14F-4D97-AF65-F5344CB8AC3E}">
        <p14:creationId xmlns:p14="http://schemas.microsoft.com/office/powerpoint/2010/main" val="3587753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ORSA Reviews - Recap</a:t>
            </a:r>
            <a:endParaRPr lang="en-GB" dirty="0"/>
          </a:p>
        </p:txBody>
      </p:sp>
      <p:sp>
        <p:nvSpPr>
          <p:cNvPr id="3" name="Content Placeholder 2"/>
          <p:cNvSpPr>
            <a:spLocks noGrp="1"/>
          </p:cNvSpPr>
          <p:nvPr>
            <p:ph idx="1"/>
          </p:nvPr>
        </p:nvSpPr>
        <p:spPr>
          <a:xfrm>
            <a:off x="450000" y="908650"/>
            <a:ext cx="8334000" cy="5283349"/>
          </a:xfrm>
        </p:spPr>
        <p:txBody>
          <a:bodyPr>
            <a:normAutofit fontScale="70000" lnSpcReduction="20000"/>
          </a:bodyPr>
          <a:lstStyle/>
          <a:p>
            <a:pPr marL="0" indent="0">
              <a:buNone/>
            </a:pPr>
            <a:r>
              <a:rPr lang="en-GB" sz="2400" b="1" dirty="0"/>
              <a:t>2012</a:t>
            </a:r>
          </a:p>
          <a:p>
            <a:r>
              <a:rPr lang="en-GB" sz="2400" dirty="0"/>
              <a:t>All ORSA reports reviewed as part of FAP reviews in Q1 and individual feedback provided</a:t>
            </a:r>
          </a:p>
          <a:p>
            <a:r>
              <a:rPr lang="en-GB" sz="2400" dirty="0"/>
              <a:t>Individual resubmissions/reviews during 2012 as </a:t>
            </a:r>
            <a:r>
              <a:rPr lang="en-GB" sz="2400" dirty="0" smtClean="0"/>
              <a:t>needed</a:t>
            </a:r>
          </a:p>
          <a:p>
            <a:pPr marL="0" indent="0">
              <a:buNone/>
            </a:pPr>
            <a:endParaRPr lang="en-GB" sz="2400" dirty="0"/>
          </a:p>
          <a:p>
            <a:pPr marL="0" indent="0">
              <a:buNone/>
            </a:pPr>
            <a:r>
              <a:rPr lang="en-GB" sz="2400" b="1" dirty="0"/>
              <a:t>2013</a:t>
            </a:r>
          </a:p>
          <a:p>
            <a:r>
              <a:rPr lang="en-GB" sz="2400" dirty="0"/>
              <a:t>Formal submission of all ORSAs in March 2013</a:t>
            </a:r>
          </a:p>
          <a:p>
            <a:r>
              <a:rPr lang="en-GB" sz="2400" dirty="0"/>
              <a:t>Reviews completed and formal feedback provided by end Q2</a:t>
            </a:r>
          </a:p>
          <a:p>
            <a:r>
              <a:rPr lang="en-GB" sz="2400" dirty="0"/>
              <a:t>Some resubmissions required Q3/Q4 to address specific feedback</a:t>
            </a:r>
          </a:p>
          <a:p>
            <a:pPr marL="0" indent="0">
              <a:buNone/>
            </a:pPr>
            <a:endParaRPr lang="en-GB" sz="2400" b="1" dirty="0" smtClean="0"/>
          </a:p>
          <a:p>
            <a:pPr marL="0" indent="0">
              <a:buNone/>
            </a:pPr>
            <a:r>
              <a:rPr lang="en-GB" sz="2400" b="1" dirty="0" smtClean="0"/>
              <a:t>2014</a:t>
            </a:r>
            <a:r>
              <a:rPr lang="en-GB" sz="2400" dirty="0" smtClean="0"/>
              <a:t> </a:t>
            </a:r>
            <a:endParaRPr lang="en-GB" sz="2400" dirty="0"/>
          </a:p>
          <a:p>
            <a:r>
              <a:rPr lang="en-GB" sz="2400" dirty="0"/>
              <a:t>Formal submission of all ORSAs in March 2014</a:t>
            </a:r>
          </a:p>
          <a:p>
            <a:r>
              <a:rPr lang="en-GB" sz="2400" dirty="0"/>
              <a:t>Reviews completed and formal feedback to be provided by end Q2</a:t>
            </a:r>
          </a:p>
          <a:p>
            <a:r>
              <a:rPr lang="en-GB" sz="2400" dirty="0"/>
              <a:t>Reviews focused on meeting the Tests &amp; Standards and not ‘gold-plating’</a:t>
            </a:r>
          </a:p>
          <a:p>
            <a:r>
              <a:rPr lang="en-GB" sz="2400" dirty="0"/>
              <a:t>Section resubmissions required Q3 to address specific feedback</a:t>
            </a:r>
          </a:p>
        </p:txBody>
      </p:sp>
    </p:spTree>
    <p:extLst>
      <p:ext uri="{BB962C8B-B14F-4D97-AF65-F5344CB8AC3E}">
        <p14:creationId xmlns:p14="http://schemas.microsoft.com/office/powerpoint/2010/main" val="1210654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Previous areas of development</a:t>
            </a:r>
            <a:endParaRPr lang="en-GB" dirty="0"/>
          </a:p>
        </p:txBody>
      </p:sp>
      <p:sp>
        <p:nvSpPr>
          <p:cNvPr id="3" name="Content Placeholder 2"/>
          <p:cNvSpPr>
            <a:spLocks noGrp="1"/>
          </p:cNvSpPr>
          <p:nvPr>
            <p:ph idx="1"/>
          </p:nvPr>
        </p:nvSpPr>
        <p:spPr>
          <a:xfrm>
            <a:off x="450000" y="1268700"/>
            <a:ext cx="4122000" cy="4932000"/>
          </a:xfrm>
        </p:spPr>
        <p:txBody>
          <a:bodyPr>
            <a:normAutofit fontScale="85000" lnSpcReduction="10000"/>
          </a:bodyPr>
          <a:lstStyle/>
          <a:p>
            <a:pPr marL="0" indent="0">
              <a:lnSpc>
                <a:spcPts val="2400"/>
              </a:lnSpc>
              <a:spcBef>
                <a:spcPct val="30000"/>
              </a:spcBef>
              <a:spcAft>
                <a:spcPct val="30000"/>
              </a:spcAft>
              <a:buClr>
                <a:srgbClr val="FF0000"/>
              </a:buClr>
              <a:buSzPct val="125000"/>
              <a:buNone/>
            </a:pPr>
            <a:r>
              <a:rPr lang="en-GB" altLang="en-US" sz="2400" b="1" dirty="0">
                <a:solidFill>
                  <a:srgbClr val="000000"/>
                </a:solidFill>
                <a:latin typeface="Arial" charset="0"/>
              </a:rPr>
              <a:t>2012</a:t>
            </a:r>
          </a:p>
          <a:p>
            <a:pPr>
              <a:lnSpc>
                <a:spcPts val="2400"/>
              </a:lnSpc>
              <a:spcBef>
                <a:spcPct val="30000"/>
              </a:spcBef>
              <a:spcAft>
                <a:spcPct val="30000"/>
              </a:spcAft>
              <a:buClr>
                <a:srgbClr val="FF0000"/>
              </a:buClr>
              <a:buSzPct val="125000"/>
              <a:buFont typeface="Webdings" pitchFamily="18" charset="2"/>
              <a:buChar char="r"/>
            </a:pPr>
            <a:r>
              <a:rPr lang="en-GB" altLang="en-US" sz="2400" dirty="0">
                <a:solidFill>
                  <a:srgbClr val="000000"/>
                </a:solidFill>
                <a:latin typeface="Arial" charset="0"/>
              </a:rPr>
              <a:t>Basic information not always included</a:t>
            </a:r>
          </a:p>
          <a:p>
            <a:pPr>
              <a:lnSpc>
                <a:spcPts val="2400"/>
              </a:lnSpc>
              <a:spcBef>
                <a:spcPct val="30000"/>
              </a:spcBef>
              <a:spcAft>
                <a:spcPct val="30000"/>
              </a:spcAft>
              <a:buClr>
                <a:srgbClr val="FF0000"/>
              </a:buClr>
              <a:buSzPct val="125000"/>
              <a:buFont typeface="Webdings" pitchFamily="18" charset="2"/>
              <a:buChar char="r"/>
            </a:pPr>
            <a:r>
              <a:rPr lang="en-GB" altLang="en-US" sz="2400" dirty="0">
                <a:solidFill>
                  <a:srgbClr val="000000"/>
                </a:solidFill>
                <a:latin typeface="Arial" charset="0"/>
              </a:rPr>
              <a:t>Syndicate level information</a:t>
            </a:r>
          </a:p>
          <a:p>
            <a:pPr>
              <a:lnSpc>
                <a:spcPts val="2400"/>
              </a:lnSpc>
              <a:spcBef>
                <a:spcPct val="30000"/>
              </a:spcBef>
              <a:spcAft>
                <a:spcPct val="30000"/>
              </a:spcAft>
              <a:buClr>
                <a:srgbClr val="FF0000"/>
              </a:buClr>
              <a:buSzPct val="125000"/>
              <a:buFont typeface="Webdings" pitchFamily="18" charset="2"/>
              <a:buChar char="r"/>
            </a:pPr>
            <a:r>
              <a:rPr lang="en-GB" altLang="en-US" sz="2400" dirty="0">
                <a:solidFill>
                  <a:srgbClr val="000000"/>
                </a:solidFill>
                <a:latin typeface="Arial" charset="0"/>
              </a:rPr>
              <a:t>Conclusions from process</a:t>
            </a:r>
          </a:p>
          <a:p>
            <a:pPr>
              <a:lnSpc>
                <a:spcPts val="2400"/>
              </a:lnSpc>
              <a:spcBef>
                <a:spcPct val="30000"/>
              </a:spcBef>
              <a:spcAft>
                <a:spcPct val="30000"/>
              </a:spcAft>
              <a:buClr>
                <a:srgbClr val="FF0000"/>
              </a:buClr>
              <a:buSzPct val="125000"/>
              <a:buFont typeface="Webdings" pitchFamily="18" charset="2"/>
              <a:buChar char="r"/>
            </a:pPr>
            <a:r>
              <a:rPr lang="en-GB" altLang="en-US" sz="2400" dirty="0">
                <a:solidFill>
                  <a:srgbClr val="000000"/>
                </a:solidFill>
                <a:latin typeface="Arial" charset="0"/>
              </a:rPr>
              <a:t>Stress &amp; Scenario testing</a:t>
            </a:r>
          </a:p>
          <a:p>
            <a:pPr>
              <a:lnSpc>
                <a:spcPts val="2400"/>
              </a:lnSpc>
              <a:spcBef>
                <a:spcPct val="30000"/>
              </a:spcBef>
              <a:spcAft>
                <a:spcPct val="30000"/>
              </a:spcAft>
              <a:buClr>
                <a:srgbClr val="FF0000"/>
              </a:buClr>
              <a:buSzPct val="125000"/>
              <a:buFont typeface="Webdings" pitchFamily="18" charset="2"/>
              <a:buChar char="r"/>
            </a:pPr>
            <a:r>
              <a:rPr lang="en-GB" altLang="en-US" sz="2400" dirty="0">
                <a:solidFill>
                  <a:srgbClr val="000000"/>
                </a:solidFill>
                <a:latin typeface="Arial" charset="0"/>
              </a:rPr>
              <a:t>Forward looking perspective</a:t>
            </a:r>
          </a:p>
          <a:p>
            <a:pPr>
              <a:lnSpc>
                <a:spcPts val="2400"/>
              </a:lnSpc>
              <a:spcBef>
                <a:spcPct val="30000"/>
              </a:spcBef>
              <a:spcAft>
                <a:spcPct val="30000"/>
              </a:spcAft>
              <a:buClr>
                <a:srgbClr val="FF0000"/>
              </a:buClr>
              <a:buSzPct val="125000"/>
              <a:buFont typeface="Webdings" pitchFamily="18" charset="2"/>
              <a:buChar char="r"/>
            </a:pPr>
            <a:r>
              <a:rPr lang="en-GB" altLang="en-US" sz="2400" dirty="0">
                <a:solidFill>
                  <a:srgbClr val="000000"/>
                </a:solidFill>
                <a:latin typeface="Arial" charset="0"/>
              </a:rPr>
              <a:t>Assessment of capital</a:t>
            </a:r>
          </a:p>
          <a:p>
            <a:pPr>
              <a:lnSpc>
                <a:spcPts val="2400"/>
              </a:lnSpc>
              <a:spcBef>
                <a:spcPct val="30000"/>
              </a:spcBef>
              <a:spcAft>
                <a:spcPct val="30000"/>
              </a:spcAft>
              <a:buClr>
                <a:srgbClr val="FF0000"/>
              </a:buClr>
              <a:buSzPct val="125000"/>
              <a:buFont typeface="Webdings" pitchFamily="18" charset="2"/>
              <a:buChar char="r"/>
            </a:pPr>
            <a:r>
              <a:rPr lang="en-GB" altLang="en-US" sz="2400" dirty="0">
                <a:solidFill>
                  <a:srgbClr val="000000"/>
                </a:solidFill>
                <a:latin typeface="Arial" charset="0"/>
              </a:rPr>
              <a:t>Links to risk appetite/monitoring</a:t>
            </a:r>
          </a:p>
          <a:p>
            <a:pPr>
              <a:lnSpc>
                <a:spcPts val="2400"/>
              </a:lnSpc>
              <a:spcBef>
                <a:spcPct val="30000"/>
              </a:spcBef>
              <a:spcAft>
                <a:spcPct val="30000"/>
              </a:spcAft>
              <a:buClr>
                <a:srgbClr val="FF0000"/>
              </a:buClr>
              <a:buSzPct val="125000"/>
              <a:buFont typeface="Webdings" pitchFamily="18" charset="2"/>
              <a:buChar char="r"/>
            </a:pPr>
            <a:r>
              <a:rPr lang="en-GB" altLang="en-US" sz="2400" dirty="0">
                <a:solidFill>
                  <a:srgbClr val="000000"/>
                </a:solidFill>
                <a:latin typeface="Arial" charset="0"/>
              </a:rPr>
              <a:t>Reliance on underlying documentation</a:t>
            </a:r>
          </a:p>
          <a:p>
            <a:endParaRPr lang="en-GB" dirty="0"/>
          </a:p>
        </p:txBody>
      </p:sp>
      <p:sp>
        <p:nvSpPr>
          <p:cNvPr id="4" name="Content Placeholder 2"/>
          <p:cNvSpPr txBox="1">
            <a:spLocks/>
          </p:cNvSpPr>
          <p:nvPr/>
        </p:nvSpPr>
        <p:spPr>
          <a:xfrm>
            <a:off x="4932050" y="1268700"/>
            <a:ext cx="3689952" cy="4814986"/>
          </a:xfrm>
          <a:prstGeom prst="rect">
            <a:avLst/>
          </a:prstGeom>
        </p:spPr>
        <p:txBody>
          <a:bodyPr vert="horz" lIns="0" tIns="0" rIns="0" bIns="0" rtlCol="0">
            <a:noAutofit/>
          </a:bodyPr>
          <a:lstStyle>
            <a:lvl1pPr marL="342900" indent="-3429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1pPr>
            <a:lvl2pPr marL="628650" indent="-2667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2pPr>
            <a:lvl3pPr marL="895350" indent="-2667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3pPr>
            <a:lvl4pPr marL="1162050" indent="-2667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4pPr>
            <a:lvl5pPr marL="1438275" indent="-276225"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008000"/>
              </a:buClr>
              <a:buSzPct val="150000"/>
              <a:buNone/>
            </a:pPr>
            <a:r>
              <a:rPr lang="en-GB" altLang="en-US" sz="1800" b="1" dirty="0" smtClean="0"/>
              <a:t>2013</a:t>
            </a:r>
          </a:p>
          <a:p>
            <a:pPr>
              <a:lnSpc>
                <a:spcPts val="2400"/>
              </a:lnSpc>
              <a:spcBef>
                <a:spcPct val="30000"/>
              </a:spcBef>
              <a:spcAft>
                <a:spcPct val="30000"/>
              </a:spcAft>
              <a:buClr>
                <a:srgbClr val="FF0000"/>
              </a:buClr>
              <a:buSzPct val="125000"/>
              <a:buFont typeface="Webdings" pitchFamily="18" charset="2"/>
              <a:buChar char="r"/>
            </a:pPr>
            <a:r>
              <a:rPr lang="en-GB" sz="1800" dirty="0">
                <a:solidFill>
                  <a:srgbClr val="000000"/>
                </a:solidFill>
                <a:latin typeface="Arial" charset="0"/>
              </a:rPr>
              <a:t>Forward looking assessment </a:t>
            </a:r>
          </a:p>
          <a:p>
            <a:pPr>
              <a:lnSpc>
                <a:spcPts val="2400"/>
              </a:lnSpc>
              <a:spcBef>
                <a:spcPct val="30000"/>
              </a:spcBef>
              <a:spcAft>
                <a:spcPct val="30000"/>
              </a:spcAft>
              <a:buClr>
                <a:srgbClr val="FF0000"/>
              </a:buClr>
              <a:buSzPct val="125000"/>
              <a:buFont typeface="Webdings" pitchFamily="18" charset="2"/>
              <a:buChar char="r"/>
            </a:pPr>
            <a:r>
              <a:rPr lang="en-GB" sz="1800" dirty="0">
                <a:solidFill>
                  <a:srgbClr val="000000"/>
                </a:solidFill>
                <a:latin typeface="Arial" charset="0"/>
              </a:rPr>
              <a:t>Reverse stress testing </a:t>
            </a:r>
          </a:p>
          <a:p>
            <a:pPr>
              <a:lnSpc>
                <a:spcPts val="2400"/>
              </a:lnSpc>
              <a:spcBef>
                <a:spcPct val="30000"/>
              </a:spcBef>
              <a:spcAft>
                <a:spcPct val="30000"/>
              </a:spcAft>
              <a:buClr>
                <a:srgbClr val="FF0000"/>
              </a:buClr>
              <a:buSzPct val="125000"/>
              <a:buFont typeface="Webdings" pitchFamily="18" charset="2"/>
              <a:buChar char="r"/>
            </a:pPr>
            <a:r>
              <a:rPr lang="en-GB" sz="1800" dirty="0">
                <a:solidFill>
                  <a:srgbClr val="000000"/>
                </a:solidFill>
                <a:latin typeface="Arial" charset="0"/>
              </a:rPr>
              <a:t>Solvency assessment</a:t>
            </a:r>
          </a:p>
          <a:p>
            <a:pPr marL="0" indent="0">
              <a:lnSpc>
                <a:spcPct val="140000"/>
              </a:lnSpc>
              <a:buClr>
                <a:srgbClr val="00B050"/>
              </a:buClr>
              <a:buSzPct val="120000"/>
              <a:buFont typeface="Arial" pitchFamily="34" charset="0"/>
              <a:buNone/>
            </a:pPr>
            <a:endParaRPr lang="en-GB" sz="1800" dirty="0" smtClean="0"/>
          </a:p>
          <a:p>
            <a:pPr>
              <a:lnSpc>
                <a:spcPct val="140000"/>
              </a:lnSpc>
              <a:buClr>
                <a:srgbClr val="00B050"/>
              </a:buClr>
              <a:buSzPct val="120000"/>
              <a:buFont typeface="Wingdings 2" pitchFamily="18" charset="2"/>
              <a:buChar char="P"/>
            </a:pPr>
            <a:endParaRPr lang="en-GB" sz="1800" dirty="0"/>
          </a:p>
        </p:txBody>
      </p:sp>
    </p:spTree>
    <p:extLst>
      <p:ext uri="{BB962C8B-B14F-4D97-AF65-F5344CB8AC3E}">
        <p14:creationId xmlns:p14="http://schemas.microsoft.com/office/powerpoint/2010/main" val="3094795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level findings from 2014</a:t>
            </a:r>
            <a:endParaRPr lang="en-GB" dirty="0"/>
          </a:p>
        </p:txBody>
      </p:sp>
      <p:sp>
        <p:nvSpPr>
          <p:cNvPr id="3" name="Content Placeholder 2"/>
          <p:cNvSpPr>
            <a:spLocks noGrp="1"/>
          </p:cNvSpPr>
          <p:nvPr>
            <p:ph idx="1"/>
          </p:nvPr>
        </p:nvSpPr>
        <p:spPr/>
        <p:txBody>
          <a:bodyPr>
            <a:normAutofit fontScale="92500" lnSpcReduction="20000"/>
          </a:bodyPr>
          <a:lstStyle/>
          <a:p>
            <a:pPr marL="285750" indent="-285750">
              <a:lnSpc>
                <a:spcPct val="140000"/>
              </a:lnSpc>
              <a:buClr>
                <a:srgbClr val="00B050"/>
              </a:buClr>
              <a:buSzPct val="120000"/>
              <a:buFont typeface="Webdings" pitchFamily="18" charset="2"/>
              <a:buChar char="a"/>
            </a:pPr>
            <a:r>
              <a:rPr lang="en-GB" sz="2400" dirty="0"/>
              <a:t>Well developed executive summaries</a:t>
            </a:r>
          </a:p>
          <a:p>
            <a:pPr marL="285750" indent="-285750">
              <a:lnSpc>
                <a:spcPct val="140000"/>
              </a:lnSpc>
              <a:buClr>
                <a:srgbClr val="00B050"/>
              </a:buClr>
              <a:buSzPct val="120000"/>
              <a:buFont typeface="Webdings" pitchFamily="18" charset="2"/>
              <a:buChar char="a"/>
            </a:pPr>
            <a:r>
              <a:rPr lang="en-GB" sz="2400" dirty="0"/>
              <a:t>Enhancements to layouts and presentations</a:t>
            </a:r>
          </a:p>
          <a:p>
            <a:pPr marL="285750" indent="-285750">
              <a:lnSpc>
                <a:spcPct val="140000"/>
              </a:lnSpc>
              <a:buClr>
                <a:srgbClr val="00B050"/>
              </a:buClr>
              <a:buSzPct val="120000"/>
              <a:buFont typeface="Webdings" pitchFamily="18" charset="2"/>
              <a:buChar char="a"/>
            </a:pPr>
            <a:r>
              <a:rPr lang="en-GB" sz="2400" dirty="0"/>
              <a:t>Inclusion of </a:t>
            </a:r>
            <a:r>
              <a:rPr lang="en-GB" sz="2400" dirty="0" smtClean="0"/>
              <a:t>requirements </a:t>
            </a:r>
            <a:r>
              <a:rPr lang="en-GB" sz="2400" dirty="0"/>
              <a:t>to a reasonable standard</a:t>
            </a:r>
          </a:p>
          <a:p>
            <a:pPr marL="285750" indent="-285750">
              <a:lnSpc>
                <a:spcPct val="140000"/>
              </a:lnSpc>
              <a:buClr>
                <a:srgbClr val="00B050"/>
              </a:buClr>
              <a:buSzPct val="120000"/>
              <a:buFont typeface="Webdings" pitchFamily="18" charset="2"/>
              <a:buChar char="a"/>
            </a:pPr>
            <a:r>
              <a:rPr lang="en-GB" sz="2400" dirty="0"/>
              <a:t>Conclusions from the process </a:t>
            </a:r>
          </a:p>
          <a:p>
            <a:pPr marL="285750" indent="-285750">
              <a:lnSpc>
                <a:spcPct val="140000"/>
              </a:lnSpc>
              <a:buClr>
                <a:srgbClr val="00B050"/>
              </a:buClr>
              <a:buSzPct val="120000"/>
              <a:buFont typeface="Webdings" pitchFamily="18" charset="2"/>
              <a:buChar char="a"/>
            </a:pPr>
            <a:r>
              <a:rPr lang="en-GB" sz="2400" dirty="0"/>
              <a:t>Links to risk </a:t>
            </a:r>
            <a:r>
              <a:rPr lang="en-GB" sz="2400" dirty="0" smtClean="0"/>
              <a:t>appetite/monitoring</a:t>
            </a:r>
          </a:p>
          <a:p>
            <a:pPr marL="285750" indent="-285750">
              <a:lnSpc>
                <a:spcPct val="140000"/>
              </a:lnSpc>
              <a:buClr>
                <a:srgbClr val="00B050"/>
              </a:buClr>
              <a:buSzPct val="120000"/>
              <a:buFont typeface="Webdings" pitchFamily="18" charset="2"/>
              <a:buChar char="a"/>
            </a:pPr>
            <a:endParaRPr lang="en-GB" sz="2400" dirty="0"/>
          </a:p>
          <a:p>
            <a:pPr>
              <a:lnSpc>
                <a:spcPts val="2400"/>
              </a:lnSpc>
              <a:spcBef>
                <a:spcPct val="30000"/>
              </a:spcBef>
              <a:spcAft>
                <a:spcPct val="30000"/>
              </a:spcAft>
              <a:buClr>
                <a:srgbClr val="FF0000"/>
              </a:buClr>
              <a:buSzPct val="125000"/>
              <a:buFont typeface="Webdings" pitchFamily="18" charset="2"/>
              <a:buChar char="r"/>
            </a:pPr>
            <a:r>
              <a:rPr lang="en-GB" sz="2400" dirty="0">
                <a:solidFill>
                  <a:srgbClr val="000000"/>
                </a:solidFill>
                <a:latin typeface="Arial" charset="0"/>
              </a:rPr>
              <a:t>A range of scenarios for the forward looking assessment </a:t>
            </a:r>
          </a:p>
          <a:p>
            <a:pPr>
              <a:lnSpc>
                <a:spcPts val="2400"/>
              </a:lnSpc>
              <a:spcBef>
                <a:spcPct val="30000"/>
              </a:spcBef>
              <a:spcAft>
                <a:spcPct val="30000"/>
              </a:spcAft>
              <a:buClr>
                <a:srgbClr val="FF0000"/>
              </a:buClr>
              <a:buSzPct val="125000"/>
              <a:buFont typeface="Webdings" pitchFamily="18" charset="2"/>
              <a:buChar char="r"/>
            </a:pPr>
            <a:r>
              <a:rPr lang="en-GB" sz="2400" dirty="0">
                <a:solidFill>
                  <a:srgbClr val="000000"/>
                </a:solidFill>
                <a:latin typeface="Arial" charset="0"/>
              </a:rPr>
              <a:t>Development of reverse stress tests, conclusions and actions</a:t>
            </a:r>
          </a:p>
          <a:p>
            <a:pPr>
              <a:lnSpc>
                <a:spcPts val="2400"/>
              </a:lnSpc>
              <a:spcBef>
                <a:spcPct val="30000"/>
              </a:spcBef>
              <a:spcAft>
                <a:spcPct val="30000"/>
              </a:spcAft>
              <a:buClr>
                <a:srgbClr val="FF0000"/>
              </a:buClr>
              <a:buSzPct val="125000"/>
              <a:buFont typeface="Webdings" pitchFamily="18" charset="2"/>
              <a:buChar char="r"/>
            </a:pPr>
            <a:r>
              <a:rPr lang="en-GB" sz="2400" dirty="0">
                <a:solidFill>
                  <a:srgbClr val="000000"/>
                </a:solidFill>
                <a:latin typeface="Arial" charset="0"/>
              </a:rPr>
              <a:t>Quality of own funds</a:t>
            </a:r>
          </a:p>
          <a:p>
            <a:endParaRPr lang="en-GB" dirty="0"/>
          </a:p>
        </p:txBody>
      </p:sp>
    </p:spTree>
    <p:extLst>
      <p:ext uri="{BB962C8B-B14F-4D97-AF65-F5344CB8AC3E}">
        <p14:creationId xmlns:p14="http://schemas.microsoft.com/office/powerpoint/2010/main" val="692179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Forward looking assessment</a:t>
            </a:r>
            <a:endParaRPr lang="en-GB" dirty="0"/>
          </a:p>
        </p:txBody>
      </p:sp>
      <p:sp>
        <p:nvSpPr>
          <p:cNvPr id="3" name="Content Placeholder 2"/>
          <p:cNvSpPr>
            <a:spLocks noGrp="1"/>
          </p:cNvSpPr>
          <p:nvPr>
            <p:ph idx="1"/>
          </p:nvPr>
        </p:nvSpPr>
        <p:spPr>
          <a:xfrm>
            <a:off x="432060" y="1052670"/>
            <a:ext cx="8460540" cy="5256730"/>
          </a:xfrm>
        </p:spPr>
        <p:txBody>
          <a:bodyPr>
            <a:noAutofit/>
          </a:bodyPr>
          <a:lstStyle/>
          <a:p>
            <a:pPr marL="0" indent="0">
              <a:buNone/>
            </a:pPr>
            <a:r>
              <a:rPr lang="en-GB" sz="2000" b="1" dirty="0"/>
              <a:t>Observations</a:t>
            </a:r>
          </a:p>
          <a:p>
            <a:r>
              <a:rPr lang="en-GB" sz="2000" dirty="0"/>
              <a:t>Majority of ORSA reports included forward looking </a:t>
            </a:r>
            <a:r>
              <a:rPr lang="en-GB" sz="2000" dirty="0" smtClean="0"/>
              <a:t>assessment</a:t>
            </a:r>
          </a:p>
          <a:p>
            <a:r>
              <a:rPr lang="en-GB" sz="2000" dirty="0" smtClean="0"/>
              <a:t>Assessments </a:t>
            </a:r>
            <a:r>
              <a:rPr lang="en-GB" sz="2000" dirty="0"/>
              <a:t>generally included projected capital requirements</a:t>
            </a:r>
          </a:p>
          <a:p>
            <a:r>
              <a:rPr lang="en-GB" sz="2000" dirty="0"/>
              <a:t>Commentary provided high level detail on analysis of own funds</a:t>
            </a:r>
          </a:p>
          <a:p>
            <a:r>
              <a:rPr lang="en-GB" sz="2000" dirty="0"/>
              <a:t>Development required on stressing the forward looking </a:t>
            </a:r>
            <a:r>
              <a:rPr lang="en-GB" sz="2000" dirty="0" smtClean="0"/>
              <a:t>assessment</a:t>
            </a:r>
          </a:p>
          <a:p>
            <a:endParaRPr lang="en-GB" sz="2000" dirty="0" smtClean="0"/>
          </a:p>
          <a:p>
            <a:pPr marL="0" indent="0">
              <a:buNone/>
            </a:pPr>
            <a:r>
              <a:rPr lang="en-GB" sz="2000" b="1" dirty="0" smtClean="0"/>
              <a:t>Expectations</a:t>
            </a:r>
            <a:endParaRPr lang="en-GB" sz="2000" b="1" dirty="0"/>
          </a:p>
          <a:p>
            <a:r>
              <a:rPr lang="en-GB" sz="2000" dirty="0" smtClean="0"/>
              <a:t>Range </a:t>
            </a:r>
            <a:r>
              <a:rPr lang="en-GB" sz="2000" dirty="0"/>
              <a:t>of scenarios in relation to the future plans</a:t>
            </a:r>
          </a:p>
          <a:p>
            <a:r>
              <a:rPr lang="en-GB" sz="2000" dirty="0"/>
              <a:t>Should consider plans under stressed conditions and current market conditions</a:t>
            </a:r>
          </a:p>
          <a:p>
            <a:r>
              <a:rPr lang="en-GB" sz="2000" dirty="0"/>
              <a:t>Details of any material changes in own funds or solvency position</a:t>
            </a:r>
          </a:p>
          <a:p>
            <a:r>
              <a:rPr lang="en-GB" sz="2000" dirty="0" smtClean="0"/>
              <a:t>Contingency </a:t>
            </a:r>
            <a:r>
              <a:rPr lang="en-GB" sz="2000" dirty="0"/>
              <a:t>plans and management actions, where </a:t>
            </a:r>
            <a:r>
              <a:rPr lang="en-GB" sz="2000" dirty="0" smtClean="0"/>
              <a:t>necessary</a:t>
            </a:r>
            <a:endParaRPr lang="en-GB" sz="2000" dirty="0"/>
          </a:p>
        </p:txBody>
      </p:sp>
    </p:spTree>
    <p:extLst>
      <p:ext uri="{BB962C8B-B14F-4D97-AF65-F5344CB8AC3E}">
        <p14:creationId xmlns:p14="http://schemas.microsoft.com/office/powerpoint/2010/main" val="712628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Reverse stress </a:t>
            </a:r>
            <a:r>
              <a:rPr lang="en-GB" dirty="0"/>
              <a:t>t</a:t>
            </a:r>
            <a:r>
              <a:rPr lang="en-GB" dirty="0" smtClean="0"/>
              <a:t>esting</a:t>
            </a:r>
            <a:endParaRPr lang="en-GB" dirty="0"/>
          </a:p>
        </p:txBody>
      </p:sp>
      <p:sp>
        <p:nvSpPr>
          <p:cNvPr id="3" name="Content Placeholder 2"/>
          <p:cNvSpPr>
            <a:spLocks noGrp="1"/>
          </p:cNvSpPr>
          <p:nvPr>
            <p:ph idx="1"/>
          </p:nvPr>
        </p:nvSpPr>
        <p:spPr>
          <a:xfrm>
            <a:off x="450000" y="873330"/>
            <a:ext cx="8334000" cy="4932000"/>
          </a:xfrm>
        </p:spPr>
        <p:txBody>
          <a:bodyPr>
            <a:noAutofit/>
          </a:bodyPr>
          <a:lstStyle/>
          <a:p>
            <a:pPr marL="0" indent="0">
              <a:buNone/>
            </a:pPr>
            <a:r>
              <a:rPr lang="en-GB" sz="2000" b="1" dirty="0"/>
              <a:t>Observations</a:t>
            </a:r>
          </a:p>
          <a:p>
            <a:r>
              <a:rPr lang="en-GB" sz="2000" dirty="0"/>
              <a:t>Majority of agents provided good level of detail on potential scenarios that could lead to business failure</a:t>
            </a:r>
          </a:p>
          <a:p>
            <a:pPr lvl="0"/>
            <a:r>
              <a:rPr lang="en-GB" sz="2000" dirty="0"/>
              <a:t>Focus remains on loss of capital, but agents should consider qualitative aspects such as the loss of market confidence</a:t>
            </a:r>
          </a:p>
          <a:p>
            <a:pPr lvl="0"/>
            <a:r>
              <a:rPr lang="en-GB" sz="2000" dirty="0"/>
              <a:t>S</a:t>
            </a:r>
            <a:r>
              <a:rPr lang="en-GB" sz="2000" dirty="0" smtClean="0"/>
              <a:t>cenarios </a:t>
            </a:r>
            <a:r>
              <a:rPr lang="en-GB" sz="2000" dirty="0"/>
              <a:t>assessed </a:t>
            </a:r>
            <a:r>
              <a:rPr lang="en-GB" sz="2000" dirty="0" smtClean="0"/>
              <a:t>did not always lead </a:t>
            </a:r>
            <a:r>
              <a:rPr lang="en-GB" sz="2000" dirty="0"/>
              <a:t>to </a:t>
            </a:r>
            <a:r>
              <a:rPr lang="en-GB" sz="2000" dirty="0" smtClean="0"/>
              <a:t>unviability</a:t>
            </a:r>
            <a:endParaRPr lang="en-GB" sz="2000" dirty="0"/>
          </a:p>
          <a:p>
            <a:pPr lvl="0"/>
            <a:r>
              <a:rPr lang="en-GB" sz="2000" dirty="0"/>
              <a:t>Conclusions from the analysis not always </a:t>
            </a:r>
            <a:r>
              <a:rPr lang="en-GB" sz="2000" dirty="0" smtClean="0"/>
              <a:t>clear</a:t>
            </a:r>
          </a:p>
          <a:p>
            <a:pPr lvl="0"/>
            <a:endParaRPr lang="en-GB" sz="2000" dirty="0" smtClean="0"/>
          </a:p>
          <a:p>
            <a:pPr marL="0" lvl="0" indent="0">
              <a:buNone/>
            </a:pPr>
            <a:r>
              <a:rPr lang="en-GB" sz="2000" b="1" dirty="0" smtClean="0"/>
              <a:t>Expectations</a:t>
            </a:r>
            <a:endParaRPr lang="en-GB" sz="2000" b="1" dirty="0"/>
          </a:p>
          <a:p>
            <a:r>
              <a:rPr lang="en-GB" sz="2000" dirty="0" smtClean="0"/>
              <a:t>Scenarios </a:t>
            </a:r>
            <a:r>
              <a:rPr lang="en-GB" sz="2000" dirty="0"/>
              <a:t>and circumstances that would render the business model unviable</a:t>
            </a:r>
          </a:p>
          <a:p>
            <a:r>
              <a:rPr lang="en-GB" sz="2000" dirty="0"/>
              <a:t>Start point is the point of unviability, e.g. capital exhaustion, loss of business, reputational impacts of events</a:t>
            </a:r>
          </a:p>
          <a:p>
            <a:r>
              <a:rPr lang="en-GB" sz="2000" dirty="0" smtClean="0"/>
              <a:t>Analysis </a:t>
            </a:r>
            <a:r>
              <a:rPr lang="en-GB" sz="2000" dirty="0"/>
              <a:t>and planned actions clearly </a:t>
            </a:r>
            <a:r>
              <a:rPr lang="en-GB" sz="2000" dirty="0" smtClean="0"/>
              <a:t>identified</a:t>
            </a:r>
            <a:endParaRPr lang="en-GB" sz="2000" dirty="0"/>
          </a:p>
        </p:txBody>
      </p:sp>
    </p:spTree>
    <p:extLst>
      <p:ext uri="{BB962C8B-B14F-4D97-AF65-F5344CB8AC3E}">
        <p14:creationId xmlns:p14="http://schemas.microsoft.com/office/powerpoint/2010/main" val="3890316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Own Funds</a:t>
            </a:r>
            <a:endParaRPr lang="en-GB" dirty="0"/>
          </a:p>
        </p:txBody>
      </p:sp>
      <p:sp>
        <p:nvSpPr>
          <p:cNvPr id="3" name="Content Placeholder 2"/>
          <p:cNvSpPr>
            <a:spLocks noGrp="1"/>
          </p:cNvSpPr>
          <p:nvPr>
            <p:ph idx="1"/>
          </p:nvPr>
        </p:nvSpPr>
        <p:spPr>
          <a:xfrm>
            <a:off x="450000" y="836640"/>
            <a:ext cx="8334000" cy="4932000"/>
          </a:xfrm>
        </p:spPr>
        <p:txBody>
          <a:bodyPr>
            <a:noAutofit/>
          </a:bodyPr>
          <a:lstStyle/>
          <a:p>
            <a:pPr marL="0" indent="0">
              <a:buNone/>
            </a:pPr>
            <a:r>
              <a:rPr lang="en-GB" sz="2000" b="1" dirty="0"/>
              <a:t>Observations</a:t>
            </a:r>
          </a:p>
          <a:p>
            <a:r>
              <a:rPr lang="en-GB" sz="2000" dirty="0"/>
              <a:t>Some good examples </a:t>
            </a:r>
            <a:r>
              <a:rPr lang="en-GB" sz="2000" dirty="0" smtClean="0"/>
              <a:t>on </a:t>
            </a:r>
            <a:r>
              <a:rPr lang="en-GB" sz="2000" dirty="0"/>
              <a:t>how capital requirements are/will be met with breakdown of sources of funding</a:t>
            </a:r>
          </a:p>
          <a:p>
            <a:r>
              <a:rPr lang="en-GB" sz="2000" dirty="0"/>
              <a:t>Information included on group support where relevant e.g. parent’s security rating</a:t>
            </a:r>
          </a:p>
          <a:p>
            <a:r>
              <a:rPr lang="en-GB" sz="2000" dirty="0"/>
              <a:t>Some focused on the SCR, with little detail on solvency</a:t>
            </a:r>
          </a:p>
          <a:p>
            <a:r>
              <a:rPr lang="en-GB" sz="2000" dirty="0"/>
              <a:t>Development needed around the quality of the funds and loss absorbing </a:t>
            </a:r>
            <a:r>
              <a:rPr lang="en-GB" sz="2000" dirty="0" smtClean="0"/>
              <a:t>capacity</a:t>
            </a:r>
          </a:p>
          <a:p>
            <a:endParaRPr lang="en-GB" sz="2000" dirty="0" smtClean="0"/>
          </a:p>
          <a:p>
            <a:pPr marL="0" indent="0">
              <a:buNone/>
            </a:pPr>
            <a:r>
              <a:rPr lang="en-GB" sz="2000" b="1" dirty="0" smtClean="0"/>
              <a:t>Expectations</a:t>
            </a:r>
            <a:endParaRPr lang="en-GB" sz="2000" b="1" dirty="0"/>
          </a:p>
          <a:p>
            <a:r>
              <a:rPr lang="en-GB" sz="2000" dirty="0"/>
              <a:t>Analysis of funds available to meet capital requirements i.e. basic own funds, third party capital etc.</a:t>
            </a:r>
          </a:p>
          <a:p>
            <a:r>
              <a:rPr lang="en-GB" sz="2000" dirty="0"/>
              <a:t>Recognise that non-aligned syndicates will have limited transparency over available </a:t>
            </a:r>
            <a:r>
              <a:rPr lang="en-GB" sz="2000" dirty="0" smtClean="0"/>
              <a:t>capital</a:t>
            </a:r>
            <a:endParaRPr lang="en-GB" sz="2000" dirty="0"/>
          </a:p>
        </p:txBody>
      </p:sp>
    </p:spTree>
    <p:extLst>
      <p:ext uri="{BB962C8B-B14F-4D97-AF65-F5344CB8AC3E}">
        <p14:creationId xmlns:p14="http://schemas.microsoft.com/office/powerpoint/2010/main" val="1735127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much refinement has the ORSA </a:t>
            </a:r>
            <a:br>
              <a:rPr lang="en-GB" dirty="0" smtClean="0"/>
            </a:br>
            <a:r>
              <a:rPr lang="en-GB" dirty="0" smtClean="0"/>
              <a:t>process been through in 2013/14?</a:t>
            </a:r>
            <a:endParaRPr lang="en-GB" dirty="0"/>
          </a:p>
        </p:txBody>
      </p:sp>
      <p:sp>
        <p:nvSpPr>
          <p:cNvPr id="3" name="Content Placeholder 2"/>
          <p:cNvSpPr>
            <a:spLocks noGrp="1"/>
          </p:cNvSpPr>
          <p:nvPr>
            <p:ph idx="1"/>
          </p:nvPr>
        </p:nvSpPr>
        <p:spPr/>
        <p:txBody>
          <a:bodyPr>
            <a:normAutofit/>
          </a:bodyPr>
          <a:lstStyle/>
          <a:p>
            <a:pPr marL="457200" indent="-457200">
              <a:lnSpc>
                <a:spcPct val="110000"/>
              </a:lnSpc>
              <a:buFont typeface="+mj-lt"/>
              <a:buAutoNum type="alphaUcPeriod"/>
            </a:pPr>
            <a:endParaRPr lang="en-GB" dirty="0" smtClean="0"/>
          </a:p>
          <a:p>
            <a:pPr marL="457200" indent="-457200">
              <a:lnSpc>
                <a:spcPct val="110000"/>
              </a:lnSpc>
              <a:buFont typeface="+mj-lt"/>
              <a:buAutoNum type="alphaUcPeriod"/>
            </a:pPr>
            <a:r>
              <a:rPr lang="en-GB" dirty="0" smtClean="0"/>
              <a:t>No </a:t>
            </a:r>
            <a:r>
              <a:rPr lang="en-GB" dirty="0"/>
              <a:t>change</a:t>
            </a:r>
          </a:p>
          <a:p>
            <a:pPr marL="457200" indent="-457200">
              <a:lnSpc>
                <a:spcPct val="110000"/>
              </a:lnSpc>
              <a:buFont typeface="+mj-lt"/>
              <a:buAutoNum type="alphaUcPeriod"/>
            </a:pPr>
            <a:r>
              <a:rPr lang="en-GB" dirty="0"/>
              <a:t>A little through BAU</a:t>
            </a:r>
          </a:p>
          <a:p>
            <a:pPr marL="457200" indent="-457200">
              <a:lnSpc>
                <a:spcPct val="110000"/>
              </a:lnSpc>
              <a:buFont typeface="+mj-lt"/>
              <a:buAutoNum type="alphaUcPeriod"/>
            </a:pPr>
            <a:r>
              <a:rPr lang="en-GB" dirty="0"/>
              <a:t>Certain areas developed significantly</a:t>
            </a:r>
          </a:p>
          <a:p>
            <a:pPr marL="457200" indent="-457200">
              <a:lnSpc>
                <a:spcPct val="110000"/>
              </a:lnSpc>
              <a:buFont typeface="+mj-lt"/>
              <a:buAutoNum type="alphaUcPeriod"/>
            </a:pPr>
            <a:r>
              <a:rPr lang="en-GB" dirty="0"/>
              <a:t>Fundamental changes</a:t>
            </a:r>
          </a:p>
          <a:p>
            <a:endParaRPr lang="en-GB" dirty="0"/>
          </a:p>
        </p:txBody>
      </p:sp>
    </p:spTree>
    <p:controls>
      <mc:AlternateContent xmlns:mc="http://schemas.openxmlformats.org/markup-compatibility/2006">
        <mc:Choice xmlns:v="urn:schemas-microsoft-com:vml" Requires="v">
          <p:control spid="1038" name="powercom_dsigraph" r:id="rId2" imgW="3457440" imgH="2014560"/>
        </mc:Choice>
        <mc:Fallback>
          <p:control name="powercom_dsigraph" r:id="rId2" imgW="3457440" imgH="2014560">
            <p:pic>
              <p:nvPicPr>
                <p:cNvPr id="0" name="powercom_dsigraph"/>
                <p:cNvPicPr preferRelativeResize="0">
                  <a:picLocks noChangeArrowheads="1" noChangeShapeType="1"/>
                </p:cNvPicPr>
                <p:nvPr>
                  <p:custDataLst>
                    <p:tags r:id="rId3"/>
                  </p:custDataLst>
                </p:nvPr>
              </p:nvPicPr>
              <p:blipFill>
                <a:blip r:embed="rId5">
                  <a:extLst>
                    <a:ext uri="{28A0092B-C50C-407E-A947-70E740481C1C}">
                      <a14:useLocalDpi xmlns:a14="http://schemas.microsoft.com/office/drawing/2010/main" val="0"/>
                    </a:ext>
                  </a:extLst>
                </a:blip>
                <a:srcRect/>
                <a:stretch>
                  <a:fillRect/>
                </a:stretch>
              </p:blipFill>
              <p:spPr bwMode="auto">
                <a:xfrm>
                  <a:off x="212725" y="4581525"/>
                  <a:ext cx="3457575" cy="201453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2036074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Which area of the ORSA causes the </a:t>
            </a:r>
            <a:br>
              <a:rPr lang="en-GB" dirty="0" smtClean="0"/>
            </a:br>
            <a:r>
              <a:rPr lang="en-GB" dirty="0" smtClean="0"/>
              <a:t>most concern?</a:t>
            </a:r>
            <a:endParaRPr lang="en-GB" dirty="0"/>
          </a:p>
        </p:txBody>
      </p:sp>
      <p:sp>
        <p:nvSpPr>
          <p:cNvPr id="3" name="Content Placeholder 2"/>
          <p:cNvSpPr>
            <a:spLocks noGrp="1"/>
          </p:cNvSpPr>
          <p:nvPr>
            <p:ph idx="1"/>
          </p:nvPr>
        </p:nvSpPr>
        <p:spPr/>
        <p:txBody>
          <a:bodyPr>
            <a:normAutofit/>
          </a:bodyPr>
          <a:lstStyle/>
          <a:p>
            <a:pPr marL="457200" indent="-457200">
              <a:lnSpc>
                <a:spcPct val="110000"/>
              </a:lnSpc>
              <a:buFont typeface="+mj-lt"/>
              <a:buAutoNum type="alphaUcPeriod"/>
            </a:pPr>
            <a:endParaRPr lang="en-GB" dirty="0" smtClean="0"/>
          </a:p>
          <a:p>
            <a:pPr marL="457200" indent="-457200">
              <a:lnSpc>
                <a:spcPct val="110000"/>
              </a:lnSpc>
              <a:buFont typeface="+mj-lt"/>
              <a:buAutoNum type="alphaUcPeriod"/>
            </a:pPr>
            <a:r>
              <a:rPr lang="en-GB" dirty="0" smtClean="0"/>
              <a:t>Risk </a:t>
            </a:r>
            <a:r>
              <a:rPr lang="en-GB" dirty="0"/>
              <a:t>Profile and Appetite</a:t>
            </a:r>
          </a:p>
          <a:p>
            <a:pPr marL="457200" indent="-457200">
              <a:lnSpc>
                <a:spcPct val="110000"/>
              </a:lnSpc>
              <a:buFont typeface="+mj-lt"/>
              <a:buAutoNum type="alphaUcPeriod"/>
            </a:pPr>
            <a:r>
              <a:rPr lang="en-GB" dirty="0"/>
              <a:t>Stress &amp; Scenario Testing (including Reverse Stress Testing)</a:t>
            </a:r>
          </a:p>
          <a:p>
            <a:pPr marL="457200" indent="-457200">
              <a:lnSpc>
                <a:spcPct val="110000"/>
              </a:lnSpc>
              <a:buFont typeface="+mj-lt"/>
              <a:buAutoNum type="alphaUcPeriod"/>
            </a:pPr>
            <a:r>
              <a:rPr lang="en-GB" dirty="0"/>
              <a:t>Forward looking assessment </a:t>
            </a:r>
          </a:p>
          <a:p>
            <a:pPr marL="457200" indent="-457200">
              <a:lnSpc>
                <a:spcPct val="110000"/>
              </a:lnSpc>
              <a:buFont typeface="+mj-lt"/>
              <a:buAutoNum type="alphaUcPeriod"/>
            </a:pPr>
            <a:r>
              <a:rPr lang="en-GB" dirty="0"/>
              <a:t>Capital analysis</a:t>
            </a:r>
          </a:p>
          <a:p>
            <a:pPr marL="457200" indent="-457200">
              <a:lnSpc>
                <a:spcPct val="110000"/>
              </a:lnSpc>
              <a:buFont typeface="+mj-lt"/>
              <a:buAutoNum type="alphaUcPeriod"/>
            </a:pPr>
            <a:r>
              <a:rPr lang="en-GB" dirty="0"/>
              <a:t>Something else </a:t>
            </a:r>
          </a:p>
          <a:p>
            <a:endParaRPr lang="en-GB" dirty="0"/>
          </a:p>
        </p:txBody>
      </p:sp>
    </p:spTree>
    <p:controls>
      <mc:AlternateContent xmlns:mc="http://schemas.openxmlformats.org/markup-compatibility/2006">
        <mc:Choice xmlns:v="urn:schemas-microsoft-com:vml" Requires="v">
          <p:control spid="2062" name="powercom_dsigraph" r:id="rId2" imgW="3672000" imgH="2036880"/>
        </mc:Choice>
        <mc:Fallback>
          <p:control name="powercom_dsigraph" r:id="rId2" imgW="3672000" imgH="2036880">
            <p:pic>
              <p:nvPicPr>
                <p:cNvPr id="0" name="powercom_dsigraph"/>
                <p:cNvPicPr preferRelativeResize="0">
                  <a:picLocks noChangeArrowheads="1" noChangeShapeType="1"/>
                </p:cNvPicPr>
                <p:nvPr>
                  <p:custDataLst>
                    <p:tags r:id="rId3"/>
                  </p:custDataLst>
                </p:nvPr>
              </p:nvPicPr>
              <p:blipFill>
                <a:blip r:embed="rId5">
                  <a:extLst>
                    <a:ext uri="{28A0092B-C50C-407E-A947-70E740481C1C}">
                      <a14:useLocalDpi xmlns:a14="http://schemas.microsoft.com/office/drawing/2010/main" val="0"/>
                    </a:ext>
                  </a:extLst>
                </a:blip>
                <a:srcRect/>
                <a:stretch>
                  <a:fillRect/>
                </a:stretch>
              </p:blipFill>
              <p:spPr bwMode="auto">
                <a:xfrm>
                  <a:off x="179388" y="4581525"/>
                  <a:ext cx="3671887" cy="203676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31671066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Market submissions - Key risks</a:t>
            </a:r>
            <a:endParaRPr lang="en-GB" dirty="0"/>
          </a:p>
        </p:txBody>
      </p:sp>
      <p:sp>
        <p:nvSpPr>
          <p:cNvPr id="3" name="Content Placeholder 2"/>
          <p:cNvSpPr>
            <a:spLocks noGrp="1"/>
          </p:cNvSpPr>
          <p:nvPr>
            <p:ph idx="1"/>
          </p:nvPr>
        </p:nvSpPr>
        <p:spPr>
          <a:xfrm>
            <a:off x="450000" y="980660"/>
            <a:ext cx="8334000" cy="4932000"/>
          </a:xfrm>
        </p:spPr>
        <p:txBody>
          <a:bodyPr>
            <a:noAutofit/>
          </a:bodyPr>
          <a:lstStyle/>
          <a:p>
            <a:r>
              <a:rPr lang="en-GB" i="1" dirty="0" smtClean="0"/>
              <a:t>Underwriting cycle</a:t>
            </a:r>
          </a:p>
          <a:p>
            <a:pPr marL="357188" indent="0">
              <a:buNone/>
            </a:pPr>
            <a:r>
              <a:rPr lang="en-GB" sz="1800" dirty="0" smtClean="0"/>
              <a:t>Challenging market conditions, overcapacity, softening rates and depressed investment returns.</a:t>
            </a:r>
          </a:p>
          <a:p>
            <a:r>
              <a:rPr lang="en-GB" i="1" dirty="0" smtClean="0"/>
              <a:t>Increased regulatory burden</a:t>
            </a:r>
          </a:p>
          <a:p>
            <a:pPr marL="357188" indent="0">
              <a:buNone/>
            </a:pPr>
            <a:r>
              <a:rPr lang="en-GB" sz="1800" dirty="0" smtClean="0"/>
              <a:t>Increased regulatory focus and intensity from both the PRA and FCA particularly around conduct risk and consumer protection.  The development of EWIs is also highlighted.  </a:t>
            </a:r>
          </a:p>
          <a:p>
            <a:r>
              <a:rPr lang="en-GB" i="1" dirty="0" smtClean="0"/>
              <a:t>CAT risk</a:t>
            </a:r>
          </a:p>
          <a:p>
            <a:pPr marL="357188" indent="0">
              <a:buNone/>
            </a:pPr>
            <a:r>
              <a:rPr lang="en-GB" sz="1800" dirty="0" smtClean="0"/>
              <a:t>Remains a significant proportion of most portfolios.</a:t>
            </a:r>
          </a:p>
          <a:p>
            <a:r>
              <a:rPr lang="en-GB" i="1" dirty="0" smtClean="0"/>
              <a:t>Broker facilities/distribution</a:t>
            </a:r>
          </a:p>
          <a:p>
            <a:pPr marL="357188" indent="0">
              <a:buNone/>
            </a:pPr>
            <a:r>
              <a:rPr lang="en-GB" sz="1800" dirty="0" smtClean="0"/>
              <a:t>Concern raised following deals such as Aon/Berkshire Hathaway and Willis.</a:t>
            </a:r>
          </a:p>
          <a:p>
            <a:r>
              <a:rPr lang="en-GB" i="1" dirty="0" smtClean="0"/>
              <a:t>Non-traditional/alternative capital entering the market</a:t>
            </a:r>
          </a:p>
          <a:p>
            <a:pPr marL="357188" indent="0">
              <a:buNone/>
            </a:pPr>
            <a:r>
              <a:rPr lang="en-GB" sz="1800" dirty="0" smtClean="0"/>
              <a:t>Abundance of non-traditional capital is leading to price pressure.</a:t>
            </a:r>
            <a:endParaRPr lang="en-GB" sz="1800" dirty="0"/>
          </a:p>
        </p:txBody>
      </p:sp>
    </p:spTree>
    <p:extLst>
      <p:ext uri="{BB962C8B-B14F-4D97-AF65-F5344CB8AC3E}">
        <p14:creationId xmlns:p14="http://schemas.microsoft.com/office/powerpoint/2010/main" val="2611728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Market submissions – Other risks</a:t>
            </a:r>
            <a:endParaRPr lang="en-GB" dirty="0"/>
          </a:p>
        </p:txBody>
      </p:sp>
      <p:sp>
        <p:nvSpPr>
          <p:cNvPr id="3" name="Content Placeholder 2"/>
          <p:cNvSpPr>
            <a:spLocks noGrp="1"/>
          </p:cNvSpPr>
          <p:nvPr>
            <p:ph idx="1"/>
          </p:nvPr>
        </p:nvSpPr>
        <p:spPr>
          <a:xfrm>
            <a:off x="450000" y="945340"/>
            <a:ext cx="8334000" cy="4932000"/>
          </a:xfrm>
        </p:spPr>
        <p:txBody>
          <a:bodyPr>
            <a:noAutofit/>
          </a:bodyPr>
          <a:lstStyle/>
          <a:p>
            <a:r>
              <a:rPr lang="en-GB" i="1" dirty="0" smtClean="0"/>
              <a:t>Terrorism Risk Insurance Programme Reauthorisation Act (TRIA/TRIPRA)</a:t>
            </a:r>
          </a:p>
          <a:p>
            <a:pPr marL="357188" indent="0">
              <a:buNone/>
            </a:pPr>
            <a:r>
              <a:rPr lang="en-GB" sz="1800" dirty="0" smtClean="0"/>
              <a:t>US federal law creating a ‘backstop’ for insurance claims related to terrorism but renewal of legislation remains uncertain.</a:t>
            </a:r>
          </a:p>
          <a:p>
            <a:r>
              <a:rPr lang="en-GB" i="1" dirty="0" smtClean="0"/>
              <a:t>Political risk</a:t>
            </a:r>
          </a:p>
          <a:p>
            <a:pPr marL="357188" indent="0">
              <a:buNone/>
            </a:pPr>
            <a:r>
              <a:rPr lang="en-GB" sz="1800" dirty="0" smtClean="0"/>
              <a:t>Exposure following heightened levels of conflict and unrest around the world.</a:t>
            </a:r>
          </a:p>
          <a:p>
            <a:r>
              <a:rPr lang="en-GB" i="1" dirty="0" smtClean="0"/>
              <a:t>Foreign Account Tax Compliance Act (FATCA)</a:t>
            </a:r>
          </a:p>
          <a:p>
            <a:pPr marL="357188" indent="0">
              <a:buNone/>
            </a:pPr>
            <a:r>
              <a:rPr lang="en-GB" sz="1800" dirty="0" smtClean="0"/>
              <a:t>Provisions could result in significant additional compliance burden which could impact volumes of US business.</a:t>
            </a:r>
          </a:p>
          <a:p>
            <a:pPr marL="0" indent="0">
              <a:buNone/>
            </a:pPr>
            <a:endParaRPr lang="en-GB" dirty="0" smtClean="0"/>
          </a:p>
          <a:p>
            <a:pPr marL="0" indent="0">
              <a:buNone/>
            </a:pPr>
            <a:r>
              <a:rPr lang="en-GB" dirty="0" smtClean="0"/>
              <a:t>And of course:</a:t>
            </a:r>
          </a:p>
          <a:p>
            <a:r>
              <a:rPr lang="en-GB" dirty="0" smtClean="0"/>
              <a:t>Eurozone and economic climate</a:t>
            </a:r>
            <a:endParaRPr lang="en-GB" dirty="0"/>
          </a:p>
        </p:txBody>
      </p:sp>
    </p:spTree>
    <p:extLst>
      <p:ext uri="{BB962C8B-B14F-4D97-AF65-F5344CB8AC3E}">
        <p14:creationId xmlns:p14="http://schemas.microsoft.com/office/powerpoint/2010/main" val="2167729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US" dirty="0"/>
          </a:p>
        </p:txBody>
      </p:sp>
      <p:sp>
        <p:nvSpPr>
          <p:cNvPr id="4" name="Text Placeholder 3"/>
          <p:cNvSpPr>
            <a:spLocks noGrp="1"/>
          </p:cNvSpPr>
          <p:nvPr>
            <p:ph type="body" sz="quarter" idx="14"/>
          </p:nvPr>
        </p:nvSpPr>
        <p:spPr>
          <a:xfrm>
            <a:off x="2627784" y="908720"/>
            <a:ext cx="6300000" cy="5292000"/>
          </a:xfrm>
        </p:spPr>
        <p:txBody>
          <a:bodyPr/>
          <a:lstStyle/>
          <a:p>
            <a:r>
              <a:rPr lang="en-GB" dirty="0"/>
              <a:t>Introduction </a:t>
            </a:r>
          </a:p>
          <a:p>
            <a:r>
              <a:rPr lang="en-GB" dirty="0" smtClean="0"/>
              <a:t>ORSA</a:t>
            </a:r>
          </a:p>
          <a:p>
            <a:pPr lvl="1"/>
            <a:r>
              <a:rPr lang="en-GB" dirty="0" smtClean="0"/>
              <a:t>Feedback from recent reviews</a:t>
            </a:r>
          </a:p>
          <a:p>
            <a:pPr lvl="1"/>
            <a:r>
              <a:rPr lang="en-GB" dirty="0" smtClean="0"/>
              <a:t>Themes from market submissions</a:t>
            </a:r>
            <a:endParaRPr lang="en-GB" dirty="0"/>
          </a:p>
          <a:p>
            <a:r>
              <a:rPr lang="en-GB" dirty="0"/>
              <a:t>Model </a:t>
            </a:r>
            <a:r>
              <a:rPr lang="en-GB" dirty="0" smtClean="0"/>
              <a:t>Change</a:t>
            </a:r>
          </a:p>
          <a:p>
            <a:r>
              <a:rPr lang="en-GB" dirty="0" smtClean="0"/>
              <a:t>Table discussions </a:t>
            </a:r>
          </a:p>
          <a:p>
            <a:r>
              <a:rPr lang="en-GB" dirty="0" smtClean="0"/>
              <a:t>Catastrophe Risk  </a:t>
            </a:r>
          </a:p>
          <a:p>
            <a:r>
              <a:rPr lang="en-GB" dirty="0" smtClean="0"/>
              <a:t>Questions </a:t>
            </a:r>
          </a:p>
          <a:p>
            <a:pPr marL="0" indent="0">
              <a:buNone/>
            </a:pPr>
            <a:endParaRPr lang="en-GB" dirty="0"/>
          </a:p>
          <a:p>
            <a:endParaRPr lang="en-GB" dirty="0"/>
          </a:p>
          <a:p>
            <a:endParaRPr lang="en-US" dirty="0"/>
          </a:p>
        </p:txBody>
      </p:sp>
    </p:spTree>
    <p:extLst>
      <p:ext uri="{BB962C8B-B14F-4D97-AF65-F5344CB8AC3E}">
        <p14:creationId xmlns:p14="http://schemas.microsoft.com/office/powerpoint/2010/main" val="4197905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00" y="476700"/>
            <a:ext cx="8334000" cy="792000"/>
          </a:xfrm>
        </p:spPr>
        <p:txBody>
          <a:bodyPr/>
          <a:lstStyle/>
          <a:p>
            <a:r>
              <a:rPr lang="en-GB" dirty="0" smtClean="0"/>
              <a:t>Market Submissions – Own economic capital</a:t>
            </a:r>
            <a:endParaRPr lang="en-GB" dirty="0"/>
          </a:p>
        </p:txBody>
      </p:sp>
      <p:sp>
        <p:nvSpPr>
          <p:cNvPr id="3" name="Content Placeholder 2"/>
          <p:cNvSpPr>
            <a:spLocks noGrp="1"/>
          </p:cNvSpPr>
          <p:nvPr>
            <p:ph idx="1"/>
          </p:nvPr>
        </p:nvSpPr>
        <p:spPr>
          <a:xfrm>
            <a:off x="450000" y="1268700"/>
            <a:ext cx="8334000" cy="4932000"/>
          </a:xfrm>
        </p:spPr>
        <p:txBody>
          <a:bodyPr>
            <a:normAutofit/>
          </a:bodyPr>
          <a:lstStyle/>
          <a:p>
            <a:pPr>
              <a:spcBef>
                <a:spcPts val="1800"/>
              </a:spcBef>
              <a:spcAft>
                <a:spcPts val="1800"/>
              </a:spcAft>
            </a:pPr>
            <a:r>
              <a:rPr lang="en-GB" dirty="0" smtClean="0"/>
              <a:t>Over </a:t>
            </a:r>
            <a:r>
              <a:rPr lang="en-GB" dirty="0"/>
              <a:t>two thirds (</a:t>
            </a:r>
            <a:r>
              <a:rPr lang="en-GB" b="1" dirty="0"/>
              <a:t>72%</a:t>
            </a:r>
            <a:r>
              <a:rPr lang="en-GB" dirty="0"/>
              <a:t>) of syndicates have set the Lloyd’s ECA as their own economic </a:t>
            </a:r>
            <a:r>
              <a:rPr lang="en-GB" dirty="0" smtClean="0"/>
              <a:t>capital</a:t>
            </a:r>
            <a:endParaRPr lang="en-GB" dirty="0"/>
          </a:p>
          <a:p>
            <a:pPr>
              <a:spcBef>
                <a:spcPts val="1800"/>
              </a:spcBef>
              <a:spcAft>
                <a:spcPts val="1800"/>
              </a:spcAft>
            </a:pPr>
            <a:r>
              <a:rPr lang="en-GB" dirty="0"/>
              <a:t>Only </a:t>
            </a:r>
            <a:r>
              <a:rPr lang="en-GB" b="1" dirty="0"/>
              <a:t>9%</a:t>
            </a:r>
            <a:r>
              <a:rPr lang="en-GB" dirty="0"/>
              <a:t> of syndicates are setting capital below the Lloyd’s </a:t>
            </a:r>
            <a:r>
              <a:rPr lang="en-GB" dirty="0" smtClean="0"/>
              <a:t>ECA</a:t>
            </a:r>
            <a:endParaRPr lang="en-GB" dirty="0"/>
          </a:p>
          <a:p>
            <a:pPr>
              <a:spcBef>
                <a:spcPts val="1800"/>
              </a:spcBef>
              <a:spcAft>
                <a:spcPts val="1800"/>
              </a:spcAft>
            </a:pPr>
            <a:r>
              <a:rPr lang="en-GB" b="1" dirty="0"/>
              <a:t>17%</a:t>
            </a:r>
            <a:r>
              <a:rPr lang="en-GB" dirty="0"/>
              <a:t> of syndicates have set their own capital level above the Lloyd’s </a:t>
            </a:r>
            <a:r>
              <a:rPr lang="en-GB" dirty="0" smtClean="0"/>
              <a:t>ECA</a:t>
            </a:r>
            <a:endParaRPr lang="en-GB" dirty="0"/>
          </a:p>
          <a:p>
            <a:pPr>
              <a:spcBef>
                <a:spcPts val="1800"/>
              </a:spcBef>
              <a:spcAft>
                <a:spcPts val="1800"/>
              </a:spcAft>
            </a:pPr>
            <a:r>
              <a:rPr lang="en-GB" b="1" dirty="0"/>
              <a:t>2%</a:t>
            </a:r>
            <a:r>
              <a:rPr lang="en-GB" dirty="0"/>
              <a:t> have not made clear the level of economic capital and/or Lloyd’s ECA in their ORSA </a:t>
            </a:r>
            <a:r>
              <a:rPr lang="en-GB" dirty="0" smtClean="0"/>
              <a:t>report</a:t>
            </a:r>
            <a:endParaRPr lang="en-GB" dirty="0"/>
          </a:p>
          <a:p>
            <a:pPr marL="0" indent="0">
              <a:spcBef>
                <a:spcPts val="1800"/>
              </a:spcBef>
              <a:spcAft>
                <a:spcPts val="1800"/>
              </a:spcAft>
              <a:buNone/>
            </a:pPr>
            <a:endParaRPr lang="en-GB" dirty="0"/>
          </a:p>
        </p:txBody>
      </p:sp>
    </p:spTree>
    <p:extLst>
      <p:ext uri="{BB962C8B-B14F-4D97-AF65-F5344CB8AC3E}">
        <p14:creationId xmlns:p14="http://schemas.microsoft.com/office/powerpoint/2010/main" val="2141284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US" dirty="0"/>
          </a:p>
        </p:txBody>
      </p:sp>
      <p:sp>
        <p:nvSpPr>
          <p:cNvPr id="4" name="Text Placeholder 3"/>
          <p:cNvSpPr>
            <a:spLocks noGrp="1"/>
          </p:cNvSpPr>
          <p:nvPr>
            <p:ph type="body" sz="quarter" idx="14"/>
          </p:nvPr>
        </p:nvSpPr>
        <p:spPr>
          <a:xfrm>
            <a:off x="2627784" y="908720"/>
            <a:ext cx="6300000" cy="5292000"/>
          </a:xfrm>
        </p:spPr>
        <p:txBody>
          <a:bodyPr/>
          <a:lstStyle/>
          <a:p>
            <a:r>
              <a:rPr lang="en-GB" dirty="0">
                <a:solidFill>
                  <a:schemeClr val="bg2">
                    <a:lumMod val="65000"/>
                  </a:schemeClr>
                </a:solidFill>
              </a:rPr>
              <a:t>Introduction </a:t>
            </a:r>
          </a:p>
          <a:p>
            <a:r>
              <a:rPr lang="en-GB" dirty="0" smtClean="0">
                <a:solidFill>
                  <a:schemeClr val="bg2">
                    <a:lumMod val="65000"/>
                  </a:schemeClr>
                </a:solidFill>
              </a:rPr>
              <a:t>ORSA</a:t>
            </a:r>
          </a:p>
          <a:p>
            <a:pPr lvl="1"/>
            <a:r>
              <a:rPr lang="en-GB" dirty="0" smtClean="0">
                <a:solidFill>
                  <a:schemeClr val="bg2">
                    <a:lumMod val="65000"/>
                  </a:schemeClr>
                </a:solidFill>
              </a:rPr>
              <a:t>Feedback from recent reviews</a:t>
            </a:r>
          </a:p>
          <a:p>
            <a:pPr lvl="1"/>
            <a:r>
              <a:rPr lang="en-GB" dirty="0" smtClean="0">
                <a:solidFill>
                  <a:schemeClr val="bg2">
                    <a:lumMod val="65000"/>
                  </a:schemeClr>
                </a:solidFill>
              </a:rPr>
              <a:t>Themes from market submissions</a:t>
            </a:r>
            <a:endParaRPr lang="en-GB" dirty="0">
              <a:solidFill>
                <a:schemeClr val="bg2">
                  <a:lumMod val="65000"/>
                </a:schemeClr>
              </a:solidFill>
            </a:endParaRPr>
          </a:p>
          <a:p>
            <a:r>
              <a:rPr lang="en-GB" dirty="0"/>
              <a:t>Model </a:t>
            </a:r>
            <a:r>
              <a:rPr lang="en-GB" dirty="0" smtClean="0"/>
              <a:t>Change</a:t>
            </a:r>
          </a:p>
          <a:p>
            <a:r>
              <a:rPr lang="en-GB" dirty="0" smtClean="0">
                <a:solidFill>
                  <a:schemeClr val="bg2">
                    <a:lumMod val="65000"/>
                  </a:schemeClr>
                </a:solidFill>
              </a:rPr>
              <a:t>Table discussions </a:t>
            </a:r>
          </a:p>
          <a:p>
            <a:r>
              <a:rPr lang="en-GB" dirty="0" smtClean="0">
                <a:solidFill>
                  <a:schemeClr val="bg2">
                    <a:lumMod val="65000"/>
                  </a:schemeClr>
                </a:solidFill>
              </a:rPr>
              <a:t>Catastrophe Risk  </a:t>
            </a:r>
          </a:p>
          <a:p>
            <a:r>
              <a:rPr lang="en-GB" dirty="0">
                <a:solidFill>
                  <a:schemeClr val="bg2">
                    <a:lumMod val="65000"/>
                  </a:schemeClr>
                </a:solidFill>
              </a:rPr>
              <a:t>Questions</a:t>
            </a:r>
            <a:endParaRPr lang="en-GB" dirty="0" smtClean="0">
              <a:solidFill>
                <a:schemeClr val="bg2">
                  <a:lumMod val="65000"/>
                </a:schemeClr>
              </a:solidFill>
            </a:endParaRPr>
          </a:p>
          <a:p>
            <a:pPr marL="0" indent="0">
              <a:buNone/>
            </a:pPr>
            <a:endParaRPr lang="en-GB" dirty="0"/>
          </a:p>
          <a:p>
            <a:endParaRPr lang="en-GB" dirty="0"/>
          </a:p>
          <a:p>
            <a:endParaRPr lang="en-US" dirty="0"/>
          </a:p>
        </p:txBody>
      </p:sp>
    </p:spTree>
    <p:extLst>
      <p:ext uri="{BB962C8B-B14F-4D97-AF65-F5344CB8AC3E}">
        <p14:creationId xmlns:p14="http://schemas.microsoft.com/office/powerpoint/2010/main" val="1624582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49263" y="261365"/>
            <a:ext cx="8334375" cy="503265"/>
          </a:xfrm>
        </p:spPr>
        <p:txBody>
          <a:bodyPr/>
          <a:lstStyle/>
          <a:p>
            <a:pPr eaLnBrk="1" hangingPunct="1"/>
            <a:r>
              <a:rPr lang="en-US" altLang="en-US" dirty="0" smtClean="0"/>
              <a:t>Timeline of activity on model change</a:t>
            </a:r>
          </a:p>
        </p:txBody>
      </p:sp>
      <p:sp>
        <p:nvSpPr>
          <p:cNvPr id="30723" name="Content Placeholder 2"/>
          <p:cNvSpPr>
            <a:spLocks noGrp="1"/>
          </p:cNvSpPr>
          <p:nvPr>
            <p:ph idx="1"/>
          </p:nvPr>
        </p:nvSpPr>
        <p:spPr>
          <a:xfrm>
            <a:off x="449263" y="836641"/>
            <a:ext cx="8334375" cy="5545110"/>
          </a:xfrm>
        </p:spPr>
        <p:txBody>
          <a:bodyPr/>
          <a:lstStyle/>
          <a:p>
            <a:pPr eaLnBrk="1" hangingPunct="1">
              <a:spcBef>
                <a:spcPct val="0"/>
              </a:spcBef>
              <a:spcAft>
                <a:spcPts val="600"/>
              </a:spcAft>
            </a:pPr>
            <a:r>
              <a:rPr lang="en-US" altLang="en-US" b="1" dirty="0" smtClean="0">
                <a:latin typeface="Arial" charset="0"/>
                <a:cs typeface="Arial" charset="0"/>
              </a:rPr>
              <a:t>July 2012: </a:t>
            </a:r>
          </a:p>
          <a:p>
            <a:pPr lvl="1" eaLnBrk="1" hangingPunct="1">
              <a:spcBef>
                <a:spcPct val="0"/>
              </a:spcBef>
            </a:pPr>
            <a:r>
              <a:rPr lang="en-US" altLang="en-US" sz="1800" dirty="0" smtClean="0">
                <a:latin typeface="Arial" charset="0"/>
                <a:cs typeface="Arial" charset="0"/>
              </a:rPr>
              <a:t>First review of the market’s model change policies &amp; initial views on guidance developed </a:t>
            </a:r>
          </a:p>
          <a:p>
            <a:pPr eaLnBrk="1" hangingPunct="1">
              <a:spcBef>
                <a:spcPct val="0"/>
              </a:spcBef>
              <a:spcAft>
                <a:spcPts val="600"/>
              </a:spcAft>
            </a:pPr>
            <a:r>
              <a:rPr lang="en-US" altLang="en-US" b="1" dirty="0" smtClean="0">
                <a:latin typeface="Arial" charset="0"/>
                <a:cs typeface="Arial" charset="0"/>
              </a:rPr>
              <a:t>July 2013</a:t>
            </a:r>
          </a:p>
          <a:p>
            <a:pPr lvl="1" eaLnBrk="1" hangingPunct="1">
              <a:spcBef>
                <a:spcPct val="0"/>
              </a:spcBef>
            </a:pPr>
            <a:r>
              <a:rPr lang="en-US" altLang="en-US" sz="1800" dirty="0" smtClean="0">
                <a:latin typeface="Arial" charset="0"/>
                <a:cs typeface="Arial" charset="0"/>
              </a:rPr>
              <a:t>first review of the market’s model change reports</a:t>
            </a:r>
          </a:p>
          <a:p>
            <a:pPr eaLnBrk="1" hangingPunct="1">
              <a:spcBef>
                <a:spcPct val="0"/>
              </a:spcBef>
              <a:spcAft>
                <a:spcPts val="600"/>
              </a:spcAft>
            </a:pPr>
            <a:r>
              <a:rPr lang="en-US" altLang="en-US" b="1" dirty="0" smtClean="0">
                <a:latin typeface="Arial" charset="0"/>
                <a:cs typeface="Arial" charset="0"/>
              </a:rPr>
              <a:t>September 2013</a:t>
            </a:r>
          </a:p>
          <a:p>
            <a:pPr lvl="1" eaLnBrk="1" hangingPunct="1">
              <a:spcBef>
                <a:spcPct val="0"/>
              </a:spcBef>
            </a:pPr>
            <a:r>
              <a:rPr lang="en-US" altLang="en-US" sz="1800" dirty="0" smtClean="0">
                <a:latin typeface="Arial" charset="0"/>
                <a:cs typeface="Arial" charset="0"/>
              </a:rPr>
              <a:t>Lloyd’s meeting with the PRA, followed by publication of Interim Measures</a:t>
            </a:r>
          </a:p>
          <a:p>
            <a:pPr eaLnBrk="1" hangingPunct="1">
              <a:spcBef>
                <a:spcPct val="0"/>
              </a:spcBef>
              <a:spcAft>
                <a:spcPts val="600"/>
              </a:spcAft>
            </a:pPr>
            <a:r>
              <a:rPr lang="en-US" altLang="en-US" b="1" dirty="0" smtClean="0">
                <a:latin typeface="Arial" charset="0"/>
                <a:cs typeface="Arial" charset="0"/>
              </a:rPr>
              <a:t>Q4 2013</a:t>
            </a:r>
          </a:p>
          <a:p>
            <a:pPr lvl="1" eaLnBrk="1" hangingPunct="1">
              <a:spcBef>
                <a:spcPct val="0"/>
              </a:spcBef>
            </a:pPr>
            <a:r>
              <a:rPr lang="en-US" altLang="en-US" sz="1800" dirty="0" smtClean="0">
                <a:latin typeface="Arial" charset="0"/>
                <a:cs typeface="Arial" charset="0"/>
              </a:rPr>
              <a:t>Model change workshops and market working group discussions</a:t>
            </a:r>
            <a:r>
              <a:rPr lang="en-US" altLang="en-US" dirty="0" smtClean="0">
                <a:latin typeface="Arial" charset="0"/>
                <a:cs typeface="Arial" charset="0"/>
              </a:rPr>
              <a:t>	         	          </a:t>
            </a:r>
          </a:p>
          <a:p>
            <a:pPr eaLnBrk="1" hangingPunct="1">
              <a:spcBef>
                <a:spcPct val="0"/>
              </a:spcBef>
              <a:spcAft>
                <a:spcPts val="600"/>
              </a:spcAft>
            </a:pPr>
            <a:r>
              <a:rPr lang="en-US" altLang="en-US" b="1" dirty="0" smtClean="0">
                <a:latin typeface="Arial" charset="0"/>
                <a:cs typeface="Arial" charset="0"/>
              </a:rPr>
              <a:t>Q1 2014</a:t>
            </a:r>
          </a:p>
          <a:p>
            <a:pPr lvl="1" eaLnBrk="1" hangingPunct="1">
              <a:spcBef>
                <a:spcPct val="0"/>
              </a:spcBef>
            </a:pPr>
            <a:r>
              <a:rPr lang="en-US" altLang="en-US" sz="1800" dirty="0" smtClean="0">
                <a:latin typeface="Arial" charset="0"/>
                <a:cs typeface="Arial" charset="0"/>
              </a:rPr>
              <a:t>Model change meetings with the market</a:t>
            </a:r>
          </a:p>
          <a:p>
            <a:pPr lvl="1" eaLnBrk="1" hangingPunct="1">
              <a:spcBef>
                <a:spcPct val="0"/>
              </a:spcBef>
            </a:pPr>
            <a:r>
              <a:rPr lang="en-US" altLang="en-US" sz="1800" dirty="0" smtClean="0">
                <a:latin typeface="Arial" charset="0"/>
                <a:cs typeface="Arial" charset="0"/>
              </a:rPr>
              <a:t>Lloyd’s model change guidance &amp; 2014 submission requirements issued </a:t>
            </a:r>
          </a:p>
          <a:p>
            <a:pPr eaLnBrk="1" hangingPunct="1">
              <a:spcBef>
                <a:spcPct val="0"/>
              </a:spcBef>
              <a:buFont typeface="Arial" charset="0"/>
              <a:buNone/>
            </a:pPr>
            <a:endParaRPr lang="en-US" altLang="en-US" dirty="0" smtClean="0">
              <a:latin typeface="Arial" charset="0"/>
              <a:cs typeface="Arial" charset="0"/>
            </a:endParaRPr>
          </a:p>
          <a:p>
            <a:pPr eaLnBrk="1" hangingPunct="1">
              <a:spcBef>
                <a:spcPct val="0"/>
              </a:spcBef>
              <a:buFont typeface="Arial" charset="0"/>
              <a:buNone/>
            </a:pPr>
            <a:endParaRPr lang="en-US" altLang="en-US" dirty="0" smtClean="0">
              <a:latin typeface="Arial" charset="0"/>
              <a:cs typeface="Arial" charset="0"/>
            </a:endParaRPr>
          </a:p>
          <a:p>
            <a:pPr eaLnBrk="1" hangingPunct="1">
              <a:spcBef>
                <a:spcPct val="0"/>
              </a:spcBef>
            </a:pPr>
            <a:endParaRPr lang="en-US" altLang="en-US" dirty="0" smtClean="0">
              <a:latin typeface="Arial" charset="0"/>
              <a:cs typeface="Arial" charset="0"/>
            </a:endParaRPr>
          </a:p>
        </p:txBody>
      </p:sp>
      <p:sp>
        <p:nvSpPr>
          <p:cNvPr id="30724" name="Slide Number Placeholder 4"/>
          <p:cNvSpPr>
            <a:spLocks noGrp="1"/>
          </p:cNvSpPr>
          <p:nvPr>
            <p:ph type="sldNum" sz="quarter" idx="4294967295"/>
          </p:nvPr>
        </p:nvSpPr>
        <p:spPr bwMode="auto">
          <a:xfrm flipV="1">
            <a:off x="6371432" y="6857999"/>
            <a:ext cx="810418" cy="994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1pPr>
            <a:lvl2pPr marL="742950" indent="-28575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2pPr>
            <a:lvl3pPr marL="1143000" indent="-22860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3pPr>
            <a:lvl4pPr marL="1600200" indent="-22860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4pPr>
            <a:lvl5pPr marL="2057400" indent="-22860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5pPr>
            <a:lvl6pPr marL="25146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6pPr>
            <a:lvl7pPr marL="29718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7pPr>
            <a:lvl8pPr marL="34290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8pPr>
            <a:lvl9pPr marL="38862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9pPr>
          </a:lstStyle>
          <a:p>
            <a:pPr eaLnBrk="1" hangingPunct="1">
              <a:spcAft>
                <a:spcPct val="0"/>
              </a:spcAft>
              <a:buClrTx/>
              <a:buSzTx/>
              <a:buFontTx/>
              <a:buNone/>
            </a:pPr>
            <a:endParaRPr lang="en-GB" altLang="en-US" sz="800" dirty="0" smtClean="0">
              <a:solidFill>
                <a:schemeClr val="bg1"/>
              </a:solidFill>
            </a:endParaRPr>
          </a:p>
        </p:txBody>
      </p:sp>
      <p:sp>
        <p:nvSpPr>
          <p:cNvPr id="6" name="Rectangle 5"/>
          <p:cNvSpPr>
            <a:spLocks noChangeArrowheads="1"/>
          </p:cNvSpPr>
          <p:nvPr/>
        </p:nvSpPr>
        <p:spPr bwMode="auto">
          <a:xfrm>
            <a:off x="539750" y="5876925"/>
            <a:ext cx="1655763" cy="504825"/>
          </a:xfrm>
          <a:prstGeom prst="rect">
            <a:avLst/>
          </a:prstGeom>
          <a:gradFill rotWithShape="1">
            <a:gsLst>
              <a:gs pos="0">
                <a:srgbClr val="008ABA"/>
              </a:gs>
              <a:gs pos="20000">
                <a:srgbClr val="0087B5"/>
              </a:gs>
              <a:gs pos="100000">
                <a:srgbClr val="00658A"/>
              </a:gs>
            </a:gsLst>
            <a:lin ang="5400000"/>
          </a:gradFill>
          <a:ln w="9525">
            <a:solidFill>
              <a:srgbClr val="007DA3"/>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dirty="0">
                <a:solidFill>
                  <a:schemeClr val="lt1"/>
                </a:solidFill>
                <a:latin typeface="+mn-lt"/>
                <a:ea typeface="+mn-ea"/>
              </a:rPr>
              <a:t>July</a:t>
            </a:r>
          </a:p>
          <a:p>
            <a:pPr algn="ctr" fontAlgn="auto">
              <a:spcBef>
                <a:spcPts val="0"/>
              </a:spcBef>
              <a:spcAft>
                <a:spcPts val="0"/>
              </a:spcAft>
              <a:defRPr/>
            </a:pPr>
            <a:r>
              <a:rPr lang="en-US" dirty="0">
                <a:solidFill>
                  <a:schemeClr val="lt1"/>
                </a:solidFill>
                <a:latin typeface="+mn-lt"/>
                <a:ea typeface="+mn-ea"/>
              </a:rPr>
              <a:t>2012</a:t>
            </a:r>
          </a:p>
        </p:txBody>
      </p:sp>
      <p:sp>
        <p:nvSpPr>
          <p:cNvPr id="7" name="Rectangle 6"/>
          <p:cNvSpPr>
            <a:spLocks noChangeArrowheads="1"/>
          </p:cNvSpPr>
          <p:nvPr/>
        </p:nvSpPr>
        <p:spPr bwMode="auto">
          <a:xfrm>
            <a:off x="2195513" y="5876925"/>
            <a:ext cx="1655762" cy="504825"/>
          </a:xfrm>
          <a:prstGeom prst="rect">
            <a:avLst/>
          </a:prstGeom>
          <a:gradFill rotWithShape="1">
            <a:gsLst>
              <a:gs pos="0">
                <a:srgbClr val="008ABA"/>
              </a:gs>
              <a:gs pos="20000">
                <a:srgbClr val="0087B5"/>
              </a:gs>
              <a:gs pos="100000">
                <a:srgbClr val="00658A"/>
              </a:gs>
            </a:gsLst>
            <a:lin ang="5400000"/>
          </a:gradFill>
          <a:ln w="9525">
            <a:solidFill>
              <a:srgbClr val="007DA3"/>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dirty="0">
                <a:solidFill>
                  <a:schemeClr val="lt1"/>
                </a:solidFill>
                <a:latin typeface="+mn-lt"/>
                <a:ea typeface="+mn-ea"/>
              </a:rPr>
              <a:t>July</a:t>
            </a:r>
          </a:p>
          <a:p>
            <a:pPr algn="ctr" fontAlgn="auto">
              <a:spcBef>
                <a:spcPts val="0"/>
              </a:spcBef>
              <a:spcAft>
                <a:spcPts val="0"/>
              </a:spcAft>
              <a:defRPr/>
            </a:pPr>
            <a:r>
              <a:rPr lang="en-US" dirty="0">
                <a:solidFill>
                  <a:schemeClr val="lt1"/>
                </a:solidFill>
                <a:latin typeface="+mn-lt"/>
                <a:ea typeface="+mn-ea"/>
              </a:rPr>
              <a:t>2013</a:t>
            </a:r>
          </a:p>
        </p:txBody>
      </p:sp>
      <p:sp>
        <p:nvSpPr>
          <p:cNvPr id="8" name="Rectangle 7"/>
          <p:cNvSpPr>
            <a:spLocks noChangeArrowheads="1"/>
          </p:cNvSpPr>
          <p:nvPr/>
        </p:nvSpPr>
        <p:spPr bwMode="auto">
          <a:xfrm>
            <a:off x="3851275" y="5876925"/>
            <a:ext cx="1655763" cy="504825"/>
          </a:xfrm>
          <a:prstGeom prst="rect">
            <a:avLst/>
          </a:prstGeom>
          <a:gradFill rotWithShape="1">
            <a:gsLst>
              <a:gs pos="0">
                <a:srgbClr val="008ABA"/>
              </a:gs>
              <a:gs pos="20000">
                <a:srgbClr val="0087B5"/>
              </a:gs>
              <a:gs pos="100000">
                <a:srgbClr val="00658A"/>
              </a:gs>
            </a:gsLst>
            <a:lin ang="5400000"/>
          </a:gradFill>
          <a:ln w="9525">
            <a:solidFill>
              <a:srgbClr val="007DA3"/>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dirty="0">
                <a:solidFill>
                  <a:schemeClr val="lt1"/>
                </a:solidFill>
                <a:latin typeface="+mn-lt"/>
                <a:ea typeface="+mn-ea"/>
              </a:rPr>
              <a:t>September</a:t>
            </a:r>
          </a:p>
          <a:p>
            <a:pPr algn="ctr" fontAlgn="auto">
              <a:spcBef>
                <a:spcPts val="0"/>
              </a:spcBef>
              <a:spcAft>
                <a:spcPts val="0"/>
              </a:spcAft>
              <a:defRPr/>
            </a:pPr>
            <a:r>
              <a:rPr lang="en-US" dirty="0">
                <a:solidFill>
                  <a:schemeClr val="lt1"/>
                </a:solidFill>
                <a:latin typeface="+mn-lt"/>
                <a:ea typeface="+mn-ea"/>
              </a:rPr>
              <a:t>2013</a:t>
            </a:r>
          </a:p>
        </p:txBody>
      </p:sp>
      <p:sp>
        <p:nvSpPr>
          <p:cNvPr id="10" name="Rectangle 9"/>
          <p:cNvSpPr>
            <a:spLocks noChangeArrowheads="1"/>
          </p:cNvSpPr>
          <p:nvPr/>
        </p:nvSpPr>
        <p:spPr bwMode="auto">
          <a:xfrm>
            <a:off x="5507038" y="5876925"/>
            <a:ext cx="1728787" cy="504825"/>
          </a:xfrm>
          <a:prstGeom prst="rect">
            <a:avLst/>
          </a:prstGeom>
          <a:gradFill rotWithShape="1">
            <a:gsLst>
              <a:gs pos="0">
                <a:srgbClr val="008ABA"/>
              </a:gs>
              <a:gs pos="20000">
                <a:srgbClr val="0087B5"/>
              </a:gs>
              <a:gs pos="100000">
                <a:srgbClr val="00658A"/>
              </a:gs>
            </a:gsLst>
            <a:lin ang="5400000"/>
          </a:gradFill>
          <a:ln w="9525">
            <a:solidFill>
              <a:srgbClr val="007DA3"/>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dirty="0">
                <a:solidFill>
                  <a:schemeClr val="lt1"/>
                </a:solidFill>
                <a:latin typeface="+mn-lt"/>
                <a:ea typeface="+mn-ea"/>
              </a:rPr>
              <a:t>Q4 </a:t>
            </a:r>
          </a:p>
          <a:p>
            <a:pPr algn="ctr" fontAlgn="auto">
              <a:spcBef>
                <a:spcPts val="0"/>
              </a:spcBef>
              <a:spcAft>
                <a:spcPts val="0"/>
              </a:spcAft>
              <a:defRPr/>
            </a:pPr>
            <a:r>
              <a:rPr lang="en-US" dirty="0">
                <a:solidFill>
                  <a:schemeClr val="lt1"/>
                </a:solidFill>
                <a:latin typeface="+mn-lt"/>
                <a:ea typeface="+mn-ea"/>
              </a:rPr>
              <a:t>2013</a:t>
            </a:r>
          </a:p>
        </p:txBody>
      </p:sp>
      <p:sp>
        <p:nvSpPr>
          <p:cNvPr id="12" name="Pentagon 11"/>
          <p:cNvSpPr>
            <a:spLocks noChangeArrowheads="1"/>
          </p:cNvSpPr>
          <p:nvPr/>
        </p:nvSpPr>
        <p:spPr bwMode="auto">
          <a:xfrm>
            <a:off x="7164388" y="5876925"/>
            <a:ext cx="1439862" cy="504825"/>
          </a:xfrm>
          <a:prstGeom prst="homePlate">
            <a:avLst>
              <a:gd name="adj" fmla="val 49985"/>
            </a:avLst>
          </a:prstGeom>
          <a:gradFill rotWithShape="1">
            <a:gsLst>
              <a:gs pos="0">
                <a:srgbClr val="008ABA"/>
              </a:gs>
              <a:gs pos="20000">
                <a:srgbClr val="0087B5"/>
              </a:gs>
              <a:gs pos="100000">
                <a:srgbClr val="00658A"/>
              </a:gs>
            </a:gsLst>
            <a:lin ang="5400000"/>
          </a:gradFill>
          <a:ln w="9525">
            <a:solidFill>
              <a:srgbClr val="007DA3"/>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dirty="0">
                <a:solidFill>
                  <a:schemeClr val="lt1"/>
                </a:solidFill>
                <a:latin typeface="+mn-lt"/>
                <a:ea typeface="+mn-ea"/>
              </a:rPr>
              <a:t>Q1</a:t>
            </a:r>
          </a:p>
          <a:p>
            <a:pPr algn="ctr" fontAlgn="auto">
              <a:spcBef>
                <a:spcPts val="0"/>
              </a:spcBef>
              <a:spcAft>
                <a:spcPts val="0"/>
              </a:spcAft>
              <a:defRPr/>
            </a:pPr>
            <a:r>
              <a:rPr lang="en-US" dirty="0">
                <a:solidFill>
                  <a:schemeClr val="lt1"/>
                </a:solidFill>
                <a:latin typeface="+mn-lt"/>
                <a:ea typeface="+mn-ea"/>
              </a:rPr>
              <a:t>2014</a:t>
            </a:r>
          </a:p>
        </p:txBody>
      </p:sp>
    </p:spTree>
    <p:extLst>
      <p:ext uri="{BB962C8B-B14F-4D97-AF65-F5344CB8AC3E}">
        <p14:creationId xmlns:p14="http://schemas.microsoft.com/office/powerpoint/2010/main" val="1044958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49263" y="333375"/>
            <a:ext cx="8334375" cy="790575"/>
          </a:xfrm>
        </p:spPr>
        <p:txBody>
          <a:bodyPr/>
          <a:lstStyle/>
          <a:p>
            <a:pPr eaLnBrk="1" hangingPunct="1"/>
            <a:r>
              <a:rPr lang="en-GB" altLang="en-US" dirty="0" smtClean="0"/>
              <a:t>Parameters and batching</a:t>
            </a:r>
          </a:p>
        </p:txBody>
      </p:sp>
      <p:sp>
        <p:nvSpPr>
          <p:cNvPr id="34819" name="Content Placeholder 2"/>
          <p:cNvSpPr>
            <a:spLocks noGrp="1"/>
          </p:cNvSpPr>
          <p:nvPr>
            <p:ph idx="1"/>
          </p:nvPr>
        </p:nvSpPr>
        <p:spPr>
          <a:xfrm>
            <a:off x="449263" y="1260475"/>
            <a:ext cx="8334375" cy="4930775"/>
          </a:xfrm>
        </p:spPr>
        <p:txBody>
          <a:bodyPr/>
          <a:lstStyle/>
          <a:p>
            <a:pPr eaLnBrk="1" hangingPunct="1">
              <a:spcBef>
                <a:spcPct val="0"/>
              </a:spcBef>
            </a:pPr>
            <a:r>
              <a:rPr lang="en-GB" altLang="en-US" sz="1800" dirty="0" smtClean="0">
                <a:latin typeface="Arial" charset="0"/>
                <a:cs typeface="Arial" charset="0"/>
              </a:rPr>
              <a:t>Explanatory text under Guideline 5 covers parameter updates:</a:t>
            </a:r>
          </a:p>
          <a:p>
            <a:pPr marL="361950" lvl="1" indent="0" eaLnBrk="1" hangingPunct="1">
              <a:spcBef>
                <a:spcPct val="0"/>
              </a:spcBef>
              <a:buFont typeface="Arial" charset="0"/>
              <a:buNone/>
            </a:pPr>
            <a:r>
              <a:rPr lang="en-GB" altLang="en-US" sz="1800" i="1" dirty="0" smtClean="0">
                <a:latin typeface="Arial" charset="0"/>
                <a:cs typeface="Arial" charset="0"/>
              </a:rPr>
              <a:t>“Update of parameters can have a significant impact on the model outputs and the SCR in particular and hence it is </a:t>
            </a:r>
            <a:r>
              <a:rPr lang="en-GB" altLang="en-US" sz="1800" b="1" i="1" dirty="0" smtClean="0">
                <a:latin typeface="Arial" charset="0"/>
                <a:cs typeface="Arial" charset="0"/>
              </a:rPr>
              <a:t>generally </a:t>
            </a:r>
            <a:r>
              <a:rPr lang="en-GB" altLang="en-US" sz="1800" i="1" dirty="0" smtClean="0">
                <a:latin typeface="Arial" charset="0"/>
                <a:cs typeface="Arial" charset="0"/>
              </a:rPr>
              <a:t>within the scope of the model change policy”</a:t>
            </a:r>
          </a:p>
          <a:p>
            <a:pPr marL="361950" lvl="1" indent="0" eaLnBrk="1" hangingPunct="1">
              <a:spcBef>
                <a:spcPct val="0"/>
              </a:spcBef>
              <a:buFont typeface="Arial" charset="0"/>
              <a:buNone/>
            </a:pPr>
            <a:r>
              <a:rPr lang="en-GB" altLang="en-US" sz="1800" i="1" dirty="0" smtClean="0">
                <a:latin typeface="Arial" charset="0"/>
                <a:cs typeface="Arial" charset="0"/>
              </a:rPr>
              <a:t>“Some internal models include a great number of parameters which interact together in impacting the outputs of the internal model. Hence it may be more appropriate for the undertaking to consider the impact of changes to some parameters in batch instead of individually.”</a:t>
            </a:r>
          </a:p>
          <a:p>
            <a:pPr marL="361950" lvl="1" indent="0" eaLnBrk="1" hangingPunct="1">
              <a:spcBef>
                <a:spcPct val="0"/>
              </a:spcBef>
              <a:buFont typeface="Arial" charset="0"/>
              <a:buNone/>
            </a:pPr>
            <a:r>
              <a:rPr lang="en-GB" altLang="en-US" sz="1800" i="1" dirty="0" smtClean="0">
                <a:latin typeface="Arial" charset="0"/>
                <a:cs typeface="Arial" charset="0"/>
              </a:rPr>
              <a:t>“EIOPA recognises that it is not always appropriate to report changes in value of individual parameters.”</a:t>
            </a:r>
          </a:p>
          <a:p>
            <a:pPr marL="361950" lvl="1" indent="0" eaLnBrk="1" hangingPunct="1">
              <a:spcBef>
                <a:spcPct val="0"/>
              </a:spcBef>
              <a:buFont typeface="Arial" charset="0"/>
              <a:buNone/>
            </a:pPr>
            <a:r>
              <a:rPr lang="en-GB" altLang="en-US" sz="1800" i="1" dirty="0" smtClean="0">
                <a:latin typeface="Arial" charset="0"/>
                <a:cs typeface="Arial" charset="0"/>
              </a:rPr>
              <a:t>“The process for updating the parameters … is also to be captured in the model change policy.”</a:t>
            </a:r>
          </a:p>
          <a:p>
            <a:pPr eaLnBrk="1" hangingPunct="1">
              <a:spcBef>
                <a:spcPct val="0"/>
              </a:spcBef>
              <a:buFont typeface="Arial" charset="0"/>
              <a:buNone/>
            </a:pPr>
            <a:endParaRPr lang="en-GB" altLang="en-US" dirty="0" smtClean="0">
              <a:latin typeface="Arial" charset="0"/>
              <a:cs typeface="Arial" charset="0"/>
            </a:endParaRPr>
          </a:p>
        </p:txBody>
      </p:sp>
      <p:sp>
        <p:nvSpPr>
          <p:cNvPr id="34820" name="Slide Number Placeholder 3"/>
          <p:cNvSpPr>
            <a:spLocks noGrp="1"/>
          </p:cNvSpPr>
          <p:nvPr>
            <p:ph type="sldNum" sz="quarter" idx="4294967295"/>
          </p:nvPr>
        </p:nvSpPr>
        <p:spPr bwMode="auto">
          <a:xfrm flipV="1">
            <a:off x="6516270" y="7029499"/>
            <a:ext cx="665580" cy="4320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1pPr>
            <a:lvl2pPr marL="742950" indent="-28575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2pPr>
            <a:lvl3pPr marL="1143000" indent="-22860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3pPr>
            <a:lvl4pPr marL="1600200" indent="-22860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4pPr>
            <a:lvl5pPr marL="2057400" indent="-22860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5pPr>
            <a:lvl6pPr marL="25146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6pPr>
            <a:lvl7pPr marL="29718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7pPr>
            <a:lvl8pPr marL="34290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8pPr>
            <a:lvl9pPr marL="38862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9pPr>
          </a:lstStyle>
          <a:p>
            <a:pPr eaLnBrk="1" hangingPunct="1">
              <a:spcAft>
                <a:spcPct val="0"/>
              </a:spcAft>
              <a:buClrTx/>
              <a:buSzTx/>
              <a:buFontTx/>
              <a:buNone/>
            </a:pPr>
            <a:endParaRPr lang="en-GB" altLang="en-US" sz="800" dirty="0" smtClean="0">
              <a:solidFill>
                <a:srgbClr val="595959"/>
              </a:solidFill>
            </a:endParaRPr>
          </a:p>
        </p:txBody>
      </p:sp>
    </p:spTree>
    <p:extLst>
      <p:ext uri="{BB962C8B-B14F-4D97-AF65-F5344CB8AC3E}">
        <p14:creationId xmlns:p14="http://schemas.microsoft.com/office/powerpoint/2010/main" val="20886297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49263" y="333375"/>
            <a:ext cx="8334375" cy="790575"/>
          </a:xfrm>
        </p:spPr>
        <p:txBody>
          <a:bodyPr/>
          <a:lstStyle/>
          <a:p>
            <a:pPr eaLnBrk="1" hangingPunct="1"/>
            <a:r>
              <a:rPr lang="en-GB" altLang="en-US" dirty="0" smtClean="0"/>
              <a:t>Parameter – 2014 requirements</a:t>
            </a:r>
          </a:p>
        </p:txBody>
      </p:sp>
      <p:sp>
        <p:nvSpPr>
          <p:cNvPr id="34820" name="Slide Number Placeholder 3"/>
          <p:cNvSpPr>
            <a:spLocks noGrp="1"/>
          </p:cNvSpPr>
          <p:nvPr>
            <p:ph type="sldNum" sz="quarter" idx="4294967295"/>
          </p:nvPr>
        </p:nvSpPr>
        <p:spPr bwMode="auto">
          <a:xfrm flipV="1">
            <a:off x="5868180" y="6857999"/>
            <a:ext cx="1313670" cy="2435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1pPr>
            <a:lvl2pPr marL="742950" indent="-28575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2pPr>
            <a:lvl3pPr marL="1143000" indent="-22860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3pPr>
            <a:lvl4pPr marL="1600200" indent="-22860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4pPr>
            <a:lvl5pPr marL="2057400" indent="-22860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5pPr>
            <a:lvl6pPr marL="25146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6pPr>
            <a:lvl7pPr marL="29718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7pPr>
            <a:lvl8pPr marL="34290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8pPr>
            <a:lvl9pPr marL="38862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9pPr>
          </a:lstStyle>
          <a:p>
            <a:pPr eaLnBrk="1" hangingPunct="1">
              <a:spcAft>
                <a:spcPct val="0"/>
              </a:spcAft>
              <a:buClrTx/>
              <a:buSzTx/>
              <a:buFontTx/>
              <a:buNone/>
            </a:pPr>
            <a:endParaRPr lang="en-GB" altLang="en-US" sz="800" dirty="0" smtClean="0">
              <a:solidFill>
                <a:srgbClr val="595959"/>
              </a:solidFill>
            </a:endParaRPr>
          </a:p>
        </p:txBody>
      </p:sp>
      <p:sp>
        <p:nvSpPr>
          <p:cNvPr id="5" name="Content Placeholder 2"/>
          <p:cNvSpPr txBox="1">
            <a:spLocks/>
          </p:cNvSpPr>
          <p:nvPr/>
        </p:nvSpPr>
        <p:spPr>
          <a:xfrm>
            <a:off x="467430" y="980659"/>
            <a:ext cx="8460228" cy="5401091"/>
          </a:xfrm>
          <a:prstGeom prst="rect">
            <a:avLst/>
          </a:prstGeom>
        </p:spPr>
        <p:txBody>
          <a:bodyPr vert="horz" lIns="0" tIns="0" rIns="0" bIns="0" rtlCol="0">
            <a:normAutofit/>
          </a:bodyPr>
          <a:lstStyle>
            <a:lvl1pPr marL="342900" indent="-3429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1pPr>
            <a:lvl2pPr marL="628650" indent="-2667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2pPr>
            <a:lvl3pPr marL="895350" indent="-2667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3pPr>
            <a:lvl4pPr marL="1162050" indent="-2667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4pPr>
            <a:lvl5pPr marL="1438275" indent="-276225"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spcBef>
                <a:spcPct val="0"/>
              </a:spcBef>
            </a:pPr>
            <a:r>
              <a:rPr lang="en-US" altLang="en-US" sz="1800" dirty="0" smtClean="0">
                <a:latin typeface="Arial" charset="0"/>
                <a:cs typeface="Arial" charset="0"/>
              </a:rPr>
              <a:t>Lloyd’s have provided guidance to agents which includes potential definitions of types of changes. These are categorised as:</a:t>
            </a:r>
          </a:p>
          <a:p>
            <a:pPr lvl="1">
              <a:lnSpc>
                <a:spcPct val="120000"/>
              </a:lnSpc>
              <a:spcBef>
                <a:spcPct val="0"/>
              </a:spcBef>
            </a:pPr>
            <a:r>
              <a:rPr lang="en-US" altLang="en-US" sz="1800" dirty="0" smtClean="0">
                <a:latin typeface="Arial" charset="0"/>
                <a:cs typeface="Arial" charset="0"/>
              </a:rPr>
              <a:t>Data updates</a:t>
            </a:r>
          </a:p>
          <a:p>
            <a:pPr lvl="1">
              <a:lnSpc>
                <a:spcPct val="120000"/>
              </a:lnSpc>
              <a:spcBef>
                <a:spcPct val="0"/>
              </a:spcBef>
            </a:pPr>
            <a:r>
              <a:rPr lang="en-US" altLang="en-US" sz="1800" dirty="0" smtClean="0">
                <a:latin typeface="Arial" charset="0"/>
                <a:cs typeface="Arial" charset="0"/>
              </a:rPr>
              <a:t>Risk Profile</a:t>
            </a:r>
          </a:p>
          <a:p>
            <a:pPr lvl="1">
              <a:lnSpc>
                <a:spcPct val="120000"/>
              </a:lnSpc>
              <a:spcBef>
                <a:spcPct val="0"/>
              </a:spcBef>
            </a:pPr>
            <a:r>
              <a:rPr lang="en-US" altLang="en-US" sz="1800" dirty="0" smtClean="0">
                <a:latin typeface="Arial" charset="0"/>
                <a:cs typeface="Arial" charset="0"/>
              </a:rPr>
              <a:t>Model Parameterisation</a:t>
            </a:r>
          </a:p>
          <a:p>
            <a:pPr lvl="1">
              <a:lnSpc>
                <a:spcPct val="120000"/>
              </a:lnSpc>
              <a:spcBef>
                <a:spcPct val="0"/>
              </a:spcBef>
            </a:pPr>
            <a:r>
              <a:rPr lang="en-US" altLang="en-US" sz="1800" dirty="0" smtClean="0">
                <a:latin typeface="Arial" charset="0"/>
                <a:cs typeface="Arial" charset="0"/>
              </a:rPr>
              <a:t>Model Methodology</a:t>
            </a:r>
          </a:p>
          <a:p>
            <a:pPr lvl="1">
              <a:lnSpc>
                <a:spcPct val="120000"/>
              </a:lnSpc>
              <a:spcBef>
                <a:spcPct val="0"/>
              </a:spcBef>
            </a:pPr>
            <a:r>
              <a:rPr lang="en-US" altLang="en-US" sz="1800" dirty="0" smtClean="0">
                <a:latin typeface="Arial" charset="0"/>
                <a:cs typeface="Arial" charset="0"/>
              </a:rPr>
              <a:t>Model Design</a:t>
            </a:r>
          </a:p>
          <a:p>
            <a:pPr lvl="1">
              <a:lnSpc>
                <a:spcPct val="120000"/>
              </a:lnSpc>
              <a:spcBef>
                <a:spcPct val="0"/>
              </a:spcBef>
            </a:pPr>
            <a:r>
              <a:rPr lang="en-US" altLang="en-US" sz="1800" dirty="0" smtClean="0">
                <a:latin typeface="Arial" charset="0"/>
                <a:cs typeface="Arial" charset="0"/>
              </a:rPr>
              <a:t>Governance/Controls</a:t>
            </a:r>
          </a:p>
          <a:p>
            <a:pPr>
              <a:lnSpc>
                <a:spcPct val="120000"/>
              </a:lnSpc>
              <a:spcBef>
                <a:spcPct val="0"/>
              </a:spcBef>
            </a:pPr>
            <a:r>
              <a:rPr lang="en-US" altLang="en-US" sz="1800" dirty="0" smtClean="0">
                <a:latin typeface="Arial" charset="0"/>
                <a:cs typeface="Arial" charset="0"/>
              </a:rPr>
              <a:t>Agents’ model change policies should clarify their definition of each category and also provide specific examples.</a:t>
            </a:r>
          </a:p>
          <a:p>
            <a:pPr>
              <a:lnSpc>
                <a:spcPct val="120000"/>
              </a:lnSpc>
              <a:spcBef>
                <a:spcPct val="0"/>
              </a:spcBef>
            </a:pPr>
            <a:r>
              <a:rPr lang="en-US" altLang="en-US" sz="1800" dirty="0" smtClean="0">
                <a:latin typeface="Arial" charset="0"/>
                <a:cs typeface="Arial" charset="0"/>
              </a:rPr>
              <a:t>If agents choose to use their own definitions, the policies need to explain how they reconcile with the Lloyd’s definitions.</a:t>
            </a:r>
          </a:p>
        </p:txBody>
      </p:sp>
    </p:spTree>
    <p:extLst>
      <p:ext uri="{BB962C8B-B14F-4D97-AF65-F5344CB8AC3E}">
        <p14:creationId xmlns:p14="http://schemas.microsoft.com/office/powerpoint/2010/main" val="5713585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49263" y="333375"/>
            <a:ext cx="8334375" cy="790575"/>
          </a:xfrm>
        </p:spPr>
        <p:txBody>
          <a:bodyPr/>
          <a:lstStyle/>
          <a:p>
            <a:pPr eaLnBrk="1" hangingPunct="1"/>
            <a:r>
              <a:rPr lang="en-GB" altLang="en-US" dirty="0" smtClean="0"/>
              <a:t>Batching – 2014 requirements</a:t>
            </a:r>
          </a:p>
        </p:txBody>
      </p:sp>
      <p:sp>
        <p:nvSpPr>
          <p:cNvPr id="5" name="Content Placeholder 1"/>
          <p:cNvSpPr txBox="1">
            <a:spLocks/>
          </p:cNvSpPr>
          <p:nvPr/>
        </p:nvSpPr>
        <p:spPr>
          <a:xfrm>
            <a:off x="467430" y="1124681"/>
            <a:ext cx="8316208" cy="5328508"/>
          </a:xfrm>
          <a:prstGeom prst="rect">
            <a:avLst/>
          </a:prstGeom>
        </p:spPr>
        <p:txBody>
          <a:bodyPr vert="horz" lIns="0" tIns="0" rIns="0" bIns="0" rtlCol="0">
            <a:normAutofit/>
          </a:bodyPr>
          <a:lstStyle>
            <a:lvl1pPr marL="342900" indent="-3429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1pPr>
            <a:lvl2pPr marL="628650" indent="-2667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2pPr>
            <a:lvl3pPr marL="895350" indent="-2667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3pPr>
            <a:lvl4pPr marL="1162050" indent="-2667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4pPr>
            <a:lvl5pPr marL="1438275" indent="-276225"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1950" indent="-285750">
              <a:lnSpc>
                <a:spcPct val="110000"/>
              </a:lnSpc>
              <a:spcBef>
                <a:spcPts val="1200"/>
              </a:spcBef>
            </a:pPr>
            <a:r>
              <a:rPr lang="en-GB" altLang="en-US" sz="1800" dirty="0" smtClean="0">
                <a:latin typeface="Arial" charset="0"/>
                <a:cs typeface="Arial" charset="0"/>
              </a:rPr>
              <a:t>Changes that are related to updating/ refreshing existing parameters can be batched.</a:t>
            </a:r>
          </a:p>
          <a:p>
            <a:pPr marL="361950" indent="-285750">
              <a:lnSpc>
                <a:spcPct val="110000"/>
              </a:lnSpc>
              <a:spcBef>
                <a:spcPts val="1200"/>
              </a:spcBef>
            </a:pPr>
            <a:r>
              <a:rPr lang="en-GB" altLang="en-US" sz="1800" dirty="0" smtClean="0">
                <a:latin typeface="Arial" charset="0"/>
                <a:cs typeface="Arial" charset="0"/>
              </a:rPr>
              <a:t>Unrelated changes to the parameterisation methodology should always be reported individually and therefore should not be batched. </a:t>
            </a:r>
          </a:p>
          <a:p>
            <a:pPr marL="361950" indent="-285750">
              <a:lnSpc>
                <a:spcPct val="110000"/>
              </a:lnSpc>
              <a:spcBef>
                <a:spcPts val="1200"/>
              </a:spcBef>
            </a:pPr>
            <a:r>
              <a:rPr lang="en-GB" altLang="en-US" sz="1800" dirty="0" smtClean="0">
                <a:latin typeface="Arial" charset="0"/>
                <a:cs typeface="Arial" charset="0"/>
              </a:rPr>
              <a:t>Agents will be allowed to decide how they will batch parameter changes and make this clear in their change policy.</a:t>
            </a:r>
          </a:p>
          <a:p>
            <a:pPr marL="361950" indent="-285750">
              <a:lnSpc>
                <a:spcPct val="110000"/>
              </a:lnSpc>
              <a:spcBef>
                <a:spcPts val="1200"/>
              </a:spcBef>
            </a:pPr>
            <a:r>
              <a:rPr lang="en-GB" altLang="en-US" sz="1800" dirty="0" smtClean="0">
                <a:latin typeface="Arial" charset="0"/>
                <a:cs typeface="Arial" charset="0"/>
              </a:rPr>
              <a:t>When reporting batched changes to Lloyd’s, agents will need to explain which changes have been batched and reported as one.</a:t>
            </a:r>
          </a:p>
        </p:txBody>
      </p:sp>
    </p:spTree>
    <p:extLst>
      <p:ext uri="{BB962C8B-B14F-4D97-AF65-F5344CB8AC3E}">
        <p14:creationId xmlns:p14="http://schemas.microsoft.com/office/powerpoint/2010/main" val="2842541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67430" y="476590"/>
            <a:ext cx="8334375" cy="790575"/>
          </a:xfrm>
        </p:spPr>
        <p:txBody>
          <a:bodyPr/>
          <a:lstStyle/>
          <a:p>
            <a:pPr eaLnBrk="1" hangingPunct="1"/>
            <a:r>
              <a:rPr lang="en-GB" altLang="en-US" dirty="0" smtClean="0"/>
              <a:t>Combination of changes</a:t>
            </a:r>
          </a:p>
        </p:txBody>
      </p:sp>
      <p:sp>
        <p:nvSpPr>
          <p:cNvPr id="35843" name="Content Placeholder 2"/>
          <p:cNvSpPr>
            <a:spLocks noGrp="1"/>
          </p:cNvSpPr>
          <p:nvPr>
            <p:ph idx="1"/>
          </p:nvPr>
        </p:nvSpPr>
        <p:spPr>
          <a:xfrm>
            <a:off x="449263" y="1260475"/>
            <a:ext cx="3042587" cy="4930775"/>
          </a:xfrm>
        </p:spPr>
        <p:txBody>
          <a:bodyPr>
            <a:normAutofit/>
          </a:bodyPr>
          <a:lstStyle/>
          <a:p>
            <a:pPr marL="0" indent="0" eaLnBrk="1" hangingPunct="1">
              <a:spcBef>
                <a:spcPct val="0"/>
              </a:spcBef>
              <a:buNone/>
            </a:pPr>
            <a:r>
              <a:rPr lang="en-GB" altLang="en-US" sz="1600" dirty="0" smtClean="0">
                <a:latin typeface="Arial" charset="0"/>
                <a:cs typeface="Arial" charset="0"/>
              </a:rPr>
              <a:t>Guideline 7 covers combination of changes:</a:t>
            </a:r>
          </a:p>
          <a:p>
            <a:pPr marL="76200" indent="0">
              <a:spcBef>
                <a:spcPct val="0"/>
              </a:spcBef>
              <a:buFont typeface="Arial" charset="0"/>
              <a:buNone/>
            </a:pPr>
            <a:r>
              <a:rPr lang="en-GB" altLang="en-US" sz="1600" i="1" dirty="0" smtClean="0">
                <a:latin typeface="Arial" charset="0"/>
                <a:cs typeface="Arial" charset="0"/>
              </a:rPr>
              <a:t>Undertakings should be able to:</a:t>
            </a:r>
          </a:p>
          <a:p>
            <a:pPr lvl="1">
              <a:spcBef>
                <a:spcPct val="0"/>
              </a:spcBef>
            </a:pPr>
            <a:r>
              <a:rPr lang="en-GB" altLang="en-US" sz="1600" i="1" dirty="0" smtClean="0">
                <a:latin typeface="Arial" charset="0"/>
                <a:cs typeface="Arial" charset="0"/>
              </a:rPr>
              <a:t>“evaluate the effect of each change in isolation and the effect of all changes combined on the Solvency Capital Requirement or its individual components” and  </a:t>
            </a:r>
          </a:p>
          <a:p>
            <a:pPr lvl="1">
              <a:spcBef>
                <a:spcPct val="0"/>
              </a:spcBef>
            </a:pPr>
            <a:r>
              <a:rPr lang="en-GB" altLang="en-US" sz="1600" i="1" dirty="0" smtClean="0">
                <a:latin typeface="Arial" charset="0"/>
                <a:cs typeface="Arial" charset="0"/>
              </a:rPr>
              <a:t>“evaluate such effects in order to prevent individual impacts that offset one another and </a:t>
            </a:r>
            <a:r>
              <a:rPr lang="en-GB" altLang="en-US" sz="1600" b="1" i="1" dirty="0" smtClean="0">
                <a:latin typeface="Arial" charset="0"/>
                <a:cs typeface="Arial" charset="0"/>
              </a:rPr>
              <a:t>the combined impact of multiple changes from being overlooked.”</a:t>
            </a:r>
          </a:p>
        </p:txBody>
      </p:sp>
      <p:sp>
        <p:nvSpPr>
          <p:cNvPr id="35844" name="Slide Number Placeholder 3"/>
          <p:cNvSpPr>
            <a:spLocks noGrp="1"/>
          </p:cNvSpPr>
          <p:nvPr>
            <p:ph type="sldNum" sz="quarter" idx="4294967295"/>
          </p:nvPr>
        </p:nvSpPr>
        <p:spPr bwMode="auto">
          <a:xfrm>
            <a:off x="7136130" y="6895782"/>
            <a:ext cx="45719" cy="3497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1pPr>
            <a:lvl2pPr marL="742950" indent="-28575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2pPr>
            <a:lvl3pPr marL="1143000" indent="-22860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3pPr>
            <a:lvl4pPr marL="1600200" indent="-22860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4pPr>
            <a:lvl5pPr marL="2057400" indent="-228600" eaLnBrk="0" hangingPunct="0">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5pPr>
            <a:lvl6pPr marL="25146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6pPr>
            <a:lvl7pPr marL="29718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7pPr>
            <a:lvl8pPr marL="34290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8pPr>
            <a:lvl9pPr marL="3886200" indent="-228600" eaLnBrk="0" fontAlgn="base" hangingPunct="0">
              <a:spcBef>
                <a:spcPct val="0"/>
              </a:spcBef>
              <a:spcAft>
                <a:spcPts val="1200"/>
              </a:spcAft>
              <a:buClr>
                <a:schemeClr val="accent1"/>
              </a:buClr>
              <a:buSzPct val="90000"/>
              <a:buFont typeface="Arial" charset="0"/>
              <a:buChar char="–"/>
              <a:defRPr sz="2200">
                <a:solidFill>
                  <a:schemeClr val="tx1"/>
                </a:solidFill>
                <a:latin typeface="Arial" charset="0"/>
                <a:ea typeface="ＭＳ Ｐゴシック" pitchFamily="34" charset="-128"/>
                <a:cs typeface="Arial" charset="0"/>
              </a:defRPr>
            </a:lvl9pPr>
          </a:lstStyle>
          <a:p>
            <a:pPr eaLnBrk="1" hangingPunct="1">
              <a:spcAft>
                <a:spcPct val="0"/>
              </a:spcAft>
              <a:buClrTx/>
              <a:buSzTx/>
              <a:buFontTx/>
              <a:buNone/>
            </a:pPr>
            <a:endParaRPr lang="en-GB" altLang="en-US" sz="800" dirty="0" smtClean="0">
              <a:solidFill>
                <a:srgbClr val="595959"/>
              </a:solidFill>
            </a:endParaRPr>
          </a:p>
        </p:txBody>
      </p:sp>
      <p:sp>
        <p:nvSpPr>
          <p:cNvPr id="5" name="Content Placeholder 1"/>
          <p:cNvSpPr txBox="1">
            <a:spLocks/>
          </p:cNvSpPr>
          <p:nvPr/>
        </p:nvSpPr>
        <p:spPr>
          <a:xfrm>
            <a:off x="4716020" y="1268932"/>
            <a:ext cx="4248590" cy="5256498"/>
          </a:xfrm>
          <a:prstGeom prst="rect">
            <a:avLst/>
          </a:prstGeom>
        </p:spPr>
        <p:txBody>
          <a:bodyPr vert="horz" lIns="0" tIns="0" rIns="0" bIns="0" rtlCol="0">
            <a:noAutofit/>
          </a:bodyPr>
          <a:lstStyle>
            <a:lvl1pPr marL="342900" indent="-3429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1pPr>
            <a:lvl2pPr marL="628650" indent="-2667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2pPr>
            <a:lvl3pPr marL="895350" indent="-2667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3pPr>
            <a:lvl4pPr marL="1162050" indent="-266700"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4pPr>
            <a:lvl5pPr marL="1438275" indent="-276225" algn="l" defTabSz="914400" rtl="0" eaLnBrk="1" latinLnBrk="0" hangingPunct="1">
              <a:lnSpc>
                <a:spcPct val="100000"/>
              </a:lnSpc>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0"/>
              </a:spcBef>
            </a:pPr>
            <a:r>
              <a:rPr lang="en-GB" altLang="en-US" sz="1800" dirty="0" smtClean="0">
                <a:latin typeface="Arial" charset="0"/>
                <a:cs typeface="Arial" charset="0"/>
              </a:rPr>
              <a:t>Lloyd’s will not prescribe how minor changes should be combined</a:t>
            </a:r>
          </a:p>
          <a:p>
            <a:pPr>
              <a:spcBef>
                <a:spcPct val="0"/>
              </a:spcBef>
            </a:pPr>
            <a:r>
              <a:rPr lang="en-GB" altLang="en-US" sz="1800" dirty="0" smtClean="0">
                <a:latin typeface="Arial" charset="0"/>
                <a:cs typeface="Arial" charset="0"/>
              </a:rPr>
              <a:t>Agents to decide their approach to combination and explain this to Lloyd’s. </a:t>
            </a:r>
          </a:p>
          <a:p>
            <a:pPr>
              <a:spcBef>
                <a:spcPct val="0"/>
              </a:spcBef>
            </a:pPr>
            <a:r>
              <a:rPr lang="en-GB" altLang="en-US" sz="1800" dirty="0" smtClean="0">
                <a:latin typeface="Arial" charset="0"/>
                <a:cs typeface="Arial" charset="0"/>
              </a:rPr>
              <a:t>The approach should consider both quantitative and qualitative changes</a:t>
            </a:r>
          </a:p>
          <a:p>
            <a:pPr>
              <a:spcBef>
                <a:spcPct val="0"/>
              </a:spcBef>
            </a:pPr>
            <a:r>
              <a:rPr lang="en-GB" altLang="en-US" sz="1800" dirty="0" smtClean="0">
                <a:latin typeface="Arial" charset="0"/>
                <a:cs typeface="Arial" charset="0"/>
              </a:rPr>
              <a:t>Change policies will need to be clear on how they meet the guidelines.</a:t>
            </a:r>
          </a:p>
          <a:p>
            <a:pPr>
              <a:spcBef>
                <a:spcPct val="0"/>
              </a:spcBef>
            </a:pPr>
            <a:r>
              <a:rPr lang="en-GB" altLang="en-US" sz="1800" dirty="0" smtClean="0">
                <a:latin typeface="Arial" charset="0"/>
                <a:cs typeface="Arial" charset="0"/>
              </a:rPr>
              <a:t>Increased focus on an agent’s validation process and the SCR analysis of change.</a:t>
            </a:r>
          </a:p>
          <a:p>
            <a:pPr>
              <a:spcBef>
                <a:spcPct val="0"/>
              </a:spcBef>
            </a:pPr>
            <a:r>
              <a:rPr lang="en-GB" altLang="en-US" sz="1800" dirty="0" smtClean="0">
                <a:latin typeface="Arial" charset="0"/>
                <a:cs typeface="Arial" charset="0"/>
              </a:rPr>
              <a:t>Lloyd’s will approve agents’ approaches as part of authorising the overall model change policies</a:t>
            </a:r>
          </a:p>
          <a:p>
            <a:pPr lvl="1">
              <a:lnSpc>
                <a:spcPct val="110000"/>
              </a:lnSpc>
              <a:spcBef>
                <a:spcPct val="0"/>
              </a:spcBef>
              <a:buFont typeface="Arial" charset="0"/>
              <a:buNone/>
            </a:pPr>
            <a:endParaRPr lang="en-GB" altLang="en-US" sz="1800" dirty="0" smtClean="0">
              <a:latin typeface="Arial" charset="0"/>
              <a:cs typeface="Arial" charset="0"/>
            </a:endParaRPr>
          </a:p>
        </p:txBody>
      </p:sp>
    </p:spTree>
    <p:extLst>
      <p:ext uri="{BB962C8B-B14F-4D97-AF65-F5344CB8AC3E}">
        <p14:creationId xmlns:p14="http://schemas.microsoft.com/office/powerpoint/2010/main" val="41533364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420" y="332570"/>
            <a:ext cx="8334000" cy="504070"/>
          </a:xfrm>
        </p:spPr>
        <p:txBody>
          <a:bodyPr/>
          <a:lstStyle/>
          <a:p>
            <a:r>
              <a:rPr lang="en-GB" dirty="0" smtClean="0"/>
              <a:t>2014 submission requirements</a:t>
            </a:r>
            <a:endParaRPr lang="en-GB" dirty="0"/>
          </a:p>
        </p:txBody>
      </p:sp>
      <p:sp>
        <p:nvSpPr>
          <p:cNvPr id="3" name="Content Placeholder 2"/>
          <p:cNvSpPr>
            <a:spLocks noGrp="1"/>
          </p:cNvSpPr>
          <p:nvPr>
            <p:ph idx="1"/>
          </p:nvPr>
        </p:nvSpPr>
        <p:spPr>
          <a:xfrm>
            <a:off x="467430" y="908650"/>
            <a:ext cx="8497180" cy="5112710"/>
          </a:xfrm>
        </p:spPr>
        <p:txBody>
          <a:bodyPr>
            <a:normAutofit fontScale="92500" lnSpcReduction="20000"/>
          </a:bodyPr>
          <a:lstStyle/>
          <a:p>
            <a:pPr marL="0" indent="0">
              <a:lnSpc>
                <a:spcPct val="120000"/>
              </a:lnSpc>
              <a:spcBef>
                <a:spcPts val="600"/>
              </a:spcBef>
              <a:spcAft>
                <a:spcPts val="600"/>
              </a:spcAft>
              <a:buNone/>
            </a:pPr>
            <a:r>
              <a:rPr lang="en-GB" b="1" dirty="0" smtClean="0"/>
              <a:t>3 July</a:t>
            </a:r>
          </a:p>
          <a:p>
            <a:pPr>
              <a:lnSpc>
                <a:spcPct val="120000"/>
              </a:lnSpc>
              <a:spcBef>
                <a:spcPts val="600"/>
              </a:spcBef>
              <a:spcAft>
                <a:spcPts val="600"/>
              </a:spcAft>
            </a:pPr>
            <a:r>
              <a:rPr lang="en-GB" dirty="0" smtClean="0"/>
              <a:t>Model change report</a:t>
            </a:r>
          </a:p>
          <a:p>
            <a:pPr lvl="1">
              <a:lnSpc>
                <a:spcPct val="120000"/>
              </a:lnSpc>
              <a:spcBef>
                <a:spcPts val="600"/>
              </a:spcBef>
              <a:spcAft>
                <a:spcPts val="600"/>
              </a:spcAft>
            </a:pPr>
            <a:r>
              <a:rPr lang="en-GB" dirty="0" smtClean="0"/>
              <a:t>all changes from date of final 2014 SCR approval in 2013</a:t>
            </a:r>
          </a:p>
          <a:p>
            <a:pPr lvl="1">
              <a:lnSpc>
                <a:spcPct val="120000"/>
              </a:lnSpc>
              <a:spcBef>
                <a:spcPts val="600"/>
              </a:spcBef>
              <a:spcAft>
                <a:spcPts val="600"/>
              </a:spcAft>
            </a:pPr>
            <a:r>
              <a:rPr lang="en-GB" dirty="0" smtClean="0"/>
              <a:t>submission template and guidance notes issued</a:t>
            </a:r>
          </a:p>
          <a:p>
            <a:pPr>
              <a:lnSpc>
                <a:spcPct val="120000"/>
              </a:lnSpc>
              <a:spcBef>
                <a:spcPts val="600"/>
              </a:spcBef>
              <a:spcAft>
                <a:spcPts val="600"/>
              </a:spcAft>
            </a:pPr>
            <a:r>
              <a:rPr lang="en-GB" dirty="0" smtClean="0"/>
              <a:t>Model change policy</a:t>
            </a:r>
          </a:p>
          <a:p>
            <a:pPr lvl="1">
              <a:lnSpc>
                <a:spcPct val="120000"/>
              </a:lnSpc>
              <a:spcBef>
                <a:spcPts val="600"/>
              </a:spcBef>
              <a:spcAft>
                <a:spcPts val="600"/>
              </a:spcAft>
            </a:pPr>
            <a:r>
              <a:rPr lang="en-GB" dirty="0" smtClean="0"/>
              <a:t>Key focus on change types, approaches to batching and combination of changes</a:t>
            </a:r>
          </a:p>
          <a:p>
            <a:pPr>
              <a:lnSpc>
                <a:spcPct val="120000"/>
              </a:lnSpc>
              <a:spcBef>
                <a:spcPts val="600"/>
              </a:spcBef>
              <a:spcAft>
                <a:spcPts val="600"/>
              </a:spcAft>
            </a:pPr>
            <a:r>
              <a:rPr lang="en-GB" dirty="0" smtClean="0"/>
              <a:t>Documentation to show how change types map to Lloyd’s guideline definitions (either in the policy, or a separate supporting document/appendix)</a:t>
            </a:r>
          </a:p>
          <a:p>
            <a:pPr marL="0" indent="0">
              <a:lnSpc>
                <a:spcPct val="120000"/>
              </a:lnSpc>
              <a:spcBef>
                <a:spcPts val="600"/>
              </a:spcBef>
              <a:spcAft>
                <a:spcPts val="600"/>
              </a:spcAft>
              <a:buNone/>
            </a:pPr>
            <a:r>
              <a:rPr lang="en-GB" b="1" dirty="0" smtClean="0"/>
              <a:t>16 September</a:t>
            </a:r>
          </a:p>
          <a:p>
            <a:pPr>
              <a:lnSpc>
                <a:spcPct val="120000"/>
              </a:lnSpc>
              <a:spcBef>
                <a:spcPts val="600"/>
              </a:spcBef>
              <a:spcAft>
                <a:spcPts val="600"/>
              </a:spcAft>
            </a:pPr>
            <a:r>
              <a:rPr lang="en-GB" dirty="0" smtClean="0"/>
              <a:t>Model change report – all changes since 3 July</a:t>
            </a:r>
          </a:p>
        </p:txBody>
      </p:sp>
    </p:spTree>
    <p:extLst>
      <p:ext uri="{BB962C8B-B14F-4D97-AF65-F5344CB8AC3E}">
        <p14:creationId xmlns:p14="http://schemas.microsoft.com/office/powerpoint/2010/main" val="1777817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430" y="476590"/>
            <a:ext cx="8334000" cy="504070"/>
          </a:xfrm>
        </p:spPr>
        <p:txBody>
          <a:bodyPr>
            <a:normAutofit fontScale="90000"/>
          </a:bodyPr>
          <a:lstStyle/>
          <a:p>
            <a:r>
              <a:rPr lang="en-GB" dirty="0" smtClean="0"/>
              <a:t>Prop</a:t>
            </a:r>
            <a:r>
              <a:rPr lang="en-GB" dirty="0" smtClean="0">
                <a:solidFill>
                  <a:srgbClr val="007EA3"/>
                </a:solidFill>
              </a:rPr>
              <a:t>ose</a:t>
            </a:r>
            <a:r>
              <a:rPr lang="en-GB" dirty="0" smtClean="0"/>
              <a:t>d major model change reporting process</a:t>
            </a:r>
            <a:br>
              <a:rPr lang="en-GB" dirty="0" smtClean="0"/>
            </a:br>
            <a:endParaRPr lang="en-GB" dirty="0"/>
          </a:p>
        </p:txBody>
      </p:sp>
      <p:sp>
        <p:nvSpPr>
          <p:cNvPr id="3" name="Content Placeholder 2"/>
          <p:cNvSpPr>
            <a:spLocks noGrp="1"/>
          </p:cNvSpPr>
          <p:nvPr>
            <p:ph idx="1"/>
          </p:nvPr>
        </p:nvSpPr>
        <p:spPr>
          <a:xfrm>
            <a:off x="395420" y="1124680"/>
            <a:ext cx="8334000" cy="4824670"/>
          </a:xfrm>
        </p:spPr>
        <p:txBody>
          <a:bodyPr>
            <a:normAutofit lnSpcReduction="10000"/>
          </a:bodyPr>
          <a:lstStyle/>
          <a:p>
            <a:r>
              <a:rPr lang="en-GB" sz="1600" dirty="0" smtClean="0"/>
              <a:t>Risk Assurance manager will be contact point and central liaison for model changes</a:t>
            </a:r>
          </a:p>
          <a:p>
            <a:r>
              <a:rPr lang="en-GB" sz="1600" dirty="0" smtClean="0"/>
              <a:t>Approval of major model changes will be through the Standards Assurance Group (SAG), which meets weekly</a:t>
            </a:r>
          </a:p>
          <a:p>
            <a:r>
              <a:rPr lang="en-GB" sz="1600" dirty="0" smtClean="0"/>
              <a:t>Lloyd’s will use existing processes for notification of major changes where relevant e.g. SBF, SCR submissions, governance notifications</a:t>
            </a:r>
          </a:p>
          <a:p>
            <a:r>
              <a:rPr lang="en-GB" sz="1600" dirty="0" smtClean="0"/>
              <a:t>In practice Lloyd’s would expect to be aware of major changes in advance of any formal submission</a:t>
            </a:r>
          </a:p>
          <a:p>
            <a:r>
              <a:rPr lang="en-GB" sz="1600" dirty="0" smtClean="0"/>
              <a:t>Likely timings</a:t>
            </a:r>
          </a:p>
          <a:p>
            <a:pPr lvl="1"/>
            <a:r>
              <a:rPr lang="en-GB" sz="1600" dirty="0" smtClean="0"/>
              <a:t>Six months maximum time lapse from initial conversations to approval</a:t>
            </a:r>
          </a:p>
          <a:p>
            <a:pPr lvl="1"/>
            <a:r>
              <a:rPr lang="en-GB" sz="1600" dirty="0" smtClean="0"/>
              <a:t>Formal submission expected mid way through this process</a:t>
            </a:r>
          </a:p>
          <a:p>
            <a:pPr lvl="1"/>
            <a:r>
              <a:rPr lang="en-GB" sz="1600" dirty="0" smtClean="0"/>
              <a:t>Three months maximum elapsed time from formal submission to approval, but Lloyd’s would expect to approve many within a month </a:t>
            </a:r>
          </a:p>
          <a:p>
            <a:r>
              <a:rPr lang="en-GB" sz="1600" dirty="0" smtClean="0"/>
              <a:t>Further definition on large market wide changes required over coming months</a:t>
            </a:r>
          </a:p>
          <a:p>
            <a:r>
              <a:rPr lang="en-GB" sz="1600" dirty="0" smtClean="0"/>
              <a:t>Formal process </a:t>
            </a:r>
            <a:r>
              <a:rPr lang="en-GB" sz="1600" dirty="0"/>
              <a:t>t</a:t>
            </a:r>
            <a:r>
              <a:rPr lang="en-GB" sz="1600" dirty="0" smtClean="0"/>
              <a:t>o go live in 2015</a:t>
            </a:r>
          </a:p>
          <a:p>
            <a:pPr lvl="1"/>
            <a:endParaRPr lang="en-GB" sz="1600" dirty="0"/>
          </a:p>
          <a:p>
            <a:pPr lvl="1"/>
            <a:endParaRPr lang="en-GB" sz="1600" dirty="0"/>
          </a:p>
          <a:p>
            <a:endParaRPr lang="en-GB" sz="1600" dirty="0"/>
          </a:p>
        </p:txBody>
      </p:sp>
      <p:sp>
        <p:nvSpPr>
          <p:cNvPr id="4" name="Title 1"/>
          <p:cNvSpPr txBox="1">
            <a:spLocks/>
          </p:cNvSpPr>
          <p:nvPr/>
        </p:nvSpPr>
        <p:spPr>
          <a:xfrm>
            <a:off x="-252670" y="5877450"/>
            <a:ext cx="9252650" cy="792000"/>
          </a:xfrm>
          <a:prstGeom prst="rect">
            <a:avLst/>
          </a:prstGeom>
        </p:spPr>
        <p:txBody>
          <a:bodyPr vert="horz" lIns="0" tIns="36000" rIns="0" bIns="0" rtlCol="0" anchor="t" anchorCtr="0">
            <a:noAutofit/>
          </a:bodyPr>
          <a:lstStyle>
            <a:lvl1pPr algn="l" defTabSz="914400" rtl="0" eaLnBrk="1" latinLnBrk="0" hangingPunct="1">
              <a:lnSpc>
                <a:spcPct val="80000"/>
              </a:lnSpc>
              <a:spcBef>
                <a:spcPct val="0"/>
              </a:spcBef>
              <a:buNone/>
              <a:defRPr sz="3000" kern="1200" baseline="0">
                <a:solidFill>
                  <a:srgbClr val="00789C"/>
                </a:solidFill>
                <a:latin typeface="Sansa Lloyds" pitchFamily="2" charset="0"/>
                <a:ea typeface="+mj-ea"/>
                <a:cs typeface="+mj-cs"/>
              </a:defRPr>
            </a:lvl1pPr>
          </a:lstStyle>
          <a:p>
            <a:pPr marL="361950" lvl="1" indent="0" algn="ctr">
              <a:buNone/>
            </a:pPr>
            <a:r>
              <a:rPr lang="en-GB" sz="2700" dirty="0" smtClean="0">
                <a:solidFill>
                  <a:srgbClr val="00789C"/>
                </a:solidFill>
              </a:rPr>
              <a:t>Further guidance to be provided as part of the 2015 plan</a:t>
            </a:r>
            <a:r>
              <a:rPr lang="en-GB" sz="2700" dirty="0" smtClean="0"/>
              <a:t/>
            </a:r>
            <a:br>
              <a:rPr lang="en-GB" sz="2700" dirty="0" smtClean="0"/>
            </a:br>
            <a:endParaRPr lang="en-GB" sz="2700" dirty="0"/>
          </a:p>
        </p:txBody>
      </p:sp>
    </p:spTree>
    <p:extLst>
      <p:ext uri="{BB962C8B-B14F-4D97-AF65-F5344CB8AC3E}">
        <p14:creationId xmlns:p14="http://schemas.microsoft.com/office/powerpoint/2010/main" val="4222649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US" dirty="0"/>
          </a:p>
        </p:txBody>
      </p:sp>
      <p:sp>
        <p:nvSpPr>
          <p:cNvPr id="4" name="Text Placeholder 3"/>
          <p:cNvSpPr>
            <a:spLocks noGrp="1"/>
          </p:cNvSpPr>
          <p:nvPr>
            <p:ph type="body" sz="quarter" idx="14"/>
          </p:nvPr>
        </p:nvSpPr>
        <p:spPr>
          <a:xfrm>
            <a:off x="2627784" y="908720"/>
            <a:ext cx="6300000" cy="5292000"/>
          </a:xfrm>
        </p:spPr>
        <p:txBody>
          <a:bodyPr/>
          <a:lstStyle/>
          <a:p>
            <a:r>
              <a:rPr lang="en-GB" dirty="0">
                <a:solidFill>
                  <a:schemeClr val="bg2">
                    <a:lumMod val="65000"/>
                  </a:schemeClr>
                </a:solidFill>
              </a:rPr>
              <a:t>Introduction </a:t>
            </a:r>
          </a:p>
          <a:p>
            <a:r>
              <a:rPr lang="en-GB" dirty="0" smtClean="0">
                <a:solidFill>
                  <a:schemeClr val="bg2">
                    <a:lumMod val="65000"/>
                  </a:schemeClr>
                </a:solidFill>
              </a:rPr>
              <a:t>ORSA</a:t>
            </a:r>
          </a:p>
          <a:p>
            <a:pPr lvl="1"/>
            <a:r>
              <a:rPr lang="en-GB" dirty="0" smtClean="0">
                <a:solidFill>
                  <a:schemeClr val="bg2">
                    <a:lumMod val="65000"/>
                  </a:schemeClr>
                </a:solidFill>
              </a:rPr>
              <a:t>Feedback from recent reviews</a:t>
            </a:r>
          </a:p>
          <a:p>
            <a:pPr lvl="1"/>
            <a:r>
              <a:rPr lang="en-GB" dirty="0" smtClean="0">
                <a:solidFill>
                  <a:schemeClr val="bg2">
                    <a:lumMod val="65000"/>
                  </a:schemeClr>
                </a:solidFill>
              </a:rPr>
              <a:t>Themes from market submissions</a:t>
            </a:r>
            <a:endParaRPr lang="en-GB" dirty="0">
              <a:solidFill>
                <a:schemeClr val="bg2">
                  <a:lumMod val="65000"/>
                </a:schemeClr>
              </a:solidFill>
            </a:endParaRPr>
          </a:p>
          <a:p>
            <a:r>
              <a:rPr lang="en-GB" dirty="0">
                <a:solidFill>
                  <a:schemeClr val="bg2">
                    <a:lumMod val="65000"/>
                  </a:schemeClr>
                </a:solidFill>
              </a:rPr>
              <a:t>Model </a:t>
            </a:r>
            <a:r>
              <a:rPr lang="en-GB" dirty="0" smtClean="0">
                <a:solidFill>
                  <a:schemeClr val="bg2">
                    <a:lumMod val="65000"/>
                  </a:schemeClr>
                </a:solidFill>
              </a:rPr>
              <a:t>Change</a:t>
            </a:r>
          </a:p>
          <a:p>
            <a:r>
              <a:rPr lang="en-GB" dirty="0" smtClean="0"/>
              <a:t>Table discussions </a:t>
            </a:r>
          </a:p>
          <a:p>
            <a:r>
              <a:rPr lang="en-GB" dirty="0" smtClean="0">
                <a:solidFill>
                  <a:schemeClr val="bg2">
                    <a:lumMod val="65000"/>
                  </a:schemeClr>
                </a:solidFill>
              </a:rPr>
              <a:t>Catastrophe Risk</a:t>
            </a:r>
          </a:p>
          <a:p>
            <a:r>
              <a:rPr lang="en-GB" dirty="0">
                <a:solidFill>
                  <a:schemeClr val="bg2">
                    <a:lumMod val="65000"/>
                  </a:schemeClr>
                </a:solidFill>
              </a:rPr>
              <a:t>Questions  </a:t>
            </a:r>
            <a:endParaRPr lang="en-GB" dirty="0" smtClean="0">
              <a:solidFill>
                <a:schemeClr val="bg2">
                  <a:lumMod val="65000"/>
                </a:schemeClr>
              </a:solidFill>
            </a:endParaRPr>
          </a:p>
          <a:p>
            <a:pPr marL="0" indent="0">
              <a:buNone/>
            </a:pPr>
            <a:endParaRPr lang="en-GB" dirty="0"/>
          </a:p>
          <a:p>
            <a:endParaRPr lang="en-GB" dirty="0"/>
          </a:p>
          <a:p>
            <a:endParaRPr lang="en-US" dirty="0"/>
          </a:p>
        </p:txBody>
      </p:sp>
    </p:spTree>
    <p:extLst>
      <p:ext uri="{BB962C8B-B14F-4D97-AF65-F5344CB8AC3E}">
        <p14:creationId xmlns:p14="http://schemas.microsoft.com/office/powerpoint/2010/main" val="1624582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288" y="497248"/>
            <a:ext cx="8334000" cy="576064"/>
          </a:xfrm>
        </p:spPr>
        <p:txBody>
          <a:bodyPr>
            <a:normAutofit fontScale="90000"/>
          </a:bodyPr>
          <a:lstStyle/>
          <a:p>
            <a:r>
              <a:rPr lang="en-GB" dirty="0" smtClean="0"/>
              <a:t>Approaching the end of a long and winding road…</a:t>
            </a:r>
            <a:endParaRPr lang="en-GB" dirty="0"/>
          </a:p>
        </p:txBody>
      </p:sp>
      <p:sp>
        <p:nvSpPr>
          <p:cNvPr id="8" name="Pentagon 7"/>
          <p:cNvSpPr/>
          <p:nvPr/>
        </p:nvSpPr>
        <p:spPr>
          <a:xfrm>
            <a:off x="174576" y="4554043"/>
            <a:ext cx="1182740" cy="360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Nov</a:t>
            </a:r>
            <a:endParaRPr lang="en-GB" sz="1100" dirty="0"/>
          </a:p>
        </p:txBody>
      </p:sp>
      <p:sp>
        <p:nvSpPr>
          <p:cNvPr id="9" name="Pentagon 8"/>
          <p:cNvSpPr/>
          <p:nvPr/>
        </p:nvSpPr>
        <p:spPr>
          <a:xfrm>
            <a:off x="1387072" y="4570615"/>
            <a:ext cx="684624" cy="360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Dec - Jan</a:t>
            </a:r>
            <a:endParaRPr lang="en-GB" sz="1100" dirty="0"/>
          </a:p>
        </p:txBody>
      </p:sp>
      <p:sp>
        <p:nvSpPr>
          <p:cNvPr id="14" name="Rectangle 13"/>
          <p:cNvSpPr/>
          <p:nvPr/>
        </p:nvSpPr>
        <p:spPr>
          <a:xfrm>
            <a:off x="4374578" y="5038139"/>
            <a:ext cx="1488630"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2014</a:t>
            </a:r>
            <a:endParaRPr lang="en-GB" dirty="0"/>
          </a:p>
        </p:txBody>
      </p:sp>
      <p:sp>
        <p:nvSpPr>
          <p:cNvPr id="15" name="Rectangle 14"/>
          <p:cNvSpPr/>
          <p:nvPr/>
        </p:nvSpPr>
        <p:spPr>
          <a:xfrm>
            <a:off x="5863208" y="5038139"/>
            <a:ext cx="1800200"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2015</a:t>
            </a:r>
            <a:endParaRPr lang="en-GB" dirty="0"/>
          </a:p>
        </p:txBody>
      </p:sp>
      <p:sp>
        <p:nvSpPr>
          <p:cNvPr id="16" name="Rectangle 15"/>
          <p:cNvSpPr/>
          <p:nvPr/>
        </p:nvSpPr>
        <p:spPr>
          <a:xfrm>
            <a:off x="1990900" y="5038139"/>
            <a:ext cx="155679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2014</a:t>
            </a:r>
            <a:endParaRPr lang="en-GB" dirty="0"/>
          </a:p>
        </p:txBody>
      </p:sp>
      <p:sp>
        <p:nvSpPr>
          <p:cNvPr id="17" name="Rectangle 16"/>
          <p:cNvSpPr/>
          <p:nvPr/>
        </p:nvSpPr>
        <p:spPr>
          <a:xfrm>
            <a:off x="3547694" y="5038139"/>
            <a:ext cx="826883"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End March-June</a:t>
            </a:r>
          </a:p>
          <a:p>
            <a:pPr algn="ctr"/>
            <a:r>
              <a:rPr lang="en-GB" sz="1100" dirty="0" smtClean="0"/>
              <a:t>EP Elections/Results </a:t>
            </a:r>
            <a:endParaRPr lang="en-GB" sz="1100" dirty="0"/>
          </a:p>
        </p:txBody>
      </p:sp>
      <p:sp>
        <p:nvSpPr>
          <p:cNvPr id="18" name="Rectangle 17"/>
          <p:cNvSpPr/>
          <p:nvPr/>
        </p:nvSpPr>
        <p:spPr>
          <a:xfrm>
            <a:off x="174576" y="5038139"/>
            <a:ext cx="181632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2013</a:t>
            </a:r>
            <a:endParaRPr lang="en-GB" dirty="0"/>
          </a:p>
        </p:txBody>
      </p:sp>
      <p:sp>
        <p:nvSpPr>
          <p:cNvPr id="19" name="Pentagon 18"/>
          <p:cNvSpPr/>
          <p:nvPr/>
        </p:nvSpPr>
        <p:spPr>
          <a:xfrm>
            <a:off x="7649646" y="5038139"/>
            <a:ext cx="1489418" cy="100811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2016</a:t>
            </a:r>
            <a:endParaRPr lang="en-GB" dirty="0"/>
          </a:p>
        </p:txBody>
      </p:sp>
      <p:sp>
        <p:nvSpPr>
          <p:cNvPr id="23" name="Rectangle 22"/>
          <p:cNvSpPr/>
          <p:nvPr/>
        </p:nvSpPr>
        <p:spPr>
          <a:xfrm>
            <a:off x="2764260" y="4554043"/>
            <a:ext cx="432872" cy="36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Mar</a:t>
            </a:r>
          </a:p>
        </p:txBody>
      </p:sp>
      <p:sp>
        <p:nvSpPr>
          <p:cNvPr id="24" name="Pentagon 23"/>
          <p:cNvSpPr/>
          <p:nvPr/>
        </p:nvSpPr>
        <p:spPr>
          <a:xfrm>
            <a:off x="4388400" y="4570615"/>
            <a:ext cx="684624" cy="360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July/ Sept</a:t>
            </a:r>
            <a:endParaRPr lang="en-GB" sz="1100" dirty="0"/>
          </a:p>
        </p:txBody>
      </p:sp>
      <p:sp>
        <p:nvSpPr>
          <p:cNvPr id="25" name="Pentagon 24"/>
          <p:cNvSpPr/>
          <p:nvPr/>
        </p:nvSpPr>
        <p:spPr>
          <a:xfrm>
            <a:off x="5118893" y="4570615"/>
            <a:ext cx="684624" cy="360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Oct-Dec</a:t>
            </a:r>
            <a:endParaRPr lang="en-GB" sz="1100" dirty="0"/>
          </a:p>
        </p:txBody>
      </p:sp>
      <p:sp>
        <p:nvSpPr>
          <p:cNvPr id="26" name="Pentagon 25"/>
          <p:cNvSpPr/>
          <p:nvPr/>
        </p:nvSpPr>
        <p:spPr>
          <a:xfrm>
            <a:off x="6072944" y="4570615"/>
            <a:ext cx="684624" cy="360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March June</a:t>
            </a:r>
            <a:endParaRPr lang="en-GB" sz="1100" dirty="0"/>
          </a:p>
        </p:txBody>
      </p:sp>
      <p:sp>
        <p:nvSpPr>
          <p:cNvPr id="27" name="Pentagon 26"/>
          <p:cNvSpPr/>
          <p:nvPr/>
        </p:nvSpPr>
        <p:spPr>
          <a:xfrm>
            <a:off x="7038634" y="4570615"/>
            <a:ext cx="585830" cy="360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Dec</a:t>
            </a:r>
            <a:endParaRPr lang="en-GB" sz="1100" dirty="0"/>
          </a:p>
        </p:txBody>
      </p:sp>
      <p:sp>
        <p:nvSpPr>
          <p:cNvPr id="28" name="Rectangle 27"/>
          <p:cNvSpPr/>
          <p:nvPr/>
        </p:nvSpPr>
        <p:spPr>
          <a:xfrm>
            <a:off x="1232184" y="6164536"/>
            <a:ext cx="4631023" cy="2340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Finalising draft DAs</a:t>
            </a:r>
            <a:endParaRPr lang="en-GB" sz="1400" dirty="0"/>
          </a:p>
        </p:txBody>
      </p:sp>
      <p:sp>
        <p:nvSpPr>
          <p:cNvPr id="29" name="Rectangle 28"/>
          <p:cNvSpPr/>
          <p:nvPr/>
        </p:nvSpPr>
        <p:spPr>
          <a:xfrm>
            <a:off x="174576" y="6434106"/>
            <a:ext cx="6457581" cy="2340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Pre/Re-consultations/public consultation on over 52 Guidelines (some will contain RTS/ITS)</a:t>
            </a:r>
            <a:endParaRPr lang="en-GB" sz="1200" dirty="0"/>
          </a:p>
        </p:txBody>
      </p:sp>
      <p:sp>
        <p:nvSpPr>
          <p:cNvPr id="30" name="TextBox 29"/>
          <p:cNvSpPr txBox="1"/>
          <p:nvPr/>
        </p:nvSpPr>
        <p:spPr>
          <a:xfrm>
            <a:off x="111139" y="3122944"/>
            <a:ext cx="971599" cy="430887"/>
          </a:xfrm>
          <a:prstGeom prst="rect">
            <a:avLst/>
          </a:prstGeom>
          <a:noFill/>
          <a:ln>
            <a:solidFill>
              <a:schemeClr val="accent1"/>
            </a:solidFill>
          </a:ln>
        </p:spPr>
        <p:txBody>
          <a:bodyPr wrap="square" rtlCol="0">
            <a:spAutoFit/>
          </a:bodyPr>
          <a:lstStyle/>
          <a:p>
            <a:pPr algn="ctr"/>
            <a:r>
              <a:rPr lang="en-GB" sz="1100" dirty="0" err="1" smtClean="0"/>
              <a:t>Trialogue</a:t>
            </a:r>
            <a:r>
              <a:rPr lang="en-GB" sz="1100" dirty="0" smtClean="0"/>
              <a:t> agreed</a:t>
            </a:r>
            <a:endParaRPr lang="en-GB" sz="1100" dirty="0"/>
          </a:p>
        </p:txBody>
      </p:sp>
      <p:sp>
        <p:nvSpPr>
          <p:cNvPr id="33" name="TextBox 32"/>
          <p:cNvSpPr txBox="1"/>
          <p:nvPr/>
        </p:nvSpPr>
        <p:spPr>
          <a:xfrm>
            <a:off x="1245630" y="3889106"/>
            <a:ext cx="1099079" cy="600164"/>
          </a:xfrm>
          <a:prstGeom prst="rect">
            <a:avLst/>
          </a:prstGeom>
          <a:noFill/>
          <a:ln>
            <a:solidFill>
              <a:schemeClr val="tx1"/>
            </a:solidFill>
          </a:ln>
        </p:spPr>
        <p:txBody>
          <a:bodyPr wrap="square" rtlCol="0">
            <a:spAutoFit/>
          </a:bodyPr>
          <a:lstStyle/>
          <a:p>
            <a:pPr algn="ctr"/>
            <a:r>
              <a:rPr lang="en-GB" sz="1100" dirty="0" smtClean="0"/>
              <a:t>Text examined by lawyers and linguists</a:t>
            </a:r>
            <a:endParaRPr lang="en-GB" sz="1100" dirty="0"/>
          </a:p>
        </p:txBody>
      </p:sp>
      <p:sp>
        <p:nvSpPr>
          <p:cNvPr id="34" name="TextBox 33"/>
          <p:cNvSpPr txBox="1"/>
          <p:nvPr/>
        </p:nvSpPr>
        <p:spPr>
          <a:xfrm>
            <a:off x="2390430" y="2568302"/>
            <a:ext cx="1175554" cy="600164"/>
          </a:xfrm>
          <a:prstGeom prst="rect">
            <a:avLst/>
          </a:prstGeom>
          <a:noFill/>
          <a:ln>
            <a:solidFill>
              <a:schemeClr val="tx1"/>
            </a:solidFill>
          </a:ln>
        </p:spPr>
        <p:txBody>
          <a:bodyPr wrap="square" rtlCol="0">
            <a:spAutoFit/>
          </a:bodyPr>
          <a:lstStyle/>
          <a:p>
            <a:pPr algn="ctr"/>
            <a:r>
              <a:rPr lang="en-GB" sz="1100" b="1" dirty="0" smtClean="0"/>
              <a:t>11 March 2014</a:t>
            </a:r>
          </a:p>
          <a:p>
            <a:pPr algn="ctr"/>
            <a:r>
              <a:rPr lang="en-GB" sz="1100" dirty="0" smtClean="0"/>
              <a:t>EP vote on Omnibus II</a:t>
            </a:r>
            <a:endParaRPr lang="en-GB" sz="1100" dirty="0"/>
          </a:p>
        </p:txBody>
      </p:sp>
      <p:sp>
        <p:nvSpPr>
          <p:cNvPr id="36" name="TextBox 35"/>
          <p:cNvSpPr txBox="1"/>
          <p:nvPr/>
        </p:nvSpPr>
        <p:spPr>
          <a:xfrm>
            <a:off x="4039464" y="2509076"/>
            <a:ext cx="1473751" cy="430887"/>
          </a:xfrm>
          <a:prstGeom prst="rect">
            <a:avLst/>
          </a:prstGeom>
          <a:noFill/>
          <a:ln>
            <a:solidFill>
              <a:schemeClr val="tx1"/>
            </a:solidFill>
          </a:ln>
        </p:spPr>
        <p:txBody>
          <a:bodyPr wrap="square" rtlCol="0">
            <a:spAutoFit/>
          </a:bodyPr>
          <a:lstStyle/>
          <a:p>
            <a:r>
              <a:rPr lang="en-GB" sz="1100" dirty="0" smtClean="0"/>
              <a:t>Draft delegated Acts (DAs) (Level 2)</a:t>
            </a:r>
            <a:endParaRPr lang="en-GB" sz="1100" dirty="0"/>
          </a:p>
        </p:txBody>
      </p:sp>
      <p:sp>
        <p:nvSpPr>
          <p:cNvPr id="38" name="TextBox 37"/>
          <p:cNvSpPr txBox="1"/>
          <p:nvPr/>
        </p:nvSpPr>
        <p:spPr>
          <a:xfrm>
            <a:off x="5251470" y="3269965"/>
            <a:ext cx="1380683" cy="430887"/>
          </a:xfrm>
          <a:prstGeom prst="rect">
            <a:avLst/>
          </a:prstGeom>
          <a:noFill/>
          <a:ln>
            <a:solidFill>
              <a:schemeClr val="tx1"/>
            </a:solidFill>
          </a:ln>
        </p:spPr>
        <p:txBody>
          <a:bodyPr wrap="square" rtlCol="0">
            <a:spAutoFit/>
          </a:bodyPr>
          <a:lstStyle/>
          <a:p>
            <a:pPr algn="ctr"/>
            <a:r>
              <a:rPr lang="en-GB" sz="1100" b="1" dirty="0" smtClean="0"/>
              <a:t>Beginning 2015:</a:t>
            </a:r>
          </a:p>
          <a:p>
            <a:pPr algn="ctr"/>
            <a:r>
              <a:rPr lang="en-GB" sz="1100" dirty="0" smtClean="0"/>
              <a:t>Adoption of DAs</a:t>
            </a:r>
            <a:endParaRPr lang="en-GB" sz="1100" dirty="0"/>
          </a:p>
        </p:txBody>
      </p:sp>
      <p:sp>
        <p:nvSpPr>
          <p:cNvPr id="40" name="TextBox 39"/>
          <p:cNvSpPr txBox="1"/>
          <p:nvPr/>
        </p:nvSpPr>
        <p:spPr>
          <a:xfrm>
            <a:off x="6698189" y="3685213"/>
            <a:ext cx="1258187" cy="769441"/>
          </a:xfrm>
          <a:prstGeom prst="rect">
            <a:avLst/>
          </a:prstGeom>
          <a:noFill/>
          <a:ln>
            <a:solidFill>
              <a:schemeClr val="tx1"/>
            </a:solidFill>
          </a:ln>
        </p:spPr>
        <p:txBody>
          <a:bodyPr wrap="square" rtlCol="0">
            <a:spAutoFit/>
          </a:bodyPr>
          <a:lstStyle/>
          <a:p>
            <a:pPr algn="ctr"/>
            <a:r>
              <a:rPr lang="en-GB" sz="1100" dirty="0" smtClean="0"/>
              <a:t>Adoption of </a:t>
            </a:r>
            <a:r>
              <a:rPr lang="en-GB" sz="1100" dirty="0"/>
              <a:t>Regulatory Technical </a:t>
            </a:r>
            <a:r>
              <a:rPr lang="en-GB" sz="1100" dirty="0" smtClean="0"/>
              <a:t>Standards (RTS)</a:t>
            </a:r>
            <a:endParaRPr lang="en-GB" sz="1100" dirty="0"/>
          </a:p>
        </p:txBody>
      </p:sp>
      <p:cxnSp>
        <p:nvCxnSpPr>
          <p:cNvPr id="46" name="Elbow Connector 45"/>
          <p:cNvCxnSpPr/>
          <p:nvPr/>
        </p:nvCxnSpPr>
        <p:spPr>
          <a:xfrm>
            <a:off x="5512776" y="2765568"/>
            <a:ext cx="70185" cy="504397"/>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30" idx="3"/>
          </p:cNvCxnSpPr>
          <p:nvPr/>
        </p:nvCxnSpPr>
        <p:spPr>
          <a:xfrm>
            <a:off x="1082738" y="3338388"/>
            <a:ext cx="233785" cy="55228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7319368" y="2608761"/>
            <a:ext cx="1596611" cy="430887"/>
          </a:xfrm>
          <a:prstGeom prst="rect">
            <a:avLst/>
          </a:prstGeom>
          <a:noFill/>
          <a:ln>
            <a:solidFill>
              <a:schemeClr val="tx1"/>
            </a:solidFill>
          </a:ln>
        </p:spPr>
        <p:txBody>
          <a:bodyPr wrap="square" rtlCol="0">
            <a:spAutoFit/>
          </a:bodyPr>
          <a:lstStyle/>
          <a:p>
            <a:pPr algn="ctr"/>
            <a:r>
              <a:rPr lang="en-GB" sz="1100" b="1" dirty="0" smtClean="0"/>
              <a:t>1 January 2016</a:t>
            </a:r>
          </a:p>
          <a:p>
            <a:pPr algn="ctr"/>
            <a:r>
              <a:rPr lang="en-GB" sz="1100" dirty="0" smtClean="0"/>
              <a:t>Date of application</a:t>
            </a:r>
            <a:endParaRPr lang="en-GB" sz="1100" dirty="0"/>
          </a:p>
        </p:txBody>
      </p:sp>
      <p:cxnSp>
        <p:nvCxnSpPr>
          <p:cNvPr id="60" name="Straight Connector 59"/>
          <p:cNvCxnSpPr/>
          <p:nvPr/>
        </p:nvCxnSpPr>
        <p:spPr>
          <a:xfrm flipH="1">
            <a:off x="2980695" y="3141232"/>
            <a:ext cx="1" cy="161111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30" idx="2"/>
          </p:cNvCxnSpPr>
          <p:nvPr/>
        </p:nvCxnSpPr>
        <p:spPr>
          <a:xfrm flipH="1">
            <a:off x="596938" y="3553831"/>
            <a:ext cx="1" cy="101678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8095456" y="3017766"/>
            <a:ext cx="1" cy="208469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7331549" y="4454654"/>
            <a:ext cx="2" cy="198777"/>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endCxn id="24" idx="0"/>
          </p:cNvCxnSpPr>
          <p:nvPr/>
        </p:nvCxnSpPr>
        <p:spPr>
          <a:xfrm>
            <a:off x="4639072" y="2953023"/>
            <a:ext cx="1630" cy="1617592"/>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57" name="Content Placeholder 2"/>
          <p:cNvSpPr>
            <a:spLocks noGrp="1"/>
          </p:cNvSpPr>
          <p:nvPr>
            <p:ph idx="1"/>
          </p:nvPr>
        </p:nvSpPr>
        <p:spPr>
          <a:xfrm>
            <a:off x="464558" y="1027485"/>
            <a:ext cx="8334000" cy="1215099"/>
          </a:xfrm>
        </p:spPr>
        <p:txBody>
          <a:bodyPr>
            <a:normAutofit fontScale="92500" lnSpcReduction="10000"/>
          </a:bodyPr>
          <a:lstStyle/>
          <a:p>
            <a:pPr lvl="0">
              <a:lnSpc>
                <a:spcPct val="120000"/>
              </a:lnSpc>
            </a:pPr>
            <a:r>
              <a:rPr lang="en-GB" sz="1600" dirty="0" smtClean="0"/>
              <a:t>Solvency II now confirmed to start 1 January 2016</a:t>
            </a:r>
          </a:p>
          <a:p>
            <a:pPr lvl="0">
              <a:lnSpc>
                <a:spcPct val="120000"/>
              </a:lnSpc>
            </a:pPr>
            <a:r>
              <a:rPr lang="en-GB" sz="1600" dirty="0" smtClean="0"/>
              <a:t>European Parliament has now approved Omnibus II</a:t>
            </a:r>
          </a:p>
          <a:p>
            <a:pPr lvl="0">
              <a:lnSpc>
                <a:spcPct val="120000"/>
              </a:lnSpc>
            </a:pPr>
            <a:r>
              <a:rPr lang="en-GB" sz="1600" dirty="0" smtClean="0"/>
              <a:t>Level 2 measures (Delegated Acts) will follow Omnibus II </a:t>
            </a:r>
          </a:p>
          <a:p>
            <a:pPr lvl="1">
              <a:lnSpc>
                <a:spcPct val="120000"/>
              </a:lnSpc>
            </a:pPr>
            <a:endParaRPr lang="en-GB" sz="1600" dirty="0" smtClean="0">
              <a:solidFill>
                <a:srgbClr val="FF0000"/>
              </a:solidFill>
            </a:endParaRPr>
          </a:p>
          <a:p>
            <a:pPr lvl="1">
              <a:lnSpc>
                <a:spcPct val="120000"/>
              </a:lnSpc>
            </a:pPr>
            <a:endParaRPr lang="en-GB" sz="1600" dirty="0" smtClean="0">
              <a:solidFill>
                <a:srgbClr val="FF0000"/>
              </a:solidFill>
            </a:endParaRPr>
          </a:p>
        </p:txBody>
      </p:sp>
    </p:spTree>
    <p:extLst>
      <p:ext uri="{BB962C8B-B14F-4D97-AF65-F5344CB8AC3E}">
        <p14:creationId xmlns:p14="http://schemas.microsoft.com/office/powerpoint/2010/main" val="2900815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Suggested discussion topics </a:t>
            </a:r>
            <a:endParaRPr lang="en-GB" dirty="0"/>
          </a:p>
        </p:txBody>
      </p:sp>
      <p:sp>
        <p:nvSpPr>
          <p:cNvPr id="3" name="Content Placeholder 2"/>
          <p:cNvSpPr>
            <a:spLocks noGrp="1"/>
          </p:cNvSpPr>
          <p:nvPr>
            <p:ph idx="1"/>
          </p:nvPr>
        </p:nvSpPr>
        <p:spPr>
          <a:xfrm>
            <a:off x="450000" y="954033"/>
            <a:ext cx="8334000" cy="5787335"/>
          </a:xfrm>
        </p:spPr>
        <p:txBody>
          <a:bodyPr>
            <a:normAutofit/>
          </a:bodyPr>
          <a:lstStyle/>
          <a:p>
            <a:pPr>
              <a:lnSpc>
                <a:spcPct val="120000"/>
              </a:lnSpc>
            </a:pPr>
            <a:r>
              <a:rPr lang="en-GB" dirty="0" smtClean="0"/>
              <a:t>Have you used Lloyd’s guideline definitions for model change types?</a:t>
            </a:r>
          </a:p>
          <a:p>
            <a:pPr>
              <a:lnSpc>
                <a:spcPct val="120000"/>
              </a:lnSpc>
            </a:pPr>
            <a:r>
              <a:rPr lang="en-GB" dirty="0" smtClean="0"/>
              <a:t>Have you excluded data updates from model changes?</a:t>
            </a:r>
          </a:p>
          <a:p>
            <a:pPr>
              <a:lnSpc>
                <a:spcPct val="120000"/>
              </a:lnSpc>
            </a:pPr>
            <a:r>
              <a:rPr lang="en-GB" dirty="0" smtClean="0"/>
              <a:t>What approach have you adopted to:</a:t>
            </a:r>
          </a:p>
          <a:p>
            <a:pPr lvl="1">
              <a:lnSpc>
                <a:spcPct val="120000"/>
              </a:lnSpc>
            </a:pPr>
            <a:r>
              <a:rPr lang="en-GB" dirty="0" smtClean="0"/>
              <a:t>Combination of changes</a:t>
            </a:r>
          </a:p>
          <a:p>
            <a:pPr lvl="1">
              <a:lnSpc>
                <a:spcPct val="120000"/>
              </a:lnSpc>
            </a:pPr>
            <a:r>
              <a:rPr lang="en-GB" dirty="0" smtClean="0"/>
              <a:t>Batching parameter changes</a:t>
            </a:r>
            <a:endParaRPr lang="en-GB" dirty="0"/>
          </a:p>
        </p:txBody>
      </p:sp>
    </p:spTree>
    <p:extLst>
      <p:ext uri="{BB962C8B-B14F-4D97-AF65-F5344CB8AC3E}">
        <p14:creationId xmlns:p14="http://schemas.microsoft.com/office/powerpoint/2010/main" val="24371323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395536" y="1628800"/>
            <a:ext cx="2808039" cy="4347174"/>
          </a:xfrm>
        </p:spPr>
        <p:txBody>
          <a:bodyPr/>
          <a:lstStyle/>
          <a:p>
            <a:pPr marL="457200" indent="-457200">
              <a:buFont typeface="+mj-lt"/>
              <a:buAutoNum type="alphaUcPeriod"/>
            </a:pPr>
            <a:r>
              <a:rPr lang="en-GB" dirty="0" smtClean="0"/>
              <a:t>0 changes</a:t>
            </a:r>
          </a:p>
          <a:p>
            <a:pPr marL="457200" indent="-457200">
              <a:buFont typeface="+mj-lt"/>
              <a:buAutoNum type="alphaUcPeriod"/>
            </a:pPr>
            <a:r>
              <a:rPr lang="en-GB" dirty="0" smtClean="0"/>
              <a:t>1-2 changes</a:t>
            </a:r>
          </a:p>
          <a:p>
            <a:pPr marL="457200" indent="-457200">
              <a:buFont typeface="+mj-lt"/>
              <a:buAutoNum type="alphaUcPeriod"/>
            </a:pPr>
            <a:r>
              <a:rPr lang="en-GB" dirty="0" smtClean="0"/>
              <a:t>3-4 changes</a:t>
            </a:r>
          </a:p>
          <a:p>
            <a:pPr marL="457200" indent="-457200">
              <a:buFont typeface="+mj-lt"/>
              <a:buAutoNum type="alphaUcPeriod"/>
            </a:pPr>
            <a:r>
              <a:rPr lang="en-GB" dirty="0" smtClean="0"/>
              <a:t>5+ changes</a:t>
            </a:r>
          </a:p>
          <a:p>
            <a:pPr marL="0" indent="0">
              <a:buNone/>
            </a:pPr>
            <a:endParaRPr lang="en-GB" dirty="0" smtClean="0"/>
          </a:p>
          <a:p>
            <a:pPr marL="0" indent="0">
              <a:buNone/>
            </a:pPr>
            <a:endParaRPr lang="en-GB" dirty="0"/>
          </a:p>
        </p:txBody>
      </p:sp>
      <p:sp>
        <p:nvSpPr>
          <p:cNvPr id="9" name="Title 8"/>
          <p:cNvSpPr>
            <a:spLocks noGrp="1"/>
          </p:cNvSpPr>
          <p:nvPr>
            <p:ph type="title"/>
          </p:nvPr>
        </p:nvSpPr>
        <p:spPr>
          <a:xfrm>
            <a:off x="450000" y="476700"/>
            <a:ext cx="8334000" cy="792000"/>
          </a:xfrm>
        </p:spPr>
        <p:txBody>
          <a:bodyPr/>
          <a:lstStyle/>
          <a:p>
            <a:r>
              <a:rPr lang="en-GB" dirty="0" smtClean="0"/>
              <a:t>How many major changes have you made in 2014?</a:t>
            </a:r>
            <a:endParaRPr lang="en-GB" dirty="0"/>
          </a:p>
        </p:txBody>
      </p:sp>
    </p:spTree>
    <p:controls>
      <mc:AlternateContent xmlns:mc="http://schemas.openxmlformats.org/markup-compatibility/2006">
        <mc:Choice xmlns:v="urn:schemas-microsoft-com:vml" Requires="v">
          <p:control spid="3086" name="powercom_dsigraph" r:id="rId2" imgW="2990880" imgH="2017800"/>
        </mc:Choice>
        <mc:Fallback>
          <p:control name="powercom_dsigraph" r:id="rId2" imgW="2990880" imgH="2017800">
            <p:pic>
              <p:nvPicPr>
                <p:cNvPr id="0" name="powercom_dsigraph"/>
                <p:cNvPicPr preferRelativeResize="0">
                  <a:picLocks noChangeArrowheads="1" noChangeShapeType="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98438" y="4581525"/>
                  <a:ext cx="2990850" cy="201771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11551302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00" y="476700"/>
            <a:ext cx="8334000" cy="792000"/>
          </a:xfrm>
        </p:spPr>
        <p:txBody>
          <a:bodyPr>
            <a:noAutofit/>
          </a:bodyPr>
          <a:lstStyle/>
          <a:p>
            <a:pPr lvl="1"/>
            <a:r>
              <a:rPr lang="en-GB" sz="3200" kern="1200" dirty="0" smtClean="0">
                <a:solidFill>
                  <a:srgbClr val="00789C"/>
                </a:solidFill>
                <a:latin typeface="+mn-lt"/>
                <a:ea typeface="+mj-ea"/>
                <a:cs typeface="+mj-cs"/>
              </a:rPr>
              <a:t>Which is the key category which you expect the changes to occur?</a:t>
            </a:r>
            <a:endParaRPr lang="en-GB" sz="3200" kern="1200" dirty="0">
              <a:solidFill>
                <a:srgbClr val="00789C"/>
              </a:solidFill>
              <a:latin typeface="+mn-lt"/>
              <a:ea typeface="+mj-ea"/>
              <a:cs typeface="+mj-cs"/>
            </a:endParaRPr>
          </a:p>
        </p:txBody>
      </p:sp>
      <p:sp>
        <p:nvSpPr>
          <p:cNvPr id="4" name="Slide Number Placeholder 3"/>
          <p:cNvSpPr>
            <a:spLocks noGrp="1"/>
          </p:cNvSpPr>
          <p:nvPr>
            <p:ph type="sldNum" sz="quarter" idx="4294967295"/>
          </p:nvPr>
        </p:nvSpPr>
        <p:spPr>
          <a:xfrm flipH="1">
            <a:off x="7182000" y="7101510"/>
            <a:ext cx="414420" cy="216030"/>
          </a:xfrm>
          <a:prstGeom prst="rect">
            <a:avLst/>
          </a:prstGeom>
        </p:spPr>
        <p:txBody>
          <a:bodyPr/>
          <a:lstStyle/>
          <a:p>
            <a:endParaRPr lang="en-GB" dirty="0"/>
          </a:p>
        </p:txBody>
      </p:sp>
      <p:sp>
        <p:nvSpPr>
          <p:cNvPr id="3" name="Content Placeholder 2"/>
          <p:cNvSpPr>
            <a:spLocks noGrp="1"/>
          </p:cNvSpPr>
          <p:nvPr>
            <p:ph idx="1"/>
          </p:nvPr>
        </p:nvSpPr>
        <p:spPr>
          <a:xfrm>
            <a:off x="450000" y="1962214"/>
            <a:ext cx="2897864" cy="3915126"/>
          </a:xfrm>
        </p:spPr>
        <p:txBody>
          <a:bodyPr>
            <a:normAutofit/>
          </a:bodyPr>
          <a:lstStyle/>
          <a:p>
            <a:pPr marL="457200" indent="-457200">
              <a:buFont typeface="+mj-lt"/>
              <a:buAutoNum type="alphaUcPeriod"/>
            </a:pPr>
            <a:r>
              <a:rPr lang="en-GB" dirty="0"/>
              <a:t>Risk Profile </a:t>
            </a:r>
          </a:p>
          <a:p>
            <a:pPr marL="457200" indent="-457200">
              <a:buFont typeface="+mj-lt"/>
              <a:buAutoNum type="alphaUcPeriod"/>
            </a:pPr>
            <a:r>
              <a:rPr lang="en-GB" dirty="0"/>
              <a:t>Methodology </a:t>
            </a:r>
          </a:p>
          <a:p>
            <a:pPr marL="457200" indent="-457200">
              <a:buFont typeface="+mj-lt"/>
              <a:buAutoNum type="alphaUcPeriod"/>
            </a:pPr>
            <a:r>
              <a:rPr lang="en-GB" dirty="0"/>
              <a:t>External model</a:t>
            </a:r>
          </a:p>
          <a:p>
            <a:pPr marL="457200" indent="-457200">
              <a:buFont typeface="+mj-lt"/>
              <a:buAutoNum type="alphaUcPeriod"/>
            </a:pPr>
            <a:r>
              <a:rPr lang="en-GB" dirty="0"/>
              <a:t>Model design</a:t>
            </a:r>
          </a:p>
          <a:p>
            <a:pPr marL="457200" indent="-457200">
              <a:buFont typeface="+mj-lt"/>
              <a:buAutoNum type="alphaUcPeriod"/>
            </a:pPr>
            <a:r>
              <a:rPr lang="en-GB" dirty="0" smtClean="0"/>
              <a:t>Governance</a:t>
            </a:r>
            <a:endParaRPr lang="en-GB" dirty="0"/>
          </a:p>
        </p:txBody>
      </p:sp>
    </p:spTree>
    <p:controls>
      <mc:AlternateContent xmlns:mc="http://schemas.openxmlformats.org/markup-compatibility/2006">
        <mc:Choice xmlns:v="urn:schemas-microsoft-com:vml" Requires="v">
          <p:control spid="5134" name="powercom_dsigraph" r:id="rId2" imgW="3384720" imgH="2230560"/>
        </mc:Choice>
        <mc:Fallback>
          <p:control name="powercom_dsigraph" r:id="rId2" imgW="3384720" imgH="2230560">
            <p:pic>
              <p:nvPicPr>
                <p:cNvPr id="0" name="powercom_dsigraph"/>
                <p:cNvPicPr preferRelativeResize="0">
                  <a:picLocks noChangeArrowheads="1" noChangeShapeType="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79388" y="4627563"/>
                  <a:ext cx="3384550" cy="2230437"/>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20791953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467430" y="1196690"/>
            <a:ext cx="2808039" cy="4347174"/>
          </a:xfrm>
        </p:spPr>
        <p:txBody>
          <a:bodyPr/>
          <a:lstStyle/>
          <a:p>
            <a:pPr marL="0" indent="0">
              <a:buNone/>
            </a:pPr>
            <a:endParaRPr lang="en-GB" dirty="0" smtClean="0"/>
          </a:p>
          <a:p>
            <a:pPr marL="0" indent="0">
              <a:buNone/>
            </a:pPr>
            <a:endParaRPr lang="en-GB" dirty="0" smtClean="0"/>
          </a:p>
          <a:p>
            <a:pPr marL="457200" indent="-457200">
              <a:buFont typeface="+mj-lt"/>
              <a:buAutoNum type="alphaUcPeriod"/>
            </a:pPr>
            <a:r>
              <a:rPr lang="en-GB" dirty="0" smtClean="0"/>
              <a:t>Yes</a:t>
            </a:r>
          </a:p>
          <a:p>
            <a:pPr marL="457200" indent="-457200">
              <a:buFont typeface="+mj-lt"/>
              <a:buAutoNum type="alphaUcPeriod"/>
            </a:pPr>
            <a:r>
              <a:rPr lang="en-GB" dirty="0" smtClean="0"/>
              <a:t>Partially</a:t>
            </a:r>
          </a:p>
          <a:p>
            <a:pPr marL="457200" indent="-457200">
              <a:buFont typeface="+mj-lt"/>
              <a:buAutoNum type="alphaUcPeriod"/>
            </a:pPr>
            <a:r>
              <a:rPr lang="en-GB" dirty="0" smtClean="0"/>
              <a:t>No</a:t>
            </a:r>
          </a:p>
          <a:p>
            <a:pPr marL="0" indent="0">
              <a:buNone/>
            </a:pPr>
            <a:endParaRPr lang="en-GB" dirty="0" smtClean="0"/>
          </a:p>
          <a:p>
            <a:pPr marL="0" indent="0">
              <a:buNone/>
            </a:pPr>
            <a:endParaRPr lang="en-GB" dirty="0"/>
          </a:p>
        </p:txBody>
      </p:sp>
      <p:sp>
        <p:nvSpPr>
          <p:cNvPr id="9" name="Title 8"/>
          <p:cNvSpPr>
            <a:spLocks noGrp="1"/>
          </p:cNvSpPr>
          <p:nvPr>
            <p:ph type="title"/>
          </p:nvPr>
        </p:nvSpPr>
        <p:spPr>
          <a:xfrm>
            <a:off x="467430" y="476590"/>
            <a:ext cx="8334000" cy="792000"/>
          </a:xfrm>
        </p:spPr>
        <p:txBody>
          <a:bodyPr/>
          <a:lstStyle/>
          <a:p>
            <a:r>
              <a:rPr lang="en-GB" dirty="0" smtClean="0"/>
              <a:t>Have you used Lloyd’s guideline definitions for model change types</a:t>
            </a:r>
            <a:endParaRPr lang="en-GB" dirty="0"/>
          </a:p>
        </p:txBody>
      </p:sp>
    </p:spTree>
    <p:controls>
      <mc:AlternateContent xmlns:mc="http://schemas.openxmlformats.org/markup-compatibility/2006">
        <mc:Choice xmlns:v="urn:schemas-microsoft-com:vml" Requires="v">
          <p:control spid="4110" name="powercom_dsigraph" r:id="rId2" imgW="2817720" imgH="2014560"/>
        </mc:Choice>
        <mc:Fallback>
          <p:control name="powercom_dsigraph" r:id="rId2" imgW="2817720" imgH="2014560">
            <p:pic>
              <p:nvPicPr>
                <p:cNvPr id="0" name="powercom_dsigraph"/>
                <p:cNvPicPr preferRelativeResize="0">
                  <a:picLocks noChangeArrowheads="1" noChangeShapeType="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222250" y="4581525"/>
                  <a:ext cx="2817813" cy="201453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18493154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395536" y="1628800"/>
            <a:ext cx="2808039" cy="4347174"/>
          </a:xfrm>
        </p:spPr>
        <p:txBody>
          <a:bodyPr/>
          <a:lstStyle/>
          <a:p>
            <a:pPr marL="0" indent="0">
              <a:buNone/>
            </a:pPr>
            <a:endParaRPr lang="en-GB" dirty="0" smtClean="0"/>
          </a:p>
          <a:p>
            <a:pPr marL="0" indent="0">
              <a:buNone/>
            </a:pPr>
            <a:endParaRPr lang="en-GB" dirty="0" smtClean="0"/>
          </a:p>
          <a:p>
            <a:pPr marL="457200" indent="-457200">
              <a:buFont typeface="+mj-lt"/>
              <a:buAutoNum type="alphaUcPeriod"/>
            </a:pPr>
            <a:r>
              <a:rPr lang="en-GB" dirty="0" smtClean="0"/>
              <a:t>Yes</a:t>
            </a:r>
          </a:p>
          <a:p>
            <a:pPr marL="457200" indent="-457200">
              <a:buFont typeface="+mj-lt"/>
              <a:buAutoNum type="alphaUcPeriod"/>
            </a:pPr>
            <a:r>
              <a:rPr lang="en-GB" dirty="0" smtClean="0"/>
              <a:t>No</a:t>
            </a:r>
          </a:p>
          <a:p>
            <a:pPr marL="0" indent="0">
              <a:buNone/>
            </a:pPr>
            <a:endParaRPr lang="en-GB" dirty="0" smtClean="0"/>
          </a:p>
          <a:p>
            <a:pPr marL="0" indent="0">
              <a:buNone/>
            </a:pPr>
            <a:endParaRPr lang="en-GB" dirty="0"/>
          </a:p>
        </p:txBody>
      </p:sp>
      <p:sp>
        <p:nvSpPr>
          <p:cNvPr id="9" name="Title 8"/>
          <p:cNvSpPr>
            <a:spLocks noGrp="1"/>
          </p:cNvSpPr>
          <p:nvPr>
            <p:ph type="title"/>
          </p:nvPr>
        </p:nvSpPr>
        <p:spPr>
          <a:xfrm>
            <a:off x="467430" y="548710"/>
            <a:ext cx="8334000" cy="792000"/>
          </a:xfrm>
        </p:spPr>
        <p:txBody>
          <a:bodyPr/>
          <a:lstStyle/>
          <a:p>
            <a:r>
              <a:rPr lang="en-GB" dirty="0" smtClean="0"/>
              <a:t>Have you excluded data updates from the model change policy?</a:t>
            </a:r>
            <a:endParaRPr lang="en-GB" dirty="0"/>
          </a:p>
        </p:txBody>
      </p:sp>
    </p:spTree>
    <p:controls>
      <mc:AlternateContent xmlns:mc="http://schemas.openxmlformats.org/markup-compatibility/2006">
        <mc:Choice xmlns:v="urn:schemas-microsoft-com:vml" Requires="v">
          <p:control spid="6158" name="powercom_dsigraph" r:id="rId2" imgW="3201840" imgH="2073240"/>
        </mc:Choice>
        <mc:Fallback>
          <p:control name="powercom_dsigraph" r:id="rId2" imgW="3201840" imgH="2073240">
            <p:pic>
              <p:nvPicPr>
                <p:cNvPr id="0" name="powercom_dsigraph"/>
                <p:cNvPicPr preferRelativeResize="0">
                  <a:picLocks noChangeArrowheads="1" noChangeShapeType="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212725" y="4518025"/>
                  <a:ext cx="3201988" cy="20732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30021599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US" dirty="0"/>
          </a:p>
        </p:txBody>
      </p:sp>
      <p:sp>
        <p:nvSpPr>
          <p:cNvPr id="4" name="Text Placeholder 3"/>
          <p:cNvSpPr>
            <a:spLocks noGrp="1"/>
          </p:cNvSpPr>
          <p:nvPr>
            <p:ph type="body" sz="quarter" idx="14"/>
          </p:nvPr>
        </p:nvSpPr>
        <p:spPr>
          <a:xfrm>
            <a:off x="2627784" y="908720"/>
            <a:ext cx="6300000" cy="5292000"/>
          </a:xfrm>
        </p:spPr>
        <p:txBody>
          <a:bodyPr/>
          <a:lstStyle/>
          <a:p>
            <a:r>
              <a:rPr lang="en-GB" dirty="0">
                <a:solidFill>
                  <a:schemeClr val="bg2">
                    <a:lumMod val="65000"/>
                  </a:schemeClr>
                </a:solidFill>
              </a:rPr>
              <a:t>Introduction </a:t>
            </a:r>
          </a:p>
          <a:p>
            <a:r>
              <a:rPr lang="en-GB" dirty="0" smtClean="0">
                <a:solidFill>
                  <a:schemeClr val="bg2">
                    <a:lumMod val="65000"/>
                  </a:schemeClr>
                </a:solidFill>
              </a:rPr>
              <a:t>ORSA</a:t>
            </a:r>
          </a:p>
          <a:p>
            <a:pPr lvl="1"/>
            <a:r>
              <a:rPr lang="en-GB" dirty="0" smtClean="0">
                <a:solidFill>
                  <a:schemeClr val="bg2">
                    <a:lumMod val="65000"/>
                  </a:schemeClr>
                </a:solidFill>
              </a:rPr>
              <a:t>Feedback from recent reviews</a:t>
            </a:r>
          </a:p>
          <a:p>
            <a:pPr lvl="1"/>
            <a:r>
              <a:rPr lang="en-GB" dirty="0" smtClean="0">
                <a:solidFill>
                  <a:schemeClr val="bg2">
                    <a:lumMod val="65000"/>
                  </a:schemeClr>
                </a:solidFill>
              </a:rPr>
              <a:t>Themes from market submissions</a:t>
            </a:r>
            <a:endParaRPr lang="en-GB" dirty="0">
              <a:solidFill>
                <a:schemeClr val="bg2">
                  <a:lumMod val="65000"/>
                </a:schemeClr>
              </a:solidFill>
            </a:endParaRPr>
          </a:p>
          <a:p>
            <a:r>
              <a:rPr lang="en-GB" dirty="0">
                <a:solidFill>
                  <a:schemeClr val="bg2">
                    <a:lumMod val="65000"/>
                  </a:schemeClr>
                </a:solidFill>
              </a:rPr>
              <a:t>Model </a:t>
            </a:r>
            <a:r>
              <a:rPr lang="en-GB" dirty="0" smtClean="0">
                <a:solidFill>
                  <a:schemeClr val="bg2">
                    <a:lumMod val="65000"/>
                  </a:schemeClr>
                </a:solidFill>
              </a:rPr>
              <a:t>Change</a:t>
            </a:r>
          </a:p>
          <a:p>
            <a:r>
              <a:rPr lang="en-GB" dirty="0" smtClean="0">
                <a:solidFill>
                  <a:schemeClr val="bg2">
                    <a:lumMod val="65000"/>
                  </a:schemeClr>
                </a:solidFill>
              </a:rPr>
              <a:t>Table discussions </a:t>
            </a:r>
          </a:p>
          <a:p>
            <a:r>
              <a:rPr lang="en-GB" dirty="0" smtClean="0"/>
              <a:t>Catastrophe Risk  </a:t>
            </a:r>
          </a:p>
          <a:p>
            <a:r>
              <a:rPr lang="en-GB" dirty="0">
                <a:solidFill>
                  <a:schemeClr val="bg2">
                    <a:lumMod val="65000"/>
                  </a:schemeClr>
                </a:solidFill>
              </a:rPr>
              <a:t>Questions</a:t>
            </a:r>
            <a:endParaRPr lang="en-GB" dirty="0" smtClean="0">
              <a:solidFill>
                <a:schemeClr val="bg2">
                  <a:lumMod val="65000"/>
                </a:schemeClr>
              </a:solidFill>
            </a:endParaRPr>
          </a:p>
          <a:p>
            <a:pPr marL="0" indent="0">
              <a:buNone/>
            </a:pPr>
            <a:endParaRPr lang="en-GB" dirty="0"/>
          </a:p>
          <a:p>
            <a:endParaRPr lang="en-GB" dirty="0"/>
          </a:p>
          <a:p>
            <a:endParaRPr lang="en-US" dirty="0"/>
          </a:p>
        </p:txBody>
      </p:sp>
    </p:spTree>
    <p:extLst>
      <p:ext uri="{BB962C8B-B14F-4D97-AF65-F5344CB8AC3E}">
        <p14:creationId xmlns:p14="http://schemas.microsoft.com/office/powerpoint/2010/main" val="16245828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480" y="404580"/>
            <a:ext cx="7470000" cy="432060"/>
          </a:xfrm>
        </p:spPr>
        <p:txBody>
          <a:bodyPr>
            <a:noAutofit/>
          </a:bodyPr>
          <a:lstStyle/>
          <a:p>
            <a:r>
              <a:rPr lang="en-GB" smtClean="0"/>
              <a:t>Catastrophe risk</a:t>
            </a:r>
            <a:endParaRPr lang="en-GB"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2372599747"/>
              </p:ext>
            </p:extLst>
          </p:nvPr>
        </p:nvGraphicFramePr>
        <p:xfrm>
          <a:off x="539440" y="908650"/>
          <a:ext cx="7774567" cy="8343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txBox="1">
            <a:spLocks/>
          </p:cNvSpPr>
          <p:nvPr/>
        </p:nvSpPr>
        <p:spPr>
          <a:xfrm>
            <a:off x="518580" y="1916790"/>
            <a:ext cx="8344250" cy="4752660"/>
          </a:xfrm>
          <a:prstGeom prst="rect">
            <a:avLst/>
          </a:prstGeom>
        </p:spPr>
        <p:txBody>
          <a:bodyPr>
            <a:noAutofit/>
          </a:bodyPr>
          <a:lstStyle>
            <a:lvl1pPr marL="342857" indent="-342857" algn="l" defTabSz="914287"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1pPr>
            <a:lvl2pPr marL="628572" indent="-266667" algn="l" defTabSz="914287"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2pPr>
            <a:lvl3pPr marL="895240" indent="-266667" algn="l" defTabSz="914287"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3pPr>
            <a:lvl4pPr marL="1161906" indent="-266667" algn="l" defTabSz="914287"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4pPr>
            <a:lvl5pPr marL="1438097" indent="-276191" algn="l" defTabSz="914287"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5pPr>
            <a:lvl6pPr marL="2514289" indent="-228571" algn="l" defTabSz="91428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33" indent="-228571" algn="l" defTabSz="91428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6" indent="-228571" algn="l" defTabSz="91428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9" indent="-228571" algn="l" defTabSz="91428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600"/>
              </a:spcAft>
              <a:buClr>
                <a:srgbClr val="007EA3"/>
              </a:buClr>
            </a:pPr>
            <a:r>
              <a:rPr lang="en-GB" sz="1600" b="1" smtClean="0">
                <a:solidFill>
                  <a:srgbClr val="000000"/>
                </a:solidFill>
              </a:rPr>
              <a:t>Validation </a:t>
            </a:r>
            <a:r>
              <a:rPr lang="en-GB" sz="1600" b="1">
                <a:solidFill>
                  <a:srgbClr val="000000"/>
                </a:solidFill>
              </a:rPr>
              <a:t>of </a:t>
            </a:r>
            <a:r>
              <a:rPr lang="en-GB" sz="1600" b="1" smtClean="0">
                <a:solidFill>
                  <a:srgbClr val="000000"/>
                </a:solidFill>
              </a:rPr>
              <a:t>catastrophe risk</a:t>
            </a:r>
          </a:p>
          <a:p>
            <a:pPr marL="0" indent="0">
              <a:spcAft>
                <a:spcPts val="600"/>
              </a:spcAft>
              <a:buClr>
                <a:srgbClr val="007EA3"/>
              </a:buClr>
              <a:buNone/>
              <a:tabLst>
                <a:tab pos="358775" algn="l"/>
              </a:tabLst>
            </a:pPr>
            <a:r>
              <a:rPr lang="en-GB" sz="1600" b="1">
                <a:solidFill>
                  <a:srgbClr val="000000"/>
                </a:solidFill>
              </a:rPr>
              <a:t>	</a:t>
            </a:r>
            <a:r>
              <a:rPr lang="en-GB" sz="1600" smtClean="0">
                <a:solidFill>
                  <a:srgbClr val="000000"/>
                </a:solidFill>
              </a:rPr>
              <a:t>Managing agents </a:t>
            </a:r>
            <a:r>
              <a:rPr lang="en-GB" sz="1600" dirty="0">
                <a:solidFill>
                  <a:srgbClr val="000000"/>
                </a:solidFill>
              </a:rPr>
              <a:t>should be able to demonstrate that:</a:t>
            </a:r>
          </a:p>
          <a:p>
            <a:pPr marL="631825" lvl="2" indent="-265113">
              <a:spcAft>
                <a:spcPts val="600"/>
              </a:spcAft>
              <a:buClr>
                <a:srgbClr val="007EA3"/>
              </a:buClr>
            </a:pPr>
            <a:r>
              <a:rPr lang="en-GB" sz="1600">
                <a:solidFill>
                  <a:srgbClr val="000000"/>
                </a:solidFill>
              </a:rPr>
              <a:t>there is evidence of full ‘ownership’ of validation – this cannot be outsourced, no matter how the actual documentation </a:t>
            </a:r>
            <a:r>
              <a:rPr lang="en-GB" sz="1600" smtClean="0">
                <a:solidFill>
                  <a:srgbClr val="000000"/>
                </a:solidFill>
              </a:rPr>
              <a:t>may have been </a:t>
            </a:r>
            <a:r>
              <a:rPr lang="en-GB" sz="1600">
                <a:solidFill>
                  <a:srgbClr val="000000"/>
                </a:solidFill>
              </a:rPr>
              <a:t>compiled</a:t>
            </a:r>
          </a:p>
          <a:p>
            <a:pPr marL="631825" lvl="2" indent="-265113">
              <a:spcAft>
                <a:spcPts val="600"/>
              </a:spcAft>
              <a:buClr>
                <a:srgbClr val="007EA3"/>
              </a:buClr>
            </a:pPr>
            <a:r>
              <a:rPr lang="en-GB" sz="1600" smtClean="0">
                <a:solidFill>
                  <a:srgbClr val="000000"/>
                </a:solidFill>
              </a:rPr>
              <a:t>risk </a:t>
            </a:r>
            <a:r>
              <a:rPr lang="en-GB" sz="1600" dirty="0">
                <a:solidFill>
                  <a:srgbClr val="000000"/>
                </a:solidFill>
              </a:rPr>
              <a:t>rankings for catastrophe are up </a:t>
            </a:r>
            <a:r>
              <a:rPr lang="en-GB" sz="1600">
                <a:solidFill>
                  <a:srgbClr val="000000"/>
                </a:solidFill>
              </a:rPr>
              <a:t>to </a:t>
            </a:r>
            <a:r>
              <a:rPr lang="en-GB" sz="1600" smtClean="0">
                <a:solidFill>
                  <a:srgbClr val="000000"/>
                </a:solidFill>
              </a:rPr>
              <a:t>date</a:t>
            </a:r>
            <a:endParaRPr lang="en-GB" sz="1600" dirty="0">
              <a:solidFill>
                <a:srgbClr val="000000"/>
              </a:solidFill>
            </a:endParaRPr>
          </a:p>
          <a:p>
            <a:pPr marL="631825" lvl="2" indent="-265113">
              <a:spcAft>
                <a:spcPts val="600"/>
              </a:spcAft>
              <a:buClr>
                <a:srgbClr val="007EA3"/>
              </a:buClr>
            </a:pPr>
            <a:r>
              <a:rPr lang="en-GB" sz="1600" dirty="0">
                <a:solidFill>
                  <a:srgbClr val="000000"/>
                </a:solidFill>
              </a:rPr>
              <a:t>validation of cat risk within the internal model includes any changes since </a:t>
            </a:r>
            <a:r>
              <a:rPr lang="en-GB" sz="1600">
                <a:solidFill>
                  <a:srgbClr val="000000"/>
                </a:solidFill>
              </a:rPr>
              <a:t>Dec </a:t>
            </a:r>
            <a:r>
              <a:rPr lang="en-GB" sz="1600" smtClean="0">
                <a:solidFill>
                  <a:srgbClr val="000000"/>
                </a:solidFill>
              </a:rPr>
              <a:t>2012, including process documentation </a:t>
            </a:r>
            <a:r>
              <a:rPr lang="en-GB" sz="1600" dirty="0">
                <a:solidFill>
                  <a:srgbClr val="000000"/>
                </a:solidFill>
              </a:rPr>
              <a:t>and evidence </a:t>
            </a:r>
            <a:r>
              <a:rPr lang="en-GB" sz="1600">
                <a:solidFill>
                  <a:srgbClr val="000000"/>
                </a:solidFill>
              </a:rPr>
              <a:t>of </a:t>
            </a:r>
            <a:r>
              <a:rPr lang="en-GB" sz="1600" smtClean="0">
                <a:solidFill>
                  <a:srgbClr val="000000"/>
                </a:solidFill>
              </a:rPr>
              <a:t>sign-off</a:t>
            </a:r>
          </a:p>
          <a:p>
            <a:pPr marL="631825" lvl="2" indent="-265113">
              <a:spcAft>
                <a:spcPts val="600"/>
              </a:spcAft>
              <a:buClr>
                <a:srgbClr val="007EA3"/>
              </a:buClr>
            </a:pPr>
            <a:r>
              <a:rPr lang="en-GB" sz="1600" smtClean="0">
                <a:solidFill>
                  <a:srgbClr val="000000"/>
                </a:solidFill>
              </a:rPr>
              <a:t>validation </a:t>
            </a:r>
            <a:r>
              <a:rPr lang="en-GB" sz="1600" dirty="0">
                <a:solidFill>
                  <a:srgbClr val="000000"/>
                </a:solidFill>
              </a:rPr>
              <a:t>report </a:t>
            </a:r>
            <a:r>
              <a:rPr lang="en-GB" sz="1600">
                <a:solidFill>
                  <a:srgbClr val="000000"/>
                </a:solidFill>
              </a:rPr>
              <a:t>clearly </a:t>
            </a:r>
            <a:r>
              <a:rPr lang="en-GB" sz="1600" smtClean="0">
                <a:solidFill>
                  <a:srgbClr val="000000"/>
                </a:solidFill>
              </a:rPr>
              <a:t>&amp; explicitly </a:t>
            </a:r>
            <a:r>
              <a:rPr lang="en-GB" sz="1600">
                <a:solidFill>
                  <a:srgbClr val="000000"/>
                </a:solidFill>
              </a:rPr>
              <a:t>covers </a:t>
            </a:r>
            <a:r>
              <a:rPr lang="en-GB" sz="1600" smtClean="0">
                <a:solidFill>
                  <a:srgbClr val="000000"/>
                </a:solidFill>
              </a:rPr>
              <a:t>cat, </a:t>
            </a:r>
            <a:r>
              <a:rPr lang="en-GB" sz="1600" dirty="0">
                <a:solidFill>
                  <a:srgbClr val="000000"/>
                </a:solidFill>
              </a:rPr>
              <a:t>including </a:t>
            </a:r>
            <a:r>
              <a:rPr lang="en-GB" sz="1600">
                <a:solidFill>
                  <a:srgbClr val="000000"/>
                </a:solidFill>
              </a:rPr>
              <a:t>re-validation </a:t>
            </a:r>
            <a:r>
              <a:rPr lang="en-GB" sz="1600" smtClean="0">
                <a:solidFill>
                  <a:srgbClr val="000000"/>
                </a:solidFill>
              </a:rPr>
              <a:t>as necessary</a:t>
            </a:r>
          </a:p>
          <a:p>
            <a:pPr>
              <a:spcAft>
                <a:spcPts val="600"/>
              </a:spcAft>
              <a:buClr>
                <a:srgbClr val="007EA3"/>
              </a:buClr>
            </a:pPr>
            <a:r>
              <a:rPr lang="en-GB" sz="1600" b="1" smtClean="0">
                <a:solidFill>
                  <a:srgbClr val="000000"/>
                </a:solidFill>
              </a:rPr>
              <a:t>Broker models </a:t>
            </a:r>
          </a:p>
          <a:p>
            <a:pPr marL="361905" lvl="1" indent="0">
              <a:spcAft>
                <a:spcPts val="600"/>
              </a:spcAft>
              <a:buClr>
                <a:srgbClr val="007EA3"/>
              </a:buClr>
              <a:buNone/>
            </a:pPr>
            <a:r>
              <a:rPr lang="en-GB" sz="1600" smtClean="0">
                <a:solidFill>
                  <a:srgbClr val="000000"/>
                </a:solidFill>
              </a:rPr>
              <a:t>Defined as ‘the use of broker-generated cat model outputs in the Internal Model’</a:t>
            </a:r>
          </a:p>
          <a:p>
            <a:pPr lvl="1">
              <a:spcAft>
                <a:spcPts val="600"/>
              </a:spcAft>
              <a:buClr>
                <a:srgbClr val="007EA3"/>
              </a:buClr>
            </a:pPr>
            <a:r>
              <a:rPr lang="en-GB" sz="1600" smtClean="0">
                <a:solidFill>
                  <a:srgbClr val="000000"/>
                </a:solidFill>
              </a:rPr>
              <a:t>PRA has clarified requirements:-</a:t>
            </a:r>
          </a:p>
          <a:p>
            <a:pPr lvl="2">
              <a:spcAft>
                <a:spcPts val="600"/>
              </a:spcAft>
              <a:buClr>
                <a:srgbClr val="007EA3"/>
              </a:buClr>
            </a:pPr>
            <a:r>
              <a:rPr lang="en-GB" sz="1600" smtClean="0">
                <a:solidFill>
                  <a:srgbClr val="000000"/>
                </a:solidFill>
              </a:rPr>
              <a:t>adjustments </a:t>
            </a:r>
            <a:r>
              <a:rPr lang="en-GB" sz="1600">
                <a:solidFill>
                  <a:srgbClr val="000000"/>
                </a:solidFill>
              </a:rPr>
              <a:t>should be made (or </a:t>
            </a:r>
            <a:r>
              <a:rPr lang="en-GB" sz="1600" smtClean="0">
                <a:solidFill>
                  <a:srgbClr val="000000"/>
                </a:solidFill>
              </a:rPr>
              <a:t>data </a:t>
            </a:r>
            <a:r>
              <a:rPr lang="en-GB" sz="1600">
                <a:solidFill>
                  <a:srgbClr val="000000"/>
                </a:solidFill>
              </a:rPr>
              <a:t>re-run) consistent with </a:t>
            </a:r>
            <a:r>
              <a:rPr lang="en-GB" sz="1600" smtClean="0">
                <a:solidFill>
                  <a:srgbClr val="000000"/>
                </a:solidFill>
              </a:rPr>
              <a:t>materiality;</a:t>
            </a:r>
          </a:p>
          <a:p>
            <a:pPr lvl="2">
              <a:spcAft>
                <a:spcPts val="600"/>
              </a:spcAft>
              <a:buClr>
                <a:srgbClr val="007EA3"/>
              </a:buClr>
            </a:pPr>
            <a:r>
              <a:rPr lang="en-GB" sz="1600" smtClean="0">
                <a:solidFill>
                  <a:srgbClr val="000000"/>
                </a:solidFill>
              </a:rPr>
              <a:t>no </a:t>
            </a:r>
            <a:r>
              <a:rPr lang="en-GB" sz="1600">
                <a:solidFill>
                  <a:srgbClr val="000000"/>
                </a:solidFill>
              </a:rPr>
              <a:t>requirement to re-run original exposure data;</a:t>
            </a:r>
          </a:p>
          <a:p>
            <a:pPr lvl="2">
              <a:spcAft>
                <a:spcPts val="600"/>
              </a:spcAft>
              <a:buClr>
                <a:srgbClr val="007EA3"/>
              </a:buClr>
            </a:pPr>
            <a:r>
              <a:rPr lang="en-GB" sz="1600" smtClean="0">
                <a:solidFill>
                  <a:srgbClr val="000000"/>
                </a:solidFill>
              </a:rPr>
              <a:t>quality control</a:t>
            </a:r>
          </a:p>
          <a:p>
            <a:pPr lvl="1">
              <a:spcAft>
                <a:spcPts val="600"/>
              </a:spcAft>
              <a:buClr>
                <a:srgbClr val="007EA3"/>
              </a:buClr>
            </a:pPr>
            <a:r>
              <a:rPr lang="en-GB" sz="1600" smtClean="0">
                <a:solidFill>
                  <a:srgbClr val="000000"/>
                </a:solidFill>
              </a:rPr>
              <a:t>Lloyd’s publishing market guidance, plus webinar in early July</a:t>
            </a:r>
            <a:endParaRPr lang="en-GB" sz="1600" dirty="0" smtClean="0">
              <a:solidFill>
                <a:srgbClr val="000000"/>
              </a:solidFill>
            </a:endParaRPr>
          </a:p>
        </p:txBody>
      </p:sp>
    </p:spTree>
    <p:extLst>
      <p:ext uri="{BB962C8B-B14F-4D97-AF65-F5344CB8AC3E}">
        <p14:creationId xmlns:p14="http://schemas.microsoft.com/office/powerpoint/2010/main" val="26509920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480" y="404580"/>
            <a:ext cx="7470000" cy="432060"/>
          </a:xfrm>
        </p:spPr>
        <p:txBody>
          <a:bodyPr>
            <a:noAutofit/>
          </a:bodyPr>
          <a:lstStyle/>
          <a:p>
            <a:r>
              <a:rPr lang="en-GB" smtClean="0"/>
              <a:t>Catastrophe risk</a:t>
            </a:r>
            <a:endParaRPr lang="en-GB"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2885064005"/>
              </p:ext>
            </p:extLst>
          </p:nvPr>
        </p:nvGraphicFramePr>
        <p:xfrm>
          <a:off x="539440" y="908650"/>
          <a:ext cx="7774567" cy="8343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txBox="1">
            <a:spLocks/>
          </p:cNvSpPr>
          <p:nvPr/>
        </p:nvSpPr>
        <p:spPr>
          <a:xfrm>
            <a:off x="518580" y="1916790"/>
            <a:ext cx="8344250" cy="4752660"/>
          </a:xfrm>
          <a:prstGeom prst="rect">
            <a:avLst/>
          </a:prstGeom>
        </p:spPr>
        <p:txBody>
          <a:bodyPr>
            <a:noAutofit/>
          </a:bodyPr>
          <a:lstStyle>
            <a:lvl1pPr marL="342857" indent="-342857" algn="l" defTabSz="914287"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1pPr>
            <a:lvl2pPr marL="628572" indent="-266667" algn="l" defTabSz="914287"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2pPr>
            <a:lvl3pPr marL="895240" indent="-266667" algn="l" defTabSz="914287"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3pPr>
            <a:lvl4pPr marL="1161906" indent="-266667" algn="l" defTabSz="914287"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4pPr>
            <a:lvl5pPr marL="1438097" indent="-276191" algn="l" defTabSz="914287" rtl="0" eaLnBrk="1" latinLnBrk="0" hangingPunct="1">
              <a:spcBef>
                <a:spcPts val="0"/>
              </a:spcBef>
              <a:spcAft>
                <a:spcPts val="1200"/>
              </a:spcAft>
              <a:buClr>
                <a:schemeClr val="accent1"/>
              </a:buClr>
              <a:buSzPct val="90000"/>
              <a:buFont typeface="Arial" pitchFamily="34" charset="0"/>
              <a:buChar char="–"/>
              <a:defRPr sz="2200" kern="1200">
                <a:solidFill>
                  <a:schemeClr val="tx1"/>
                </a:solidFill>
                <a:latin typeface="Arial" pitchFamily="34" charset="0"/>
                <a:ea typeface="+mn-ea"/>
                <a:cs typeface="Arial" pitchFamily="34" charset="0"/>
              </a:defRPr>
            </a:lvl5pPr>
            <a:lvl6pPr marL="2514289" indent="-228571" algn="l" defTabSz="91428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33" indent="-228571" algn="l" defTabSz="91428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6" indent="-228571" algn="l" defTabSz="91428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9" indent="-228571" algn="l" defTabSz="91428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600"/>
              </a:spcAft>
              <a:buClr>
                <a:srgbClr val="007EA3"/>
              </a:buClr>
            </a:pPr>
            <a:r>
              <a:rPr lang="en-GB" sz="1600" b="1" smtClean="0">
                <a:solidFill>
                  <a:srgbClr val="000000"/>
                </a:solidFill>
              </a:rPr>
              <a:t>PRA feedback on cat risk</a:t>
            </a:r>
          </a:p>
          <a:p>
            <a:pPr lvl="1">
              <a:spcAft>
                <a:spcPts val="600"/>
              </a:spcAft>
              <a:buClr>
                <a:srgbClr val="007EA3"/>
              </a:buClr>
            </a:pPr>
            <a:r>
              <a:rPr lang="en-GB" sz="1600" smtClean="0">
                <a:solidFill>
                  <a:srgbClr val="000000"/>
                </a:solidFill>
              </a:rPr>
              <a:t>PRA </a:t>
            </a:r>
            <a:r>
              <a:rPr lang="en-GB" sz="1600">
                <a:solidFill>
                  <a:srgbClr val="000000"/>
                </a:solidFill>
              </a:rPr>
              <a:t>will re-visit all agents who had PRA/ FSA feedback about catastrophe </a:t>
            </a:r>
            <a:r>
              <a:rPr lang="en-GB" sz="1600" smtClean="0">
                <a:solidFill>
                  <a:srgbClr val="000000"/>
                </a:solidFill>
              </a:rPr>
              <a:t>risk dating </a:t>
            </a:r>
            <a:r>
              <a:rPr lang="en-GB" sz="1600">
                <a:solidFill>
                  <a:srgbClr val="000000"/>
                </a:solidFill>
              </a:rPr>
              <a:t>from 2012/13</a:t>
            </a:r>
          </a:p>
          <a:p>
            <a:pPr lvl="1">
              <a:spcAft>
                <a:spcPts val="600"/>
              </a:spcAft>
              <a:buClr>
                <a:srgbClr val="007EA3"/>
              </a:buClr>
            </a:pPr>
            <a:r>
              <a:rPr lang="en-GB" sz="1600" smtClean="0">
                <a:solidFill>
                  <a:srgbClr val="000000"/>
                </a:solidFill>
              </a:rPr>
              <a:t>Lloyd’s </a:t>
            </a:r>
            <a:r>
              <a:rPr lang="en-GB" sz="1600">
                <a:solidFill>
                  <a:srgbClr val="000000"/>
                </a:solidFill>
              </a:rPr>
              <a:t>Exposure Management team</a:t>
            </a:r>
          </a:p>
          <a:p>
            <a:pPr>
              <a:spcAft>
                <a:spcPts val="600"/>
              </a:spcAft>
              <a:buClr>
                <a:srgbClr val="007EA3"/>
              </a:buClr>
            </a:pPr>
            <a:r>
              <a:rPr lang="en-GB" sz="1600" b="1" smtClean="0">
                <a:solidFill>
                  <a:srgbClr val="000000"/>
                </a:solidFill>
              </a:rPr>
              <a:t>‘Non Modelled’ catastrophe risk</a:t>
            </a:r>
          </a:p>
          <a:p>
            <a:pPr lvl="1">
              <a:spcAft>
                <a:spcPts val="600"/>
              </a:spcAft>
              <a:buClr>
                <a:srgbClr val="007EA3"/>
              </a:buClr>
            </a:pPr>
            <a:r>
              <a:rPr lang="en-GB" sz="1600" smtClean="0">
                <a:solidFill>
                  <a:srgbClr val="000000"/>
                </a:solidFill>
              </a:rPr>
              <a:t>ABI </a:t>
            </a:r>
            <a:r>
              <a:rPr lang="en-GB" sz="1600">
                <a:solidFill>
                  <a:srgbClr val="000000"/>
                </a:solidFill>
              </a:rPr>
              <a:t>has published “</a:t>
            </a:r>
            <a:r>
              <a:rPr lang="en-GB" sz="1600" i="1">
                <a:solidFill>
                  <a:srgbClr val="000000"/>
                </a:solidFill>
              </a:rPr>
              <a:t>Non Modelled risks: a guide to more complete catastrophe risk assessment for (re)insurers</a:t>
            </a:r>
            <a:r>
              <a:rPr lang="en-GB" sz="1600">
                <a:solidFill>
                  <a:srgbClr val="000000"/>
                </a:solidFill>
              </a:rPr>
              <a:t>”</a:t>
            </a:r>
          </a:p>
          <a:p>
            <a:pPr lvl="1">
              <a:spcAft>
                <a:spcPts val="600"/>
              </a:spcAft>
              <a:buClr>
                <a:srgbClr val="007EA3"/>
              </a:buClr>
            </a:pPr>
            <a:r>
              <a:rPr lang="en-GB" sz="1600">
                <a:solidFill>
                  <a:srgbClr val="000000"/>
                </a:solidFill>
              </a:rPr>
              <a:t>two-year Lloyd’s market project starting 1</a:t>
            </a:r>
            <a:r>
              <a:rPr lang="en-GB" sz="1600" baseline="30000">
                <a:solidFill>
                  <a:srgbClr val="000000"/>
                </a:solidFill>
              </a:rPr>
              <a:t>st</a:t>
            </a:r>
            <a:r>
              <a:rPr lang="en-GB" sz="1600">
                <a:solidFill>
                  <a:srgbClr val="000000"/>
                </a:solidFill>
              </a:rPr>
              <a:t> July </a:t>
            </a:r>
            <a:r>
              <a:rPr lang="en-GB" sz="1600" smtClean="0">
                <a:solidFill>
                  <a:srgbClr val="000000"/>
                </a:solidFill>
              </a:rPr>
              <a:t>2014</a:t>
            </a:r>
          </a:p>
          <a:p>
            <a:pPr lvl="1">
              <a:spcAft>
                <a:spcPts val="600"/>
              </a:spcAft>
              <a:buClr>
                <a:srgbClr val="007EA3"/>
              </a:buClr>
            </a:pPr>
            <a:r>
              <a:rPr lang="en-GB" sz="1600" smtClean="0">
                <a:solidFill>
                  <a:srgbClr val="000000"/>
                </a:solidFill>
              </a:rPr>
              <a:t>Trevor Maynard to launch via webinar in early July</a:t>
            </a:r>
            <a:endParaRPr lang="en-GB" sz="1600">
              <a:solidFill>
                <a:srgbClr val="000000"/>
              </a:solidFill>
            </a:endParaRPr>
          </a:p>
        </p:txBody>
      </p:sp>
    </p:spTree>
    <p:extLst>
      <p:ext uri="{BB962C8B-B14F-4D97-AF65-F5344CB8AC3E}">
        <p14:creationId xmlns:p14="http://schemas.microsoft.com/office/powerpoint/2010/main" val="39719032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00" y="442384"/>
            <a:ext cx="7470000" cy="792000"/>
          </a:xfrm>
        </p:spPr>
        <p:txBody>
          <a:bodyPr>
            <a:noAutofit/>
          </a:bodyPr>
          <a:lstStyle/>
          <a:p>
            <a:r>
              <a:rPr lang="en-GB" dirty="0" smtClean="0"/>
              <a:t>Questions?</a:t>
            </a:r>
            <a:endParaRPr lang="en-GB" dirty="0"/>
          </a:p>
        </p:txBody>
      </p:sp>
    </p:spTree>
    <p:extLst>
      <p:ext uri="{BB962C8B-B14F-4D97-AF65-F5344CB8AC3E}">
        <p14:creationId xmlns:p14="http://schemas.microsoft.com/office/powerpoint/2010/main" val="27737449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happens next ?</a:t>
            </a:r>
            <a:endParaRPr lang="en-GB" dirty="0"/>
          </a:p>
        </p:txBody>
      </p:sp>
      <p:sp>
        <p:nvSpPr>
          <p:cNvPr id="3" name="Content Placeholder 2"/>
          <p:cNvSpPr>
            <a:spLocks noGrp="1"/>
          </p:cNvSpPr>
          <p:nvPr>
            <p:ph idx="1"/>
          </p:nvPr>
        </p:nvSpPr>
        <p:spPr>
          <a:xfrm>
            <a:off x="450000" y="945272"/>
            <a:ext cx="8334000" cy="4932000"/>
          </a:xfrm>
        </p:spPr>
        <p:txBody>
          <a:bodyPr>
            <a:normAutofit/>
          </a:bodyPr>
          <a:lstStyle/>
          <a:p>
            <a:pPr>
              <a:lnSpc>
                <a:spcPct val="130000"/>
              </a:lnSpc>
            </a:pPr>
            <a:r>
              <a:rPr lang="en-GB" sz="1800" dirty="0" smtClean="0"/>
              <a:t>Slides will be made available on </a:t>
            </a:r>
            <a:r>
              <a:rPr lang="en-GB" sz="1800" dirty="0" smtClean="0">
                <a:solidFill>
                  <a:schemeClr val="tx2"/>
                </a:solidFill>
              </a:rPr>
              <a:t>lloyds.com</a:t>
            </a:r>
            <a:r>
              <a:rPr lang="en-GB" sz="1800" dirty="0" smtClean="0"/>
              <a:t> after both sessions</a:t>
            </a:r>
          </a:p>
          <a:p>
            <a:pPr>
              <a:lnSpc>
                <a:spcPct val="130000"/>
              </a:lnSpc>
            </a:pPr>
            <a:r>
              <a:rPr lang="en-GB" sz="1800" dirty="0" smtClean="0"/>
              <a:t>Next scheduled workshop/briefings: </a:t>
            </a:r>
          </a:p>
          <a:p>
            <a:pPr lvl="1">
              <a:lnSpc>
                <a:spcPct val="130000"/>
              </a:lnSpc>
            </a:pPr>
            <a:r>
              <a:rPr lang="en-GB" sz="1800" dirty="0" smtClean="0"/>
              <a:t>Launch of new Minimum Standards: 1 &amp; 2 July</a:t>
            </a:r>
          </a:p>
          <a:p>
            <a:pPr>
              <a:lnSpc>
                <a:spcPct val="130000"/>
              </a:lnSpc>
            </a:pPr>
            <a:r>
              <a:rPr lang="en-GB" sz="1800" dirty="0" smtClean="0"/>
              <a:t>Model change submissions due on 3 July and 16 July</a:t>
            </a:r>
          </a:p>
          <a:p>
            <a:pPr>
              <a:lnSpc>
                <a:spcPct val="130000"/>
              </a:lnSpc>
            </a:pPr>
            <a:r>
              <a:rPr lang="en-GB" sz="1800" dirty="0" smtClean="0"/>
              <a:t>Draft SCR submissions and interim validation reports due on 3 July </a:t>
            </a:r>
          </a:p>
        </p:txBody>
      </p:sp>
      <p:sp>
        <p:nvSpPr>
          <p:cNvPr id="4" name="Slide Number Placeholder 3"/>
          <p:cNvSpPr>
            <a:spLocks noGrp="1"/>
          </p:cNvSpPr>
          <p:nvPr>
            <p:ph type="sldNum" sz="quarter" idx="4294967295"/>
          </p:nvPr>
        </p:nvSpPr>
        <p:spPr>
          <a:xfrm>
            <a:off x="179512" y="6525344"/>
            <a:ext cx="360000" cy="180000"/>
          </a:xfrm>
          <a:prstGeom prst="rect">
            <a:avLst/>
          </a:prstGeom>
        </p:spPr>
        <p:txBody>
          <a:bodyPr vert="horz" lIns="0" tIns="0" rIns="0" bIns="0" rtlCol="0" anchor="t" anchorCtr="0"/>
          <a:lstStyle/>
          <a:p>
            <a:pPr marL="88900"/>
            <a:fld id="{11589B9E-2B9E-4029-964A-B092C6CF81C7}" type="slidenum">
              <a:rPr lang="en-GB" sz="800">
                <a:solidFill>
                  <a:srgbClr val="808080"/>
                </a:solidFill>
                <a:latin typeface="Arial" charset="0"/>
              </a:rPr>
              <a:pPr marL="88900"/>
              <a:t>39</a:t>
            </a:fld>
            <a:endParaRPr lang="en-GB" sz="800" dirty="0">
              <a:solidFill>
                <a:srgbClr val="808080"/>
              </a:solidFill>
              <a:latin typeface="Arial" charset="0"/>
            </a:endParaRPr>
          </a:p>
        </p:txBody>
      </p:sp>
    </p:spTree>
    <p:extLst>
      <p:ext uri="{BB962C8B-B14F-4D97-AF65-F5344CB8AC3E}">
        <p14:creationId xmlns:p14="http://schemas.microsoft.com/office/powerpoint/2010/main" val="2744873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Solvency II ratings</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460367563"/>
              </p:ext>
            </p:extLst>
          </p:nvPr>
        </p:nvGraphicFramePr>
        <p:xfrm>
          <a:off x="1223535" y="3789050"/>
          <a:ext cx="5904820" cy="2592359"/>
        </p:xfrm>
        <a:graphic>
          <a:graphicData uri="http://schemas.openxmlformats.org/drawingml/2006/table">
            <a:tbl>
              <a:tblPr firstRow="1" bandRow="1">
                <a:tableStyleId>{5C22544A-7EE6-4342-B048-85BDC9FD1C3A}</a:tableStyleId>
              </a:tblPr>
              <a:tblGrid>
                <a:gridCol w="2053852"/>
                <a:gridCol w="3850968"/>
              </a:tblGrid>
              <a:tr h="280665">
                <a:tc gridSpan="2">
                  <a:txBody>
                    <a:bodyPr/>
                    <a:lstStyle/>
                    <a:p>
                      <a:r>
                        <a:rPr lang="en-GB" sz="1400" dirty="0" smtClean="0"/>
                        <a:t>Red and Amber ratings driven by…..</a:t>
                      </a:r>
                      <a:endParaRPr lang="en-GB" sz="1400" dirty="0"/>
                    </a:p>
                  </a:txBody>
                  <a:tcPr/>
                </a:tc>
                <a:tc hMerge="1">
                  <a:txBody>
                    <a:bodyPr/>
                    <a:lstStyle/>
                    <a:p>
                      <a:endParaRPr lang="en-GB" sz="700" dirty="0"/>
                    </a:p>
                  </a:txBody>
                  <a:tcPr/>
                </a:tc>
              </a:tr>
              <a:tr h="791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Model weaknesses</a:t>
                      </a:r>
                    </a:p>
                    <a:p>
                      <a:endParaRPr lang="en-GB" sz="1400" dirty="0"/>
                    </a:p>
                  </a:txBody>
                  <a:tcPr/>
                </a:tc>
                <a:tc>
                  <a:txBody>
                    <a:bodyPr/>
                    <a:lstStyle/>
                    <a:p>
                      <a:pPr marL="171450" lvl="0" indent="-171450">
                        <a:buFont typeface="Wingdings" panose="05000000000000000000" pitchFamily="2" charset="2"/>
                        <a:buChar char="Ø"/>
                      </a:pPr>
                      <a:r>
                        <a:rPr lang="en-GB" sz="1000" dirty="0" smtClean="0"/>
                        <a:t>Model development </a:t>
                      </a:r>
                    </a:p>
                    <a:p>
                      <a:pPr marL="171450" lvl="0" indent="-171450">
                        <a:buFont typeface="Wingdings" panose="05000000000000000000" pitchFamily="2" charset="2"/>
                        <a:buChar char="Ø"/>
                      </a:pPr>
                      <a:r>
                        <a:rPr lang="en-GB" sz="1000" dirty="0" smtClean="0"/>
                        <a:t>Re-platforming</a:t>
                      </a:r>
                    </a:p>
                    <a:p>
                      <a:pPr marL="171450" lvl="0" indent="-171450">
                        <a:buFont typeface="Wingdings" panose="05000000000000000000" pitchFamily="2" charset="2"/>
                        <a:buChar char="Ø"/>
                      </a:pPr>
                      <a:r>
                        <a:rPr lang="en-GB" sz="1000" dirty="0" smtClean="0"/>
                        <a:t>Methodological weaknesses</a:t>
                      </a:r>
                    </a:p>
                    <a:p>
                      <a:pPr marL="171450" lvl="0" indent="-171450">
                        <a:buFont typeface="Wingdings" panose="05000000000000000000" pitchFamily="2" charset="2"/>
                        <a:buChar char="Ø"/>
                      </a:pPr>
                      <a:r>
                        <a:rPr lang="en-GB" sz="1000" dirty="0" smtClean="0"/>
                        <a:t>Dependencies</a:t>
                      </a:r>
                    </a:p>
                    <a:p>
                      <a:pPr marL="171450" lvl="0" indent="-171450">
                        <a:buFont typeface="Wingdings" panose="05000000000000000000" pitchFamily="2" charset="2"/>
                        <a:buChar char="Ø"/>
                      </a:pPr>
                      <a:r>
                        <a:rPr lang="en-GB" sz="1000" dirty="0" smtClean="0"/>
                        <a:t>Market Risk </a:t>
                      </a:r>
                      <a:endParaRPr lang="en-GB" sz="1000" dirty="0"/>
                    </a:p>
                  </a:txBody>
                  <a:tcPr/>
                </a:tc>
              </a:tr>
              <a:tr h="5051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Model Validation </a:t>
                      </a:r>
                      <a:endParaRPr lang="en-GB" sz="1400" dirty="0"/>
                    </a:p>
                  </a:txBody>
                  <a:tcPr/>
                </a:tc>
                <a:tc>
                  <a:txBody>
                    <a:bodyPr/>
                    <a:lstStyle/>
                    <a:p>
                      <a:pPr marL="171450" indent="-171450">
                        <a:buFont typeface="Wingdings" panose="05000000000000000000" pitchFamily="2" charset="2"/>
                        <a:buChar char="Ø"/>
                      </a:pPr>
                      <a:r>
                        <a:rPr lang="en-GB" sz="1000" dirty="0" smtClean="0"/>
                        <a:t>ESG validation </a:t>
                      </a:r>
                    </a:p>
                    <a:p>
                      <a:pPr marL="171450" indent="-171450">
                        <a:buFont typeface="Wingdings" panose="05000000000000000000" pitchFamily="2" charset="2"/>
                        <a:buChar char="Ø"/>
                      </a:pPr>
                      <a:r>
                        <a:rPr lang="en-GB" sz="1000" dirty="0" smtClean="0"/>
                        <a:t>Validation following re-platforming </a:t>
                      </a:r>
                    </a:p>
                    <a:p>
                      <a:pPr marL="171450" indent="-171450">
                        <a:buFont typeface="Wingdings" panose="05000000000000000000" pitchFamily="2" charset="2"/>
                        <a:buChar char="Ø"/>
                      </a:pPr>
                      <a:r>
                        <a:rPr lang="en-GB" sz="1000" dirty="0" smtClean="0"/>
                        <a:t>A large number</a:t>
                      </a:r>
                      <a:r>
                        <a:rPr lang="en-GB" sz="1000" baseline="0" dirty="0" smtClean="0"/>
                        <a:t> </a:t>
                      </a:r>
                      <a:r>
                        <a:rPr lang="en-GB" sz="1000" dirty="0" smtClean="0"/>
                        <a:t>of feedback points to address </a:t>
                      </a:r>
                      <a:endParaRPr lang="en-GB" sz="1000" dirty="0"/>
                    </a:p>
                  </a:txBody>
                  <a:tcPr/>
                </a:tc>
              </a:tr>
              <a:tr h="551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GRMU issues</a:t>
                      </a:r>
                    </a:p>
                    <a:p>
                      <a:endParaRPr lang="en-GB" sz="1400" dirty="0"/>
                    </a:p>
                  </a:txBody>
                  <a:tcPr/>
                </a:tc>
                <a:tc>
                  <a:txBody>
                    <a:bodyPr/>
                    <a:lstStyle/>
                    <a:p>
                      <a:pPr marL="171450" indent="-171450">
                        <a:buFont typeface="Wingdings" panose="05000000000000000000" pitchFamily="2" charset="2"/>
                        <a:buChar char="Ø"/>
                      </a:pPr>
                      <a:r>
                        <a:rPr lang="en-GB" sz="1000" dirty="0" smtClean="0"/>
                        <a:t>ORSA</a:t>
                      </a:r>
                    </a:p>
                    <a:p>
                      <a:pPr marL="171450" indent="-171450">
                        <a:buFont typeface="Wingdings" panose="05000000000000000000" pitchFamily="2" charset="2"/>
                        <a:buChar char="Ø"/>
                      </a:pPr>
                      <a:r>
                        <a:rPr lang="en-GB" sz="1000" dirty="0" smtClean="0"/>
                        <a:t>Large number of gaps across the workstream</a:t>
                      </a:r>
                    </a:p>
                    <a:p>
                      <a:pPr marL="171450" indent="-171450">
                        <a:buFont typeface="Wingdings" panose="05000000000000000000" pitchFamily="2" charset="2"/>
                        <a:buChar char="Ø"/>
                      </a:pPr>
                      <a:r>
                        <a:rPr lang="en-GB" sz="1000" dirty="0" smtClean="0"/>
                        <a:t>Risk and Governance</a:t>
                      </a:r>
                      <a:r>
                        <a:rPr lang="en-GB" sz="1000" baseline="0" dirty="0" smtClean="0"/>
                        <a:t> </a:t>
                      </a:r>
                      <a:r>
                        <a:rPr lang="en-GB" sz="1000" dirty="0" smtClean="0"/>
                        <a:t>issues</a:t>
                      </a:r>
                      <a:endParaRPr lang="en-GB" sz="1000" dirty="0"/>
                    </a:p>
                  </a:txBody>
                  <a:tcPr/>
                </a:tc>
              </a:tr>
              <a:tr h="33352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Volume of work across all workstreams</a:t>
                      </a:r>
                      <a:endParaRPr lang="en-GB" sz="1400" dirty="0"/>
                    </a:p>
                  </a:txBody>
                  <a:tcPr/>
                </a:tc>
                <a:tc hMerge="1">
                  <a:txBody>
                    <a:bodyPr/>
                    <a:lstStyle/>
                    <a:p>
                      <a:endParaRPr lang="en-GB" sz="1000" dirty="0"/>
                    </a:p>
                  </a:txBody>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2620064034"/>
              </p:ext>
            </p:extLst>
          </p:nvPr>
        </p:nvGraphicFramePr>
        <p:xfrm>
          <a:off x="467430" y="980660"/>
          <a:ext cx="3384470" cy="2592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38756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6388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Solvency II ratings</a:t>
            </a:r>
            <a:endParaRPr lang="en-GB" dirty="0"/>
          </a:p>
        </p:txBody>
      </p:sp>
      <p:sp>
        <p:nvSpPr>
          <p:cNvPr id="6" name="Right Arrow 5"/>
          <p:cNvSpPr/>
          <p:nvPr/>
        </p:nvSpPr>
        <p:spPr>
          <a:xfrm rot="21600000">
            <a:off x="3779890" y="2117814"/>
            <a:ext cx="792110" cy="360040"/>
          </a:xfrm>
          <a:prstGeom prst="rightArrow">
            <a:avLst/>
          </a:prstGeom>
          <a:pattFill prst="pct20">
            <a:fgClr>
              <a:schemeClr val="tx1">
                <a:lumMod val="50000"/>
                <a:lumOff val="50000"/>
              </a:schemeClr>
            </a:fgClr>
            <a:bgClr>
              <a:schemeClr val="bg1"/>
            </a:bgClr>
          </a:patt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graphicFrame>
        <p:nvGraphicFramePr>
          <p:cNvPr id="9" name="Chart 8"/>
          <p:cNvGraphicFramePr>
            <a:graphicFrameLocks/>
          </p:cNvGraphicFramePr>
          <p:nvPr>
            <p:extLst>
              <p:ext uri="{D42A27DB-BD31-4B8C-83A1-F6EECF244321}">
                <p14:modId xmlns:p14="http://schemas.microsoft.com/office/powerpoint/2010/main" val="2984631485"/>
              </p:ext>
            </p:extLst>
          </p:nvPr>
        </p:nvGraphicFramePr>
        <p:xfrm>
          <a:off x="4716020" y="765968"/>
          <a:ext cx="3024420" cy="30637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70708071"/>
              </p:ext>
            </p:extLst>
          </p:nvPr>
        </p:nvGraphicFramePr>
        <p:xfrm>
          <a:off x="1223535" y="3789050"/>
          <a:ext cx="5904820" cy="2592359"/>
        </p:xfrm>
        <a:graphic>
          <a:graphicData uri="http://schemas.openxmlformats.org/drawingml/2006/table">
            <a:tbl>
              <a:tblPr firstRow="1" bandRow="1">
                <a:tableStyleId>{5C22544A-7EE6-4342-B048-85BDC9FD1C3A}</a:tableStyleId>
              </a:tblPr>
              <a:tblGrid>
                <a:gridCol w="2053852"/>
                <a:gridCol w="3850968"/>
              </a:tblGrid>
              <a:tr h="280665">
                <a:tc gridSpan="2">
                  <a:txBody>
                    <a:bodyPr/>
                    <a:lstStyle/>
                    <a:p>
                      <a:r>
                        <a:rPr lang="en-GB" sz="1400" dirty="0" smtClean="0"/>
                        <a:t>Red and Amber ratings driven by…..</a:t>
                      </a:r>
                      <a:endParaRPr lang="en-GB" sz="1400" dirty="0"/>
                    </a:p>
                  </a:txBody>
                  <a:tcPr/>
                </a:tc>
                <a:tc hMerge="1">
                  <a:txBody>
                    <a:bodyPr/>
                    <a:lstStyle/>
                    <a:p>
                      <a:endParaRPr lang="en-GB" sz="700" dirty="0"/>
                    </a:p>
                  </a:txBody>
                  <a:tcPr/>
                </a:tc>
              </a:tr>
              <a:tr h="791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Model weaknesses</a:t>
                      </a:r>
                    </a:p>
                    <a:p>
                      <a:endParaRPr lang="en-GB" sz="1400" dirty="0"/>
                    </a:p>
                  </a:txBody>
                  <a:tcPr/>
                </a:tc>
                <a:tc>
                  <a:txBody>
                    <a:bodyPr/>
                    <a:lstStyle/>
                    <a:p>
                      <a:pPr marL="171450" lvl="0" indent="-171450">
                        <a:buFont typeface="Wingdings" panose="05000000000000000000" pitchFamily="2" charset="2"/>
                        <a:buChar char="Ø"/>
                      </a:pPr>
                      <a:r>
                        <a:rPr lang="en-GB" sz="1000" dirty="0" smtClean="0"/>
                        <a:t>Model development </a:t>
                      </a:r>
                    </a:p>
                    <a:p>
                      <a:pPr marL="171450" lvl="0" indent="-171450">
                        <a:buFont typeface="Wingdings" panose="05000000000000000000" pitchFamily="2" charset="2"/>
                        <a:buChar char="Ø"/>
                      </a:pPr>
                      <a:r>
                        <a:rPr lang="en-GB" sz="1000" dirty="0" smtClean="0"/>
                        <a:t>Re-platforming</a:t>
                      </a:r>
                    </a:p>
                    <a:p>
                      <a:pPr marL="171450" lvl="0" indent="-171450">
                        <a:buFont typeface="Wingdings" panose="05000000000000000000" pitchFamily="2" charset="2"/>
                        <a:buChar char="Ø"/>
                      </a:pPr>
                      <a:r>
                        <a:rPr lang="en-GB" sz="1000" dirty="0" smtClean="0"/>
                        <a:t>Methodological weaknesses</a:t>
                      </a:r>
                    </a:p>
                    <a:p>
                      <a:pPr marL="171450" lvl="0" indent="-171450">
                        <a:buFont typeface="Wingdings" panose="05000000000000000000" pitchFamily="2" charset="2"/>
                        <a:buChar char="Ø"/>
                      </a:pPr>
                      <a:r>
                        <a:rPr lang="en-GB" sz="1000" dirty="0" smtClean="0"/>
                        <a:t>Dependencies</a:t>
                      </a:r>
                    </a:p>
                    <a:p>
                      <a:pPr marL="171450" lvl="0" indent="-171450">
                        <a:buFont typeface="Wingdings" panose="05000000000000000000" pitchFamily="2" charset="2"/>
                        <a:buChar char="Ø"/>
                      </a:pPr>
                      <a:r>
                        <a:rPr lang="en-GB" sz="1000" dirty="0" smtClean="0"/>
                        <a:t>Market Risk </a:t>
                      </a:r>
                      <a:endParaRPr lang="en-GB" sz="1000" dirty="0"/>
                    </a:p>
                  </a:txBody>
                  <a:tcPr/>
                </a:tc>
              </a:tr>
              <a:tr h="5051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Model Validation </a:t>
                      </a:r>
                      <a:endParaRPr lang="en-GB" sz="1400" dirty="0"/>
                    </a:p>
                  </a:txBody>
                  <a:tcPr/>
                </a:tc>
                <a:tc>
                  <a:txBody>
                    <a:bodyPr/>
                    <a:lstStyle/>
                    <a:p>
                      <a:pPr marL="171450" indent="-171450">
                        <a:buFont typeface="Wingdings" panose="05000000000000000000" pitchFamily="2" charset="2"/>
                        <a:buChar char="Ø"/>
                      </a:pPr>
                      <a:r>
                        <a:rPr lang="en-GB" sz="1000" dirty="0" smtClean="0"/>
                        <a:t>ESG validation </a:t>
                      </a:r>
                    </a:p>
                    <a:p>
                      <a:pPr marL="171450" indent="-171450">
                        <a:buFont typeface="Wingdings" panose="05000000000000000000" pitchFamily="2" charset="2"/>
                        <a:buChar char="Ø"/>
                      </a:pPr>
                      <a:r>
                        <a:rPr lang="en-GB" sz="1000" dirty="0" smtClean="0"/>
                        <a:t>Validation following re-platforming </a:t>
                      </a:r>
                    </a:p>
                    <a:p>
                      <a:pPr marL="171450" indent="-171450">
                        <a:buFont typeface="Wingdings" panose="05000000000000000000" pitchFamily="2" charset="2"/>
                        <a:buChar char="Ø"/>
                      </a:pPr>
                      <a:r>
                        <a:rPr lang="en-GB" sz="1000" dirty="0" smtClean="0"/>
                        <a:t>A large number</a:t>
                      </a:r>
                      <a:r>
                        <a:rPr lang="en-GB" sz="1000" baseline="0" dirty="0" smtClean="0"/>
                        <a:t> </a:t>
                      </a:r>
                      <a:r>
                        <a:rPr lang="en-GB" sz="1000" dirty="0" smtClean="0"/>
                        <a:t>of feedback points to address </a:t>
                      </a:r>
                      <a:endParaRPr lang="en-GB" sz="1000" dirty="0"/>
                    </a:p>
                  </a:txBody>
                  <a:tcPr/>
                </a:tc>
              </a:tr>
              <a:tr h="551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GRMU issues</a:t>
                      </a:r>
                    </a:p>
                    <a:p>
                      <a:endParaRPr lang="en-GB" sz="1400" dirty="0"/>
                    </a:p>
                  </a:txBody>
                  <a:tcPr/>
                </a:tc>
                <a:tc>
                  <a:txBody>
                    <a:bodyPr/>
                    <a:lstStyle/>
                    <a:p>
                      <a:pPr marL="171450" indent="-171450">
                        <a:buFont typeface="Wingdings" panose="05000000000000000000" pitchFamily="2" charset="2"/>
                        <a:buChar char="Ø"/>
                      </a:pPr>
                      <a:r>
                        <a:rPr lang="en-GB" sz="1000" dirty="0" smtClean="0"/>
                        <a:t>ORSA</a:t>
                      </a:r>
                    </a:p>
                    <a:p>
                      <a:pPr marL="171450" indent="-171450">
                        <a:buFont typeface="Wingdings" panose="05000000000000000000" pitchFamily="2" charset="2"/>
                        <a:buChar char="Ø"/>
                      </a:pPr>
                      <a:r>
                        <a:rPr lang="en-GB" sz="1000" dirty="0" smtClean="0"/>
                        <a:t>Large number of gaps across the workstream</a:t>
                      </a:r>
                    </a:p>
                    <a:p>
                      <a:pPr marL="171450" indent="-171450">
                        <a:buFont typeface="Wingdings" panose="05000000000000000000" pitchFamily="2" charset="2"/>
                        <a:buChar char="Ø"/>
                      </a:pPr>
                      <a:r>
                        <a:rPr lang="en-GB" sz="1000" dirty="0" smtClean="0"/>
                        <a:t>Risk and Governance</a:t>
                      </a:r>
                      <a:r>
                        <a:rPr lang="en-GB" sz="1000" baseline="0" dirty="0" smtClean="0"/>
                        <a:t> </a:t>
                      </a:r>
                      <a:r>
                        <a:rPr lang="en-GB" sz="1000" dirty="0" smtClean="0"/>
                        <a:t>issues</a:t>
                      </a:r>
                      <a:endParaRPr lang="en-GB" sz="1000" dirty="0"/>
                    </a:p>
                  </a:txBody>
                  <a:tcPr/>
                </a:tc>
              </a:tr>
              <a:tr h="33352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Volume of work across all workstreams</a:t>
                      </a:r>
                      <a:endParaRPr lang="en-GB" sz="1400" dirty="0"/>
                    </a:p>
                  </a:txBody>
                  <a:tcPr/>
                </a:tc>
                <a:tc hMerge="1">
                  <a:txBody>
                    <a:bodyPr/>
                    <a:lstStyle/>
                    <a:p>
                      <a:endParaRPr lang="en-GB" sz="1000" dirty="0"/>
                    </a:p>
                  </a:txBody>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3077964598"/>
              </p:ext>
            </p:extLst>
          </p:nvPr>
        </p:nvGraphicFramePr>
        <p:xfrm>
          <a:off x="467430" y="980660"/>
          <a:ext cx="3384470" cy="25923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3485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Still a lot to do to close all gaps by year end… 	</a:t>
            </a:r>
            <a:endParaRPr lang="en-GB" dirty="0"/>
          </a:p>
        </p:txBody>
      </p:sp>
      <p:sp>
        <p:nvSpPr>
          <p:cNvPr id="3" name="Content Placeholder 2"/>
          <p:cNvSpPr>
            <a:spLocks noGrp="1"/>
          </p:cNvSpPr>
          <p:nvPr>
            <p:ph idx="1"/>
          </p:nvPr>
        </p:nvSpPr>
        <p:spPr/>
        <p:txBody>
          <a:bodyPr/>
          <a:lstStyle/>
          <a:p>
            <a:r>
              <a:rPr lang="en-GB" dirty="0" smtClean="0"/>
              <a:t>For most agents, </a:t>
            </a:r>
            <a:r>
              <a:rPr lang="en-GB" u="sng" dirty="0" smtClean="0"/>
              <a:t>including Green agents</a:t>
            </a:r>
            <a:r>
              <a:rPr lang="en-GB" dirty="0" smtClean="0"/>
              <a:t>, there is still work to do within the GRMU workstream to close all gaps:</a:t>
            </a:r>
          </a:p>
          <a:p>
            <a:pPr lvl="1"/>
            <a:r>
              <a:rPr lang="en-GB" dirty="0" smtClean="0"/>
              <a:t>ORSA</a:t>
            </a:r>
          </a:p>
          <a:p>
            <a:pPr lvl="1"/>
            <a:r>
              <a:rPr lang="en-GB" dirty="0" smtClean="0"/>
              <a:t>Model Change</a:t>
            </a:r>
          </a:p>
          <a:p>
            <a:pPr lvl="1"/>
            <a:r>
              <a:rPr lang="en-GB" dirty="0" smtClean="0"/>
              <a:t>Use Test </a:t>
            </a:r>
          </a:p>
          <a:p>
            <a:pPr lvl="1"/>
            <a:r>
              <a:rPr lang="en-GB" dirty="0" smtClean="0"/>
              <a:t>Risk and governance issues </a:t>
            </a:r>
          </a:p>
          <a:p>
            <a:r>
              <a:rPr lang="en-GB" dirty="0" smtClean="0"/>
              <a:t>Evidence Template submissions will help us assess any additional gaps, or any additional review work to be done before Dec 2014.</a:t>
            </a:r>
            <a:endParaRPr lang="en-GB" dirty="0"/>
          </a:p>
        </p:txBody>
      </p:sp>
    </p:spTree>
    <p:extLst>
      <p:ext uri="{BB962C8B-B14F-4D97-AF65-F5344CB8AC3E}">
        <p14:creationId xmlns:p14="http://schemas.microsoft.com/office/powerpoint/2010/main" val="82320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1546375" y="988571"/>
            <a:ext cx="6123256" cy="5700379"/>
            <a:chOff x="1546375" y="902846"/>
            <a:chExt cx="6123256" cy="5700379"/>
          </a:xfrm>
        </p:grpSpPr>
        <p:sp>
          <p:nvSpPr>
            <p:cNvPr id="22" name="Freeform 21"/>
            <p:cNvSpPr/>
            <p:nvPr/>
          </p:nvSpPr>
          <p:spPr>
            <a:xfrm>
              <a:off x="3944776" y="902846"/>
              <a:ext cx="1419312" cy="1023845"/>
            </a:xfrm>
            <a:custGeom>
              <a:avLst/>
              <a:gdLst>
                <a:gd name="connsiteX0" fmla="*/ 0 w 1326455"/>
                <a:gd name="connsiteY0" fmla="*/ 170644 h 1023845"/>
                <a:gd name="connsiteX1" fmla="*/ 170644 w 1326455"/>
                <a:gd name="connsiteY1" fmla="*/ 0 h 1023845"/>
                <a:gd name="connsiteX2" fmla="*/ 1155811 w 1326455"/>
                <a:gd name="connsiteY2" fmla="*/ 0 h 1023845"/>
                <a:gd name="connsiteX3" fmla="*/ 1326455 w 1326455"/>
                <a:gd name="connsiteY3" fmla="*/ 170644 h 1023845"/>
                <a:gd name="connsiteX4" fmla="*/ 1326455 w 1326455"/>
                <a:gd name="connsiteY4" fmla="*/ 853201 h 1023845"/>
                <a:gd name="connsiteX5" fmla="*/ 1155811 w 1326455"/>
                <a:gd name="connsiteY5" fmla="*/ 1023845 h 1023845"/>
                <a:gd name="connsiteX6" fmla="*/ 170644 w 1326455"/>
                <a:gd name="connsiteY6" fmla="*/ 1023845 h 1023845"/>
                <a:gd name="connsiteX7" fmla="*/ 0 w 1326455"/>
                <a:gd name="connsiteY7" fmla="*/ 853201 h 1023845"/>
                <a:gd name="connsiteX8" fmla="*/ 0 w 1326455"/>
                <a:gd name="connsiteY8" fmla="*/ 170644 h 102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6455" h="1023845">
                  <a:moveTo>
                    <a:pt x="0" y="170644"/>
                  </a:moveTo>
                  <a:cubicBezTo>
                    <a:pt x="0" y="76400"/>
                    <a:pt x="76400" y="0"/>
                    <a:pt x="170644" y="0"/>
                  </a:cubicBezTo>
                  <a:lnTo>
                    <a:pt x="1155811" y="0"/>
                  </a:lnTo>
                  <a:cubicBezTo>
                    <a:pt x="1250055" y="0"/>
                    <a:pt x="1326455" y="76400"/>
                    <a:pt x="1326455" y="170644"/>
                  </a:cubicBezTo>
                  <a:lnTo>
                    <a:pt x="1326455" y="853201"/>
                  </a:lnTo>
                  <a:cubicBezTo>
                    <a:pt x="1326455" y="947445"/>
                    <a:pt x="1250055" y="1023845"/>
                    <a:pt x="1155811" y="1023845"/>
                  </a:cubicBezTo>
                  <a:lnTo>
                    <a:pt x="170644" y="1023845"/>
                  </a:lnTo>
                  <a:cubicBezTo>
                    <a:pt x="76400" y="1023845"/>
                    <a:pt x="0" y="947445"/>
                    <a:pt x="0" y="853201"/>
                  </a:cubicBezTo>
                  <a:lnTo>
                    <a:pt x="0" y="170644"/>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84270" tIns="84270" rIns="84270" bIns="84270" numCol="1" spcCol="1270" anchor="ctr" anchorCtr="0">
              <a:noAutofit/>
            </a:bodyPr>
            <a:lstStyle/>
            <a:p>
              <a:pPr lvl="0" algn="ctr" defTabSz="400050">
                <a:lnSpc>
                  <a:spcPct val="90000"/>
                </a:lnSpc>
                <a:spcBef>
                  <a:spcPct val="0"/>
                </a:spcBef>
                <a:spcAft>
                  <a:spcPct val="35000"/>
                </a:spcAft>
              </a:pPr>
              <a:r>
                <a:rPr lang="en-GB" sz="900" b="1" kern="1200" dirty="0" smtClean="0"/>
                <a:t>Q4</a:t>
              </a:r>
            </a:p>
            <a:p>
              <a:pPr lvl="0" algn="ctr" defTabSz="400050">
                <a:lnSpc>
                  <a:spcPct val="90000"/>
                </a:lnSpc>
                <a:spcBef>
                  <a:spcPct val="0"/>
                </a:spcBef>
                <a:spcAft>
                  <a:spcPct val="35000"/>
                </a:spcAft>
              </a:pPr>
              <a:r>
                <a:rPr lang="en-GB" sz="900" kern="1200" dirty="0" smtClean="0"/>
                <a:t>Annual Agent Solvency II attestation</a:t>
              </a:r>
              <a:endParaRPr lang="en-GB" sz="900" kern="1200" dirty="0"/>
            </a:p>
          </p:txBody>
        </p:sp>
        <p:sp>
          <p:nvSpPr>
            <p:cNvPr id="23" name="Freeform 22"/>
            <p:cNvSpPr/>
            <p:nvPr/>
          </p:nvSpPr>
          <p:spPr>
            <a:xfrm>
              <a:off x="2147924" y="1414768"/>
              <a:ext cx="4920159" cy="4920159"/>
            </a:xfrm>
            <a:custGeom>
              <a:avLst/>
              <a:gdLst/>
              <a:ahLst/>
              <a:cxnLst/>
              <a:rect l="0" t="0" r="0" b="0"/>
              <a:pathLst>
                <a:path>
                  <a:moveTo>
                    <a:pt x="1649223" y="137472"/>
                  </a:moveTo>
                  <a:arcTo wR="2460079" hR="2460079" stAng="15045310" swAng="-653339"/>
                </a:path>
              </a:pathLst>
            </a:custGeom>
            <a:noFill/>
            <a:ln>
              <a:tailEnd type="arrow"/>
            </a:ln>
          </p:spPr>
          <p:style>
            <a:lnRef idx="3">
              <a:schemeClr val="accent1"/>
            </a:lnRef>
            <a:fillRef idx="0">
              <a:schemeClr val="accent1"/>
            </a:fillRef>
            <a:effectRef idx="2">
              <a:schemeClr val="accent1"/>
            </a:effectRef>
            <a:fontRef idx="minor">
              <a:schemeClr val="tx1">
                <a:hueOff val="0"/>
                <a:satOff val="0"/>
                <a:lumOff val="0"/>
                <a:alphaOff val="0"/>
              </a:schemeClr>
            </a:fontRef>
          </p:style>
        </p:sp>
        <p:sp>
          <p:nvSpPr>
            <p:cNvPr id="24" name="Freeform 23"/>
            <p:cNvSpPr/>
            <p:nvPr/>
          </p:nvSpPr>
          <p:spPr>
            <a:xfrm>
              <a:off x="1835696" y="1829090"/>
              <a:ext cx="1512167" cy="1023845"/>
            </a:xfrm>
            <a:custGeom>
              <a:avLst/>
              <a:gdLst>
                <a:gd name="connsiteX0" fmla="*/ 0 w 1326455"/>
                <a:gd name="connsiteY0" fmla="*/ 170644 h 1023845"/>
                <a:gd name="connsiteX1" fmla="*/ 170644 w 1326455"/>
                <a:gd name="connsiteY1" fmla="*/ 0 h 1023845"/>
                <a:gd name="connsiteX2" fmla="*/ 1155811 w 1326455"/>
                <a:gd name="connsiteY2" fmla="*/ 0 h 1023845"/>
                <a:gd name="connsiteX3" fmla="*/ 1326455 w 1326455"/>
                <a:gd name="connsiteY3" fmla="*/ 170644 h 1023845"/>
                <a:gd name="connsiteX4" fmla="*/ 1326455 w 1326455"/>
                <a:gd name="connsiteY4" fmla="*/ 853201 h 1023845"/>
                <a:gd name="connsiteX5" fmla="*/ 1155811 w 1326455"/>
                <a:gd name="connsiteY5" fmla="*/ 1023845 h 1023845"/>
                <a:gd name="connsiteX6" fmla="*/ 170644 w 1326455"/>
                <a:gd name="connsiteY6" fmla="*/ 1023845 h 1023845"/>
                <a:gd name="connsiteX7" fmla="*/ 0 w 1326455"/>
                <a:gd name="connsiteY7" fmla="*/ 853201 h 1023845"/>
                <a:gd name="connsiteX8" fmla="*/ 0 w 1326455"/>
                <a:gd name="connsiteY8" fmla="*/ 170644 h 102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6455" h="1023845">
                  <a:moveTo>
                    <a:pt x="0" y="170644"/>
                  </a:moveTo>
                  <a:cubicBezTo>
                    <a:pt x="0" y="76400"/>
                    <a:pt x="76400" y="0"/>
                    <a:pt x="170644" y="0"/>
                  </a:cubicBezTo>
                  <a:lnTo>
                    <a:pt x="1155811" y="0"/>
                  </a:lnTo>
                  <a:cubicBezTo>
                    <a:pt x="1250055" y="0"/>
                    <a:pt x="1326455" y="76400"/>
                    <a:pt x="1326455" y="170644"/>
                  </a:cubicBezTo>
                  <a:lnTo>
                    <a:pt x="1326455" y="853201"/>
                  </a:lnTo>
                  <a:cubicBezTo>
                    <a:pt x="1326455" y="947445"/>
                    <a:pt x="1250055" y="1023845"/>
                    <a:pt x="1155811" y="1023845"/>
                  </a:cubicBezTo>
                  <a:lnTo>
                    <a:pt x="170644" y="1023845"/>
                  </a:lnTo>
                  <a:cubicBezTo>
                    <a:pt x="76400" y="1023845"/>
                    <a:pt x="0" y="947445"/>
                    <a:pt x="0" y="853201"/>
                  </a:cubicBezTo>
                  <a:lnTo>
                    <a:pt x="0" y="170644"/>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84270" tIns="84270" rIns="84270" bIns="84270" numCol="1" spcCol="1270" anchor="ctr" anchorCtr="0">
              <a:noAutofit/>
            </a:bodyPr>
            <a:lstStyle/>
            <a:p>
              <a:pPr lvl="0" algn="ctr" defTabSz="400050">
                <a:lnSpc>
                  <a:spcPct val="90000"/>
                </a:lnSpc>
                <a:spcBef>
                  <a:spcPct val="0"/>
                </a:spcBef>
                <a:spcAft>
                  <a:spcPct val="35000"/>
                </a:spcAft>
              </a:pPr>
              <a:r>
                <a:rPr lang="en-GB" sz="900" b="1" kern="1200" dirty="0" smtClean="0"/>
                <a:t>Q1</a:t>
              </a:r>
              <a:br>
                <a:rPr lang="en-GB" sz="900" b="1" kern="1200" dirty="0" smtClean="0"/>
              </a:br>
              <a:r>
                <a:rPr lang="en-GB" sz="900" kern="1200" dirty="0" smtClean="0"/>
                <a:t>SAG assessment of agent Solvency II compliance </a:t>
              </a:r>
              <a:endParaRPr lang="en-GB" sz="900" b="1" kern="1200" dirty="0" smtClean="0"/>
            </a:p>
          </p:txBody>
        </p:sp>
        <p:sp>
          <p:nvSpPr>
            <p:cNvPr id="25" name="Freeform 24"/>
            <p:cNvSpPr/>
            <p:nvPr/>
          </p:nvSpPr>
          <p:spPr>
            <a:xfrm>
              <a:off x="2147924" y="1414768"/>
              <a:ext cx="4920159" cy="4920159"/>
            </a:xfrm>
            <a:custGeom>
              <a:avLst/>
              <a:gdLst/>
              <a:ahLst/>
              <a:cxnLst/>
              <a:rect l="0" t="0" r="0" b="0"/>
              <a:pathLst>
                <a:path>
                  <a:moveTo>
                    <a:pt x="141271" y="1638422"/>
                  </a:moveTo>
                  <a:arcTo wR="2460079" hR="2460079" stAng="11970690" swAng="-918323"/>
                </a:path>
              </a:pathLst>
            </a:custGeom>
            <a:noFill/>
            <a:ln>
              <a:tailEnd type="arrow"/>
            </a:ln>
          </p:spPr>
          <p:style>
            <a:lnRef idx="3">
              <a:schemeClr val="accent1"/>
            </a:lnRef>
            <a:fillRef idx="0">
              <a:schemeClr val="accent1"/>
            </a:fillRef>
            <a:effectRef idx="2">
              <a:schemeClr val="accent1"/>
            </a:effectRef>
            <a:fontRef idx="minor">
              <a:schemeClr val="tx1">
                <a:hueOff val="0"/>
                <a:satOff val="0"/>
                <a:lumOff val="0"/>
                <a:alphaOff val="0"/>
              </a:schemeClr>
            </a:fontRef>
          </p:style>
        </p:sp>
        <p:sp>
          <p:nvSpPr>
            <p:cNvPr id="26" name="Freeform 25"/>
            <p:cNvSpPr/>
            <p:nvPr/>
          </p:nvSpPr>
          <p:spPr>
            <a:xfrm>
              <a:off x="1546375" y="3910344"/>
              <a:ext cx="1513457" cy="1023845"/>
            </a:xfrm>
            <a:custGeom>
              <a:avLst/>
              <a:gdLst>
                <a:gd name="connsiteX0" fmla="*/ 0 w 1326455"/>
                <a:gd name="connsiteY0" fmla="*/ 170644 h 1023845"/>
                <a:gd name="connsiteX1" fmla="*/ 170644 w 1326455"/>
                <a:gd name="connsiteY1" fmla="*/ 0 h 1023845"/>
                <a:gd name="connsiteX2" fmla="*/ 1155811 w 1326455"/>
                <a:gd name="connsiteY2" fmla="*/ 0 h 1023845"/>
                <a:gd name="connsiteX3" fmla="*/ 1326455 w 1326455"/>
                <a:gd name="connsiteY3" fmla="*/ 170644 h 1023845"/>
                <a:gd name="connsiteX4" fmla="*/ 1326455 w 1326455"/>
                <a:gd name="connsiteY4" fmla="*/ 853201 h 1023845"/>
                <a:gd name="connsiteX5" fmla="*/ 1155811 w 1326455"/>
                <a:gd name="connsiteY5" fmla="*/ 1023845 h 1023845"/>
                <a:gd name="connsiteX6" fmla="*/ 170644 w 1326455"/>
                <a:gd name="connsiteY6" fmla="*/ 1023845 h 1023845"/>
                <a:gd name="connsiteX7" fmla="*/ 0 w 1326455"/>
                <a:gd name="connsiteY7" fmla="*/ 853201 h 1023845"/>
                <a:gd name="connsiteX8" fmla="*/ 0 w 1326455"/>
                <a:gd name="connsiteY8" fmla="*/ 170644 h 102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6455" h="1023845">
                  <a:moveTo>
                    <a:pt x="0" y="170644"/>
                  </a:moveTo>
                  <a:cubicBezTo>
                    <a:pt x="0" y="76400"/>
                    <a:pt x="76400" y="0"/>
                    <a:pt x="170644" y="0"/>
                  </a:cubicBezTo>
                  <a:lnTo>
                    <a:pt x="1155811" y="0"/>
                  </a:lnTo>
                  <a:cubicBezTo>
                    <a:pt x="1250055" y="0"/>
                    <a:pt x="1326455" y="76400"/>
                    <a:pt x="1326455" y="170644"/>
                  </a:cubicBezTo>
                  <a:lnTo>
                    <a:pt x="1326455" y="853201"/>
                  </a:lnTo>
                  <a:cubicBezTo>
                    <a:pt x="1326455" y="947445"/>
                    <a:pt x="1250055" y="1023845"/>
                    <a:pt x="1155811" y="1023845"/>
                  </a:cubicBezTo>
                  <a:lnTo>
                    <a:pt x="170644" y="1023845"/>
                  </a:lnTo>
                  <a:cubicBezTo>
                    <a:pt x="76400" y="1023845"/>
                    <a:pt x="0" y="947445"/>
                    <a:pt x="0" y="853201"/>
                  </a:cubicBezTo>
                  <a:lnTo>
                    <a:pt x="0" y="170644"/>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84270" tIns="84270" rIns="84270" bIns="84270" numCol="1" spcCol="1270" anchor="ctr" anchorCtr="0">
              <a:noAutofit/>
            </a:bodyPr>
            <a:lstStyle/>
            <a:p>
              <a:pPr lvl="0" algn="ctr" defTabSz="400050">
                <a:lnSpc>
                  <a:spcPct val="90000"/>
                </a:lnSpc>
                <a:spcBef>
                  <a:spcPct val="0"/>
                </a:spcBef>
                <a:spcAft>
                  <a:spcPct val="35000"/>
                </a:spcAft>
              </a:pPr>
              <a:r>
                <a:rPr lang="en-GB" sz="900" b="1" kern="1200" dirty="0" smtClean="0"/>
                <a:t>July</a:t>
              </a:r>
            </a:p>
            <a:p>
              <a:pPr lvl="0" algn="ctr" defTabSz="400050">
                <a:lnSpc>
                  <a:spcPct val="90000"/>
                </a:lnSpc>
                <a:spcBef>
                  <a:spcPct val="0"/>
                </a:spcBef>
                <a:spcAft>
                  <a:spcPct val="35000"/>
                </a:spcAft>
              </a:pPr>
              <a:r>
                <a:rPr lang="en-GB" sz="900" kern="1200" dirty="0" smtClean="0"/>
                <a:t>Solvency II ratings incorporated into CPG papers with any recommendation for prudential measures </a:t>
              </a:r>
              <a:endParaRPr lang="en-GB" sz="900" kern="1200" dirty="0"/>
            </a:p>
          </p:txBody>
        </p:sp>
        <p:sp>
          <p:nvSpPr>
            <p:cNvPr id="27" name="Freeform 26"/>
            <p:cNvSpPr/>
            <p:nvPr/>
          </p:nvSpPr>
          <p:spPr>
            <a:xfrm>
              <a:off x="2147924" y="1414768"/>
              <a:ext cx="4920159" cy="4920159"/>
            </a:xfrm>
            <a:custGeom>
              <a:avLst/>
              <a:gdLst/>
              <a:ahLst/>
              <a:cxnLst/>
              <a:rect l="0" t="0" r="0" b="0"/>
              <a:pathLst>
                <a:path>
                  <a:moveTo>
                    <a:pt x="317755" y="3669393"/>
                  </a:moveTo>
                  <a:arcTo wR="2460079" hR="2460079" stAng="9033350" swAng="-714677"/>
                </a:path>
              </a:pathLst>
            </a:custGeom>
            <a:noFill/>
            <a:ln>
              <a:tailEnd type="arrow"/>
            </a:ln>
          </p:spPr>
          <p:style>
            <a:lnRef idx="3">
              <a:schemeClr val="accent1"/>
            </a:lnRef>
            <a:fillRef idx="0">
              <a:schemeClr val="accent1"/>
            </a:fillRef>
            <a:effectRef idx="2">
              <a:schemeClr val="accent1"/>
            </a:effectRef>
            <a:fontRef idx="minor">
              <a:schemeClr val="tx1">
                <a:hueOff val="0"/>
                <a:satOff val="0"/>
                <a:lumOff val="0"/>
                <a:alphaOff val="0"/>
              </a:schemeClr>
            </a:fontRef>
          </p:style>
        </p:sp>
        <p:sp>
          <p:nvSpPr>
            <p:cNvPr id="28" name="Freeform 27"/>
            <p:cNvSpPr/>
            <p:nvPr/>
          </p:nvSpPr>
          <p:spPr>
            <a:xfrm>
              <a:off x="2771799" y="5579380"/>
              <a:ext cx="1432043" cy="1023845"/>
            </a:xfrm>
            <a:custGeom>
              <a:avLst/>
              <a:gdLst>
                <a:gd name="connsiteX0" fmla="*/ 0 w 1326455"/>
                <a:gd name="connsiteY0" fmla="*/ 170644 h 1023845"/>
                <a:gd name="connsiteX1" fmla="*/ 170644 w 1326455"/>
                <a:gd name="connsiteY1" fmla="*/ 0 h 1023845"/>
                <a:gd name="connsiteX2" fmla="*/ 1155811 w 1326455"/>
                <a:gd name="connsiteY2" fmla="*/ 0 h 1023845"/>
                <a:gd name="connsiteX3" fmla="*/ 1326455 w 1326455"/>
                <a:gd name="connsiteY3" fmla="*/ 170644 h 1023845"/>
                <a:gd name="connsiteX4" fmla="*/ 1326455 w 1326455"/>
                <a:gd name="connsiteY4" fmla="*/ 853201 h 1023845"/>
                <a:gd name="connsiteX5" fmla="*/ 1155811 w 1326455"/>
                <a:gd name="connsiteY5" fmla="*/ 1023845 h 1023845"/>
                <a:gd name="connsiteX6" fmla="*/ 170644 w 1326455"/>
                <a:gd name="connsiteY6" fmla="*/ 1023845 h 1023845"/>
                <a:gd name="connsiteX7" fmla="*/ 0 w 1326455"/>
                <a:gd name="connsiteY7" fmla="*/ 853201 h 1023845"/>
                <a:gd name="connsiteX8" fmla="*/ 0 w 1326455"/>
                <a:gd name="connsiteY8" fmla="*/ 170644 h 102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6455" h="1023845">
                  <a:moveTo>
                    <a:pt x="0" y="170644"/>
                  </a:moveTo>
                  <a:cubicBezTo>
                    <a:pt x="0" y="76400"/>
                    <a:pt x="76400" y="0"/>
                    <a:pt x="170644" y="0"/>
                  </a:cubicBezTo>
                  <a:lnTo>
                    <a:pt x="1155811" y="0"/>
                  </a:lnTo>
                  <a:cubicBezTo>
                    <a:pt x="1250055" y="0"/>
                    <a:pt x="1326455" y="76400"/>
                    <a:pt x="1326455" y="170644"/>
                  </a:cubicBezTo>
                  <a:lnTo>
                    <a:pt x="1326455" y="853201"/>
                  </a:lnTo>
                  <a:cubicBezTo>
                    <a:pt x="1326455" y="947445"/>
                    <a:pt x="1250055" y="1023845"/>
                    <a:pt x="1155811" y="1023845"/>
                  </a:cubicBezTo>
                  <a:lnTo>
                    <a:pt x="170644" y="1023845"/>
                  </a:lnTo>
                  <a:cubicBezTo>
                    <a:pt x="76400" y="1023845"/>
                    <a:pt x="0" y="947445"/>
                    <a:pt x="0" y="853201"/>
                  </a:cubicBezTo>
                  <a:lnTo>
                    <a:pt x="0" y="170644"/>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84270" tIns="84270" rIns="84270" bIns="84270" numCol="1" spcCol="1270" anchor="ctr" anchorCtr="0">
              <a:noAutofit/>
            </a:bodyPr>
            <a:lstStyle/>
            <a:p>
              <a:pPr lvl="0" algn="ctr" defTabSz="400050">
                <a:lnSpc>
                  <a:spcPct val="90000"/>
                </a:lnSpc>
                <a:spcBef>
                  <a:spcPct val="0"/>
                </a:spcBef>
                <a:spcAft>
                  <a:spcPct val="35000"/>
                </a:spcAft>
              </a:pPr>
              <a:r>
                <a:rPr lang="en-GB" sz="900" b="1" kern="1200" dirty="0" smtClean="0"/>
                <a:t>July/August</a:t>
              </a:r>
              <a:br>
                <a:rPr lang="en-GB" sz="900" b="1" kern="1200" dirty="0" smtClean="0"/>
              </a:br>
              <a:r>
                <a:rPr lang="en-GB" sz="900" kern="1200" dirty="0" smtClean="0"/>
                <a:t>CPG review of draft SCR and SBF including consideration of application of prudential measures</a:t>
              </a:r>
              <a:endParaRPr lang="en-GB" sz="900" kern="1200" dirty="0"/>
            </a:p>
          </p:txBody>
        </p:sp>
        <p:sp>
          <p:nvSpPr>
            <p:cNvPr id="29" name="Freeform 28"/>
            <p:cNvSpPr/>
            <p:nvPr/>
          </p:nvSpPr>
          <p:spPr>
            <a:xfrm>
              <a:off x="2147924" y="1414768"/>
              <a:ext cx="4920159" cy="4920159"/>
            </a:xfrm>
            <a:custGeom>
              <a:avLst/>
              <a:gdLst/>
              <a:ahLst/>
              <a:cxnLst/>
              <a:rect l="0" t="0" r="0" b="0"/>
              <a:pathLst>
                <a:path>
                  <a:moveTo>
                    <a:pt x="2216144" y="4908035"/>
                  </a:moveTo>
                  <a:arcTo wR="2460079" hR="2460079" stAng="5741440" swAng="-682879"/>
                </a:path>
              </a:pathLst>
            </a:custGeom>
            <a:noFill/>
            <a:ln>
              <a:tailEnd type="arrow"/>
            </a:ln>
          </p:spPr>
          <p:style>
            <a:lnRef idx="3">
              <a:schemeClr val="accent1"/>
            </a:lnRef>
            <a:fillRef idx="0">
              <a:schemeClr val="accent1"/>
            </a:fillRef>
            <a:effectRef idx="2">
              <a:schemeClr val="accent1"/>
            </a:effectRef>
            <a:fontRef idx="minor">
              <a:schemeClr val="tx1">
                <a:hueOff val="0"/>
                <a:satOff val="0"/>
                <a:lumOff val="0"/>
                <a:alphaOff val="0"/>
              </a:schemeClr>
            </a:fontRef>
          </p:style>
        </p:sp>
        <p:sp>
          <p:nvSpPr>
            <p:cNvPr id="30" name="Freeform 29"/>
            <p:cNvSpPr/>
            <p:nvPr/>
          </p:nvSpPr>
          <p:spPr>
            <a:xfrm>
              <a:off x="5012164" y="5579380"/>
              <a:ext cx="1432044" cy="1023845"/>
            </a:xfrm>
            <a:custGeom>
              <a:avLst/>
              <a:gdLst>
                <a:gd name="connsiteX0" fmla="*/ 0 w 1326455"/>
                <a:gd name="connsiteY0" fmla="*/ 170644 h 1023845"/>
                <a:gd name="connsiteX1" fmla="*/ 170644 w 1326455"/>
                <a:gd name="connsiteY1" fmla="*/ 0 h 1023845"/>
                <a:gd name="connsiteX2" fmla="*/ 1155811 w 1326455"/>
                <a:gd name="connsiteY2" fmla="*/ 0 h 1023845"/>
                <a:gd name="connsiteX3" fmla="*/ 1326455 w 1326455"/>
                <a:gd name="connsiteY3" fmla="*/ 170644 h 1023845"/>
                <a:gd name="connsiteX4" fmla="*/ 1326455 w 1326455"/>
                <a:gd name="connsiteY4" fmla="*/ 853201 h 1023845"/>
                <a:gd name="connsiteX5" fmla="*/ 1155811 w 1326455"/>
                <a:gd name="connsiteY5" fmla="*/ 1023845 h 1023845"/>
                <a:gd name="connsiteX6" fmla="*/ 170644 w 1326455"/>
                <a:gd name="connsiteY6" fmla="*/ 1023845 h 1023845"/>
                <a:gd name="connsiteX7" fmla="*/ 0 w 1326455"/>
                <a:gd name="connsiteY7" fmla="*/ 853201 h 1023845"/>
                <a:gd name="connsiteX8" fmla="*/ 0 w 1326455"/>
                <a:gd name="connsiteY8" fmla="*/ 170644 h 102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6455" h="1023845">
                  <a:moveTo>
                    <a:pt x="0" y="170644"/>
                  </a:moveTo>
                  <a:cubicBezTo>
                    <a:pt x="0" y="76400"/>
                    <a:pt x="76400" y="0"/>
                    <a:pt x="170644" y="0"/>
                  </a:cubicBezTo>
                  <a:lnTo>
                    <a:pt x="1155811" y="0"/>
                  </a:lnTo>
                  <a:cubicBezTo>
                    <a:pt x="1250055" y="0"/>
                    <a:pt x="1326455" y="76400"/>
                    <a:pt x="1326455" y="170644"/>
                  </a:cubicBezTo>
                  <a:lnTo>
                    <a:pt x="1326455" y="853201"/>
                  </a:lnTo>
                  <a:cubicBezTo>
                    <a:pt x="1326455" y="947445"/>
                    <a:pt x="1250055" y="1023845"/>
                    <a:pt x="1155811" y="1023845"/>
                  </a:cubicBezTo>
                  <a:lnTo>
                    <a:pt x="170644" y="1023845"/>
                  </a:lnTo>
                  <a:cubicBezTo>
                    <a:pt x="76400" y="1023845"/>
                    <a:pt x="0" y="947445"/>
                    <a:pt x="0" y="853201"/>
                  </a:cubicBezTo>
                  <a:lnTo>
                    <a:pt x="0" y="170644"/>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84270" tIns="84270" rIns="84270" bIns="84270" numCol="1" spcCol="1270" anchor="ctr" anchorCtr="0">
              <a:noAutofit/>
            </a:bodyPr>
            <a:lstStyle/>
            <a:p>
              <a:pPr lvl="0" algn="ctr" defTabSz="400050">
                <a:lnSpc>
                  <a:spcPct val="90000"/>
                </a:lnSpc>
                <a:spcBef>
                  <a:spcPct val="0"/>
                </a:spcBef>
                <a:spcAft>
                  <a:spcPct val="35000"/>
                </a:spcAft>
              </a:pPr>
              <a:r>
                <a:rPr lang="en-GB" sz="900" b="1" kern="1200" dirty="0" smtClean="0"/>
                <a:t>July/ August</a:t>
              </a:r>
            </a:p>
            <a:p>
              <a:pPr lvl="0" algn="ctr" defTabSz="400050">
                <a:lnSpc>
                  <a:spcPct val="90000"/>
                </a:lnSpc>
                <a:spcBef>
                  <a:spcPct val="0"/>
                </a:spcBef>
                <a:spcAft>
                  <a:spcPct val="35000"/>
                </a:spcAft>
              </a:pPr>
              <a:r>
                <a:rPr lang="en-GB" sz="900" kern="1200" dirty="0" smtClean="0"/>
                <a:t>CPG feedback to agents</a:t>
              </a:r>
              <a:endParaRPr lang="en-GB" sz="900" kern="1200" dirty="0"/>
            </a:p>
          </p:txBody>
        </p:sp>
        <p:sp>
          <p:nvSpPr>
            <p:cNvPr id="31" name="Freeform 30"/>
            <p:cNvSpPr/>
            <p:nvPr/>
          </p:nvSpPr>
          <p:spPr>
            <a:xfrm>
              <a:off x="2147924" y="1414768"/>
              <a:ext cx="4920159" cy="4920159"/>
            </a:xfrm>
            <a:custGeom>
              <a:avLst/>
              <a:gdLst/>
              <a:ahLst/>
              <a:cxnLst/>
              <a:rect l="0" t="0" r="0" b="0"/>
              <a:pathLst>
                <a:path>
                  <a:moveTo>
                    <a:pt x="4306677" y="4085524"/>
                  </a:moveTo>
                  <a:arcTo wR="2460079" hR="2460079" stAng="2481327" swAng="-714677"/>
                </a:path>
              </a:pathLst>
            </a:custGeom>
            <a:noFill/>
            <a:ln>
              <a:tailEnd type="arrow"/>
            </a:ln>
          </p:spPr>
          <p:style>
            <a:lnRef idx="3">
              <a:schemeClr val="accent1"/>
            </a:lnRef>
            <a:fillRef idx="0">
              <a:schemeClr val="accent1"/>
            </a:fillRef>
            <a:effectRef idx="2">
              <a:schemeClr val="accent1"/>
            </a:effectRef>
            <a:fontRef idx="minor">
              <a:schemeClr val="tx1">
                <a:hueOff val="0"/>
                <a:satOff val="0"/>
                <a:lumOff val="0"/>
                <a:alphaOff val="0"/>
              </a:schemeClr>
            </a:fontRef>
          </p:style>
        </p:sp>
        <p:sp>
          <p:nvSpPr>
            <p:cNvPr id="32" name="Freeform 31"/>
            <p:cNvSpPr/>
            <p:nvPr/>
          </p:nvSpPr>
          <p:spPr>
            <a:xfrm>
              <a:off x="6228184" y="3910344"/>
              <a:ext cx="1441447" cy="1023845"/>
            </a:xfrm>
            <a:custGeom>
              <a:avLst/>
              <a:gdLst>
                <a:gd name="connsiteX0" fmla="*/ 0 w 1326455"/>
                <a:gd name="connsiteY0" fmla="*/ 170644 h 1023845"/>
                <a:gd name="connsiteX1" fmla="*/ 170644 w 1326455"/>
                <a:gd name="connsiteY1" fmla="*/ 0 h 1023845"/>
                <a:gd name="connsiteX2" fmla="*/ 1155811 w 1326455"/>
                <a:gd name="connsiteY2" fmla="*/ 0 h 1023845"/>
                <a:gd name="connsiteX3" fmla="*/ 1326455 w 1326455"/>
                <a:gd name="connsiteY3" fmla="*/ 170644 h 1023845"/>
                <a:gd name="connsiteX4" fmla="*/ 1326455 w 1326455"/>
                <a:gd name="connsiteY4" fmla="*/ 853201 h 1023845"/>
                <a:gd name="connsiteX5" fmla="*/ 1155811 w 1326455"/>
                <a:gd name="connsiteY5" fmla="*/ 1023845 h 1023845"/>
                <a:gd name="connsiteX6" fmla="*/ 170644 w 1326455"/>
                <a:gd name="connsiteY6" fmla="*/ 1023845 h 1023845"/>
                <a:gd name="connsiteX7" fmla="*/ 0 w 1326455"/>
                <a:gd name="connsiteY7" fmla="*/ 853201 h 1023845"/>
                <a:gd name="connsiteX8" fmla="*/ 0 w 1326455"/>
                <a:gd name="connsiteY8" fmla="*/ 170644 h 102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6455" h="1023845">
                  <a:moveTo>
                    <a:pt x="0" y="170644"/>
                  </a:moveTo>
                  <a:cubicBezTo>
                    <a:pt x="0" y="76400"/>
                    <a:pt x="76400" y="0"/>
                    <a:pt x="170644" y="0"/>
                  </a:cubicBezTo>
                  <a:lnTo>
                    <a:pt x="1155811" y="0"/>
                  </a:lnTo>
                  <a:cubicBezTo>
                    <a:pt x="1250055" y="0"/>
                    <a:pt x="1326455" y="76400"/>
                    <a:pt x="1326455" y="170644"/>
                  </a:cubicBezTo>
                  <a:lnTo>
                    <a:pt x="1326455" y="853201"/>
                  </a:lnTo>
                  <a:cubicBezTo>
                    <a:pt x="1326455" y="947445"/>
                    <a:pt x="1250055" y="1023845"/>
                    <a:pt x="1155811" y="1023845"/>
                  </a:cubicBezTo>
                  <a:lnTo>
                    <a:pt x="170644" y="1023845"/>
                  </a:lnTo>
                  <a:cubicBezTo>
                    <a:pt x="76400" y="1023845"/>
                    <a:pt x="0" y="947445"/>
                    <a:pt x="0" y="853201"/>
                  </a:cubicBezTo>
                  <a:lnTo>
                    <a:pt x="0" y="170644"/>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84270" tIns="84270" rIns="84270" bIns="84270" numCol="1" spcCol="1270" anchor="ctr" anchorCtr="0">
              <a:noAutofit/>
            </a:bodyPr>
            <a:lstStyle/>
            <a:p>
              <a:pPr lvl="0" algn="ctr" defTabSz="400050">
                <a:lnSpc>
                  <a:spcPct val="90000"/>
                </a:lnSpc>
                <a:spcBef>
                  <a:spcPct val="0"/>
                </a:spcBef>
                <a:spcAft>
                  <a:spcPct val="35000"/>
                </a:spcAft>
              </a:pPr>
              <a:r>
                <a:rPr lang="en-GB" sz="900" b="1" kern="1200" dirty="0" smtClean="0"/>
                <a:t>September / October</a:t>
              </a:r>
            </a:p>
            <a:p>
              <a:pPr lvl="0" algn="ctr" defTabSz="400050">
                <a:lnSpc>
                  <a:spcPct val="90000"/>
                </a:lnSpc>
                <a:spcBef>
                  <a:spcPct val="0"/>
                </a:spcBef>
                <a:spcAft>
                  <a:spcPct val="35000"/>
                </a:spcAft>
              </a:pPr>
              <a:r>
                <a:rPr lang="en-GB" sz="900" kern="1200" dirty="0" smtClean="0"/>
                <a:t>CPG review of final SCR and SBF and reconsideration of application of prudential measures</a:t>
              </a:r>
              <a:endParaRPr lang="en-GB" sz="900" kern="1200" dirty="0"/>
            </a:p>
          </p:txBody>
        </p:sp>
        <p:sp>
          <p:nvSpPr>
            <p:cNvPr id="33" name="Freeform 32"/>
            <p:cNvSpPr/>
            <p:nvPr/>
          </p:nvSpPr>
          <p:spPr>
            <a:xfrm>
              <a:off x="2147924" y="1414768"/>
              <a:ext cx="4920159" cy="4920159"/>
            </a:xfrm>
            <a:custGeom>
              <a:avLst/>
              <a:gdLst/>
              <a:ahLst/>
              <a:cxnLst/>
              <a:rect l="0" t="0" r="0" b="0"/>
              <a:pathLst>
                <a:path>
                  <a:moveTo>
                    <a:pt x="4913533" y="2279645"/>
                  </a:moveTo>
                  <a:arcTo wR="2460079" hR="2460079" stAng="-252367" swAng="-918323"/>
                </a:path>
              </a:pathLst>
            </a:custGeom>
            <a:noFill/>
            <a:ln>
              <a:tailEnd type="arrow"/>
            </a:ln>
          </p:spPr>
          <p:style>
            <a:lnRef idx="3">
              <a:schemeClr val="accent1"/>
            </a:lnRef>
            <a:fillRef idx="0">
              <a:schemeClr val="accent1"/>
            </a:fillRef>
            <a:effectRef idx="2">
              <a:schemeClr val="accent1"/>
            </a:effectRef>
            <a:fontRef idx="minor">
              <a:schemeClr val="tx1">
                <a:hueOff val="0"/>
                <a:satOff val="0"/>
                <a:lumOff val="0"/>
                <a:alphaOff val="0"/>
              </a:schemeClr>
            </a:fontRef>
          </p:style>
        </p:sp>
        <p:sp>
          <p:nvSpPr>
            <p:cNvPr id="34" name="Freeform 33"/>
            <p:cNvSpPr/>
            <p:nvPr/>
          </p:nvSpPr>
          <p:spPr>
            <a:xfrm>
              <a:off x="5868144" y="1829090"/>
              <a:ext cx="1512168" cy="1023845"/>
            </a:xfrm>
            <a:custGeom>
              <a:avLst/>
              <a:gdLst>
                <a:gd name="connsiteX0" fmla="*/ 0 w 1326455"/>
                <a:gd name="connsiteY0" fmla="*/ 170644 h 1023845"/>
                <a:gd name="connsiteX1" fmla="*/ 170644 w 1326455"/>
                <a:gd name="connsiteY1" fmla="*/ 0 h 1023845"/>
                <a:gd name="connsiteX2" fmla="*/ 1155811 w 1326455"/>
                <a:gd name="connsiteY2" fmla="*/ 0 h 1023845"/>
                <a:gd name="connsiteX3" fmla="*/ 1326455 w 1326455"/>
                <a:gd name="connsiteY3" fmla="*/ 170644 h 1023845"/>
                <a:gd name="connsiteX4" fmla="*/ 1326455 w 1326455"/>
                <a:gd name="connsiteY4" fmla="*/ 853201 h 1023845"/>
                <a:gd name="connsiteX5" fmla="*/ 1155811 w 1326455"/>
                <a:gd name="connsiteY5" fmla="*/ 1023845 h 1023845"/>
                <a:gd name="connsiteX6" fmla="*/ 170644 w 1326455"/>
                <a:gd name="connsiteY6" fmla="*/ 1023845 h 1023845"/>
                <a:gd name="connsiteX7" fmla="*/ 0 w 1326455"/>
                <a:gd name="connsiteY7" fmla="*/ 853201 h 1023845"/>
                <a:gd name="connsiteX8" fmla="*/ 0 w 1326455"/>
                <a:gd name="connsiteY8" fmla="*/ 170644 h 102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6455" h="1023845">
                  <a:moveTo>
                    <a:pt x="0" y="170644"/>
                  </a:moveTo>
                  <a:cubicBezTo>
                    <a:pt x="0" y="76400"/>
                    <a:pt x="76400" y="0"/>
                    <a:pt x="170644" y="0"/>
                  </a:cubicBezTo>
                  <a:lnTo>
                    <a:pt x="1155811" y="0"/>
                  </a:lnTo>
                  <a:cubicBezTo>
                    <a:pt x="1250055" y="0"/>
                    <a:pt x="1326455" y="76400"/>
                    <a:pt x="1326455" y="170644"/>
                  </a:cubicBezTo>
                  <a:lnTo>
                    <a:pt x="1326455" y="853201"/>
                  </a:lnTo>
                  <a:cubicBezTo>
                    <a:pt x="1326455" y="947445"/>
                    <a:pt x="1250055" y="1023845"/>
                    <a:pt x="1155811" y="1023845"/>
                  </a:cubicBezTo>
                  <a:lnTo>
                    <a:pt x="170644" y="1023845"/>
                  </a:lnTo>
                  <a:cubicBezTo>
                    <a:pt x="76400" y="1023845"/>
                    <a:pt x="0" y="947445"/>
                    <a:pt x="0" y="853201"/>
                  </a:cubicBezTo>
                  <a:lnTo>
                    <a:pt x="0" y="170644"/>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84270" tIns="84270" rIns="84270" bIns="84270" numCol="1" spcCol="1270" anchor="ctr" anchorCtr="0">
              <a:noAutofit/>
            </a:bodyPr>
            <a:lstStyle/>
            <a:p>
              <a:pPr lvl="0" algn="ctr" defTabSz="400050">
                <a:lnSpc>
                  <a:spcPct val="90000"/>
                </a:lnSpc>
                <a:spcBef>
                  <a:spcPct val="0"/>
                </a:spcBef>
                <a:spcAft>
                  <a:spcPct val="35000"/>
                </a:spcAft>
              </a:pPr>
              <a:r>
                <a:rPr lang="en-GB" sz="900" b="1" kern="1200" dirty="0" smtClean="0"/>
                <a:t>September/ October </a:t>
              </a:r>
              <a:br>
                <a:rPr lang="en-GB" sz="900" b="1" kern="1200" dirty="0" smtClean="0"/>
              </a:br>
              <a:r>
                <a:rPr lang="en-GB" sz="900" kern="1200" dirty="0" smtClean="0"/>
                <a:t>SAG reconsiders agent </a:t>
              </a:r>
              <a:br>
                <a:rPr lang="en-GB" sz="900" kern="1200" dirty="0" smtClean="0"/>
              </a:br>
              <a:r>
                <a:rPr lang="en-GB" sz="900" kern="1200" dirty="0" smtClean="0"/>
                <a:t>Solvency II ratings in light of </a:t>
              </a:r>
              <a:br>
                <a:rPr lang="en-GB" sz="900" kern="1200" dirty="0" smtClean="0"/>
              </a:br>
              <a:r>
                <a:rPr lang="en-GB" sz="900" kern="1200" dirty="0" smtClean="0"/>
                <a:t>CPG findings </a:t>
              </a:r>
              <a:endParaRPr lang="en-GB" sz="900" kern="1200" dirty="0"/>
            </a:p>
          </p:txBody>
        </p:sp>
        <p:sp>
          <p:nvSpPr>
            <p:cNvPr id="35" name="Freeform 34"/>
            <p:cNvSpPr/>
            <p:nvPr/>
          </p:nvSpPr>
          <p:spPr>
            <a:xfrm>
              <a:off x="2147924" y="1414768"/>
              <a:ext cx="4920159" cy="4920159"/>
            </a:xfrm>
            <a:custGeom>
              <a:avLst/>
              <a:gdLst/>
              <a:ahLst/>
              <a:cxnLst/>
              <a:rect l="0" t="0" r="0" b="0"/>
              <a:pathLst>
                <a:path>
                  <a:moveTo>
                    <a:pt x="3695092" y="332466"/>
                  </a:moveTo>
                  <a:arcTo wR="2460079" hR="2460079" stAng="18008029" swAng="-653339"/>
                </a:path>
              </a:pathLst>
            </a:custGeom>
            <a:noFill/>
            <a:ln>
              <a:tailEnd type="arrow"/>
            </a:ln>
          </p:spPr>
          <p:style>
            <a:lnRef idx="3">
              <a:schemeClr val="accent1"/>
            </a:lnRef>
            <a:fillRef idx="0">
              <a:schemeClr val="accent1"/>
            </a:fillRef>
            <a:effectRef idx="2">
              <a:schemeClr val="accent1"/>
            </a:effectRef>
            <a:fontRef idx="minor">
              <a:schemeClr val="tx1">
                <a:hueOff val="0"/>
                <a:satOff val="0"/>
                <a:lumOff val="0"/>
                <a:alphaOff val="0"/>
              </a:schemeClr>
            </a:fontRef>
          </p:style>
        </p:sp>
      </p:grpSp>
      <p:sp>
        <p:nvSpPr>
          <p:cNvPr id="37" name="Title 1"/>
          <p:cNvSpPr txBox="1">
            <a:spLocks/>
          </p:cNvSpPr>
          <p:nvPr/>
        </p:nvSpPr>
        <p:spPr>
          <a:xfrm>
            <a:off x="468842" y="416352"/>
            <a:ext cx="7470000" cy="560150"/>
          </a:xfrm>
          <a:prstGeom prst="rect">
            <a:avLst/>
          </a:prstGeom>
        </p:spPr>
        <p:txBody>
          <a:bodyPr vert="horz" lIns="0" tIns="35996" rIns="0" bIns="0" rtlCol="0" anchor="t" anchorCtr="0">
            <a:noAutofit/>
          </a:bodyPr>
          <a:lstStyle>
            <a:lvl1pPr algn="l" defTabSz="914287" rtl="0" eaLnBrk="1" latinLnBrk="0" hangingPunct="1">
              <a:lnSpc>
                <a:spcPct val="80000"/>
              </a:lnSpc>
              <a:spcBef>
                <a:spcPct val="0"/>
              </a:spcBef>
              <a:buNone/>
              <a:defRPr sz="3000" kern="1200">
                <a:solidFill>
                  <a:schemeClr val="tx2"/>
                </a:solidFill>
                <a:latin typeface="Arial"/>
                <a:ea typeface="+mj-ea"/>
                <a:cs typeface="+mj-cs"/>
              </a:defRPr>
            </a:lvl1pPr>
          </a:lstStyle>
          <a:p>
            <a:r>
              <a:rPr lang="en-GB" dirty="0" smtClean="0"/>
              <a:t>SAG and CPG interaction</a:t>
            </a:r>
            <a:endParaRPr lang="en-GB" dirty="0"/>
          </a:p>
        </p:txBody>
      </p:sp>
      <p:grpSp>
        <p:nvGrpSpPr>
          <p:cNvPr id="38" name="Group 37"/>
          <p:cNvGrpSpPr/>
          <p:nvPr/>
        </p:nvGrpSpPr>
        <p:grpSpPr>
          <a:xfrm rot="5400000">
            <a:off x="-1990079" y="3100711"/>
            <a:ext cx="5344506" cy="928696"/>
            <a:chOff x="1524000" y="3797024"/>
            <a:chExt cx="5119161" cy="1656000"/>
          </a:xfrm>
        </p:grpSpPr>
        <p:sp>
          <p:nvSpPr>
            <p:cNvPr id="39" name="Right Arrow 38"/>
            <p:cNvSpPr/>
            <p:nvPr/>
          </p:nvSpPr>
          <p:spPr>
            <a:xfrm>
              <a:off x="1524000" y="3797024"/>
              <a:ext cx="5119161" cy="1656000"/>
            </a:xfrm>
            <a:prstGeom prst="rightArrow">
              <a:avLst/>
            </a:prstGeom>
          </p:spPr>
          <p:style>
            <a:lnRef idx="1">
              <a:schemeClr val="accent1"/>
            </a:lnRef>
            <a:fillRef idx="2">
              <a:schemeClr val="accent1"/>
            </a:fillRef>
            <a:effectRef idx="1">
              <a:schemeClr val="accent1"/>
            </a:effectRef>
            <a:fontRef idx="minor">
              <a:schemeClr val="dk1"/>
            </a:fontRef>
          </p:style>
        </p:sp>
        <p:sp>
          <p:nvSpPr>
            <p:cNvPr id="40" name="Freeform 39"/>
            <p:cNvSpPr/>
            <p:nvPr/>
          </p:nvSpPr>
          <p:spPr>
            <a:xfrm>
              <a:off x="1937627" y="4211023"/>
              <a:ext cx="3858897" cy="828000"/>
            </a:xfrm>
            <a:custGeom>
              <a:avLst/>
              <a:gdLst>
                <a:gd name="connsiteX0" fmla="*/ 0 w 1261043"/>
                <a:gd name="connsiteY0" fmla="*/ 0 h 828000"/>
                <a:gd name="connsiteX1" fmla="*/ 1261043 w 1261043"/>
                <a:gd name="connsiteY1" fmla="*/ 0 h 828000"/>
                <a:gd name="connsiteX2" fmla="*/ 1261043 w 1261043"/>
                <a:gd name="connsiteY2" fmla="*/ 828000 h 828000"/>
                <a:gd name="connsiteX3" fmla="*/ 0 w 1261043"/>
                <a:gd name="connsiteY3" fmla="*/ 828000 h 828000"/>
                <a:gd name="connsiteX4" fmla="*/ 0 w 1261043"/>
                <a:gd name="connsiteY4" fmla="*/ 0 h 82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1043" h="828000">
                  <a:moveTo>
                    <a:pt x="0" y="0"/>
                  </a:moveTo>
                  <a:lnTo>
                    <a:pt x="1261043" y="0"/>
                  </a:lnTo>
                  <a:lnTo>
                    <a:pt x="1261043" y="828000"/>
                  </a:lnTo>
                  <a:lnTo>
                    <a:pt x="0" y="828000"/>
                  </a:lnTo>
                  <a:lnTo>
                    <a:pt x="0"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0" tIns="233680" rIns="0" bIns="233680" numCol="1" spcCol="1270" anchor="ctr" anchorCtr="0">
              <a:noAutofit/>
            </a:bodyPr>
            <a:lstStyle/>
            <a:p>
              <a:pPr lvl="0" algn="ctr" defTabSz="1022350">
                <a:lnSpc>
                  <a:spcPct val="90000"/>
                </a:lnSpc>
                <a:spcBef>
                  <a:spcPct val="0"/>
                </a:spcBef>
                <a:spcAft>
                  <a:spcPct val="35000"/>
                </a:spcAft>
              </a:pPr>
              <a:r>
                <a:rPr lang="en-GB" sz="2000" b="1" kern="1200" dirty="0" smtClean="0">
                  <a:solidFill>
                    <a:schemeClr val="tx1">
                      <a:lumMod val="50000"/>
                      <a:lumOff val="50000"/>
                    </a:schemeClr>
                  </a:solidFill>
                </a:rPr>
                <a:t>SAG input into CPG process</a:t>
              </a:r>
              <a:endParaRPr lang="en-GB" sz="2000" b="1" kern="1200" dirty="0">
                <a:solidFill>
                  <a:schemeClr val="tx1">
                    <a:lumMod val="50000"/>
                    <a:lumOff val="50000"/>
                  </a:schemeClr>
                </a:solidFill>
              </a:endParaRPr>
            </a:p>
          </p:txBody>
        </p:sp>
      </p:grpSp>
      <p:grpSp>
        <p:nvGrpSpPr>
          <p:cNvPr id="41" name="Group 40"/>
          <p:cNvGrpSpPr/>
          <p:nvPr/>
        </p:nvGrpSpPr>
        <p:grpSpPr>
          <a:xfrm rot="16200000" flipV="1">
            <a:off x="5663287" y="3149518"/>
            <a:ext cx="5442121" cy="928696"/>
            <a:chOff x="1524000" y="3797024"/>
            <a:chExt cx="5119161" cy="1656000"/>
          </a:xfrm>
        </p:grpSpPr>
        <p:sp>
          <p:nvSpPr>
            <p:cNvPr id="42" name="Right Arrow 41"/>
            <p:cNvSpPr/>
            <p:nvPr/>
          </p:nvSpPr>
          <p:spPr>
            <a:xfrm>
              <a:off x="1524000" y="3797024"/>
              <a:ext cx="5119161" cy="1656000"/>
            </a:xfrm>
            <a:prstGeom prst="rightArrow">
              <a:avLst/>
            </a:prstGeom>
          </p:spPr>
          <p:style>
            <a:lnRef idx="1">
              <a:schemeClr val="accent1"/>
            </a:lnRef>
            <a:fillRef idx="2">
              <a:schemeClr val="accent1"/>
            </a:fillRef>
            <a:effectRef idx="1">
              <a:schemeClr val="accent1"/>
            </a:effectRef>
            <a:fontRef idx="minor">
              <a:schemeClr val="dk1"/>
            </a:fontRef>
          </p:style>
        </p:sp>
        <p:sp>
          <p:nvSpPr>
            <p:cNvPr id="43" name="Freeform 42"/>
            <p:cNvSpPr/>
            <p:nvPr/>
          </p:nvSpPr>
          <p:spPr>
            <a:xfrm>
              <a:off x="1937627" y="4211023"/>
              <a:ext cx="3858897" cy="828000"/>
            </a:xfrm>
            <a:custGeom>
              <a:avLst/>
              <a:gdLst>
                <a:gd name="connsiteX0" fmla="*/ 0 w 1261043"/>
                <a:gd name="connsiteY0" fmla="*/ 0 h 828000"/>
                <a:gd name="connsiteX1" fmla="*/ 1261043 w 1261043"/>
                <a:gd name="connsiteY1" fmla="*/ 0 h 828000"/>
                <a:gd name="connsiteX2" fmla="*/ 1261043 w 1261043"/>
                <a:gd name="connsiteY2" fmla="*/ 828000 h 828000"/>
                <a:gd name="connsiteX3" fmla="*/ 0 w 1261043"/>
                <a:gd name="connsiteY3" fmla="*/ 828000 h 828000"/>
                <a:gd name="connsiteX4" fmla="*/ 0 w 1261043"/>
                <a:gd name="connsiteY4" fmla="*/ 0 h 82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1043" h="828000">
                  <a:moveTo>
                    <a:pt x="0" y="0"/>
                  </a:moveTo>
                  <a:lnTo>
                    <a:pt x="1261043" y="0"/>
                  </a:lnTo>
                  <a:lnTo>
                    <a:pt x="1261043" y="828000"/>
                  </a:lnTo>
                  <a:lnTo>
                    <a:pt x="0" y="828000"/>
                  </a:lnTo>
                  <a:lnTo>
                    <a:pt x="0"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0" tIns="233680" rIns="0" bIns="233680" numCol="1" spcCol="1270" anchor="ctr" anchorCtr="0">
              <a:noAutofit/>
            </a:bodyPr>
            <a:lstStyle/>
            <a:p>
              <a:pPr lvl="0" algn="ctr" defTabSz="1022350">
                <a:lnSpc>
                  <a:spcPct val="90000"/>
                </a:lnSpc>
                <a:spcBef>
                  <a:spcPct val="0"/>
                </a:spcBef>
                <a:spcAft>
                  <a:spcPct val="35000"/>
                </a:spcAft>
              </a:pPr>
              <a:r>
                <a:rPr lang="en-GB" sz="2000" b="1" dirty="0" smtClean="0">
                  <a:solidFill>
                    <a:schemeClr val="tx1">
                      <a:lumMod val="50000"/>
                      <a:lumOff val="50000"/>
                    </a:schemeClr>
                  </a:solidFill>
                </a:rPr>
                <a:t>CPG </a:t>
              </a:r>
              <a:r>
                <a:rPr lang="en-GB" sz="2000" b="1" kern="1200" dirty="0" smtClean="0">
                  <a:solidFill>
                    <a:schemeClr val="tx1">
                      <a:lumMod val="50000"/>
                      <a:lumOff val="50000"/>
                    </a:schemeClr>
                  </a:solidFill>
                </a:rPr>
                <a:t>input into SAG process</a:t>
              </a:r>
              <a:endParaRPr lang="en-GB" sz="2000" b="1" kern="1200" dirty="0">
                <a:solidFill>
                  <a:schemeClr val="tx1">
                    <a:lumMod val="50000"/>
                    <a:lumOff val="50000"/>
                  </a:schemeClr>
                </a:solidFill>
              </a:endParaRPr>
            </a:p>
          </p:txBody>
        </p:sp>
      </p:grpSp>
    </p:spTree>
    <p:extLst>
      <p:ext uri="{BB962C8B-B14F-4D97-AF65-F5344CB8AC3E}">
        <p14:creationId xmlns:p14="http://schemas.microsoft.com/office/powerpoint/2010/main" val="2522154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Lloyd’s interaction with the PRA</a:t>
            </a:r>
            <a:endParaRPr lang="en-GB" dirty="0"/>
          </a:p>
        </p:txBody>
      </p:sp>
      <p:sp>
        <p:nvSpPr>
          <p:cNvPr id="3" name="Content Placeholder 2"/>
          <p:cNvSpPr>
            <a:spLocks noGrp="1"/>
          </p:cNvSpPr>
          <p:nvPr>
            <p:ph idx="1"/>
          </p:nvPr>
        </p:nvSpPr>
        <p:spPr>
          <a:xfrm>
            <a:off x="450000" y="1098061"/>
            <a:ext cx="8226570" cy="5211339"/>
          </a:xfrm>
        </p:spPr>
        <p:txBody>
          <a:bodyPr>
            <a:normAutofit fontScale="92500" lnSpcReduction="20000"/>
          </a:bodyPr>
          <a:lstStyle/>
          <a:p>
            <a:pPr>
              <a:lnSpc>
                <a:spcPct val="120000"/>
              </a:lnSpc>
            </a:pPr>
            <a:r>
              <a:rPr lang="en-GB" dirty="0" smtClean="0"/>
              <a:t>2014… increased interaction with the </a:t>
            </a:r>
            <a:r>
              <a:rPr lang="en-GB" dirty="0"/>
              <a:t>P</a:t>
            </a:r>
            <a:r>
              <a:rPr lang="en-GB" dirty="0" smtClean="0"/>
              <a:t>RA </a:t>
            </a:r>
          </a:p>
          <a:p>
            <a:pPr>
              <a:lnSpc>
                <a:spcPct val="120000"/>
              </a:lnSpc>
            </a:pPr>
            <a:r>
              <a:rPr lang="en-GB" dirty="0" smtClean="0"/>
              <a:t>With managing agents in the sample: </a:t>
            </a:r>
          </a:p>
          <a:p>
            <a:pPr lvl="1">
              <a:lnSpc>
                <a:spcPct val="120000"/>
              </a:lnSpc>
            </a:pPr>
            <a:r>
              <a:rPr lang="en-GB" dirty="0" smtClean="0"/>
              <a:t>PRA meetings to follow up on 2013 feedback</a:t>
            </a:r>
          </a:p>
          <a:p>
            <a:pPr>
              <a:lnSpc>
                <a:spcPct val="120000"/>
              </a:lnSpc>
            </a:pPr>
            <a:r>
              <a:rPr lang="en-GB" dirty="0" smtClean="0"/>
              <a:t>With Lloyd’s: </a:t>
            </a:r>
          </a:p>
          <a:p>
            <a:pPr lvl="1">
              <a:lnSpc>
                <a:spcPct val="120000"/>
              </a:lnSpc>
            </a:pPr>
            <a:r>
              <a:rPr lang="en-GB" dirty="0" smtClean="0"/>
              <a:t>PRA supervisory teams are meeting with Lloyd’s review teams </a:t>
            </a:r>
          </a:p>
          <a:p>
            <a:pPr lvl="2">
              <a:lnSpc>
                <a:spcPct val="120000"/>
              </a:lnSpc>
              <a:buFont typeface="Wingdings" panose="05000000000000000000" pitchFamily="2" charset="2"/>
              <a:buChar char="Ø"/>
            </a:pPr>
            <a:r>
              <a:rPr lang="en-GB" dirty="0"/>
              <a:t>The Syndicate Workstream is material to Lloyd’s </a:t>
            </a:r>
            <a:r>
              <a:rPr lang="en-GB" dirty="0" smtClean="0"/>
              <a:t>Internal Model </a:t>
            </a:r>
            <a:r>
              <a:rPr lang="en-GB" dirty="0"/>
              <a:t>approval</a:t>
            </a:r>
          </a:p>
          <a:p>
            <a:pPr lvl="2">
              <a:lnSpc>
                <a:spcPct val="120000"/>
              </a:lnSpc>
              <a:buFont typeface="Wingdings" panose="05000000000000000000" pitchFamily="2" charset="2"/>
              <a:buChar char="Ø"/>
            </a:pPr>
            <a:r>
              <a:rPr lang="en-GB" dirty="0"/>
              <a:t>PRA need to be comfortable that Lloyd’s process is robust </a:t>
            </a:r>
          </a:p>
          <a:p>
            <a:pPr lvl="2">
              <a:lnSpc>
                <a:spcPct val="120000"/>
              </a:lnSpc>
              <a:buFont typeface="Wingdings" panose="05000000000000000000" pitchFamily="2" charset="2"/>
              <a:buChar char="Ø"/>
            </a:pPr>
            <a:r>
              <a:rPr lang="en-GB" dirty="0"/>
              <a:t>We are expected to be able to justify agent SII ratings</a:t>
            </a:r>
          </a:p>
          <a:p>
            <a:pPr lvl="2">
              <a:lnSpc>
                <a:spcPct val="120000"/>
              </a:lnSpc>
              <a:buFont typeface="Wingdings" panose="05000000000000000000" pitchFamily="2" charset="2"/>
              <a:buChar char="Ø"/>
            </a:pPr>
            <a:r>
              <a:rPr lang="en-GB" dirty="0" smtClean="0"/>
              <a:t>Understand any differences of opinion</a:t>
            </a:r>
          </a:p>
          <a:p>
            <a:pPr lvl="1">
              <a:lnSpc>
                <a:spcPct val="120000"/>
              </a:lnSpc>
            </a:pPr>
            <a:r>
              <a:rPr lang="en-GB" dirty="0" smtClean="0"/>
              <a:t>Regular fortnightly Syndicate Workstream meetings with the PRA’s LIM review team</a:t>
            </a:r>
            <a:endParaRPr lang="en-GB" dirty="0"/>
          </a:p>
        </p:txBody>
      </p:sp>
    </p:spTree>
    <p:extLst>
      <p:ext uri="{BB962C8B-B14F-4D97-AF65-F5344CB8AC3E}">
        <p14:creationId xmlns:p14="http://schemas.microsoft.com/office/powerpoint/2010/main" val="3243564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US" dirty="0"/>
          </a:p>
        </p:txBody>
      </p:sp>
      <p:sp>
        <p:nvSpPr>
          <p:cNvPr id="4" name="Text Placeholder 3"/>
          <p:cNvSpPr>
            <a:spLocks noGrp="1"/>
          </p:cNvSpPr>
          <p:nvPr>
            <p:ph type="body" sz="quarter" idx="14"/>
          </p:nvPr>
        </p:nvSpPr>
        <p:spPr>
          <a:xfrm>
            <a:off x="2627784" y="908720"/>
            <a:ext cx="6300000" cy="5292000"/>
          </a:xfrm>
        </p:spPr>
        <p:txBody>
          <a:bodyPr/>
          <a:lstStyle/>
          <a:p>
            <a:r>
              <a:rPr lang="en-GB" dirty="0">
                <a:solidFill>
                  <a:schemeClr val="bg2">
                    <a:lumMod val="65000"/>
                  </a:schemeClr>
                </a:solidFill>
              </a:rPr>
              <a:t>Introduction </a:t>
            </a:r>
          </a:p>
          <a:p>
            <a:r>
              <a:rPr lang="en-GB" dirty="0" smtClean="0"/>
              <a:t>ORSA</a:t>
            </a:r>
          </a:p>
          <a:p>
            <a:pPr lvl="1"/>
            <a:r>
              <a:rPr lang="en-GB" dirty="0" smtClean="0"/>
              <a:t>Feedback from recent reviews</a:t>
            </a:r>
          </a:p>
          <a:p>
            <a:pPr lvl="1"/>
            <a:r>
              <a:rPr lang="en-GB" dirty="0" smtClean="0"/>
              <a:t>Themes from market submissions</a:t>
            </a:r>
            <a:endParaRPr lang="en-GB" dirty="0"/>
          </a:p>
          <a:p>
            <a:r>
              <a:rPr lang="en-GB" dirty="0">
                <a:solidFill>
                  <a:schemeClr val="bg2">
                    <a:lumMod val="65000"/>
                  </a:schemeClr>
                </a:solidFill>
              </a:rPr>
              <a:t>Model </a:t>
            </a:r>
            <a:r>
              <a:rPr lang="en-GB" dirty="0" smtClean="0">
                <a:solidFill>
                  <a:schemeClr val="bg2">
                    <a:lumMod val="65000"/>
                  </a:schemeClr>
                </a:solidFill>
              </a:rPr>
              <a:t>Change</a:t>
            </a:r>
          </a:p>
          <a:p>
            <a:r>
              <a:rPr lang="en-GB" dirty="0" smtClean="0">
                <a:solidFill>
                  <a:schemeClr val="bg2">
                    <a:lumMod val="65000"/>
                  </a:schemeClr>
                </a:solidFill>
              </a:rPr>
              <a:t>Table discussions </a:t>
            </a:r>
          </a:p>
          <a:p>
            <a:r>
              <a:rPr lang="en-GB" dirty="0" smtClean="0">
                <a:solidFill>
                  <a:schemeClr val="bg2">
                    <a:lumMod val="65000"/>
                  </a:schemeClr>
                </a:solidFill>
              </a:rPr>
              <a:t>Catastrophe Risk  </a:t>
            </a:r>
          </a:p>
          <a:p>
            <a:r>
              <a:rPr lang="en-GB" dirty="0">
                <a:solidFill>
                  <a:schemeClr val="bg2">
                    <a:lumMod val="65000"/>
                  </a:schemeClr>
                </a:solidFill>
              </a:rPr>
              <a:t>Questions</a:t>
            </a:r>
            <a:endParaRPr lang="en-GB" dirty="0" smtClean="0">
              <a:solidFill>
                <a:schemeClr val="bg2">
                  <a:lumMod val="65000"/>
                </a:schemeClr>
              </a:solidFill>
            </a:endParaRPr>
          </a:p>
          <a:p>
            <a:pPr marL="0" indent="0">
              <a:buNone/>
            </a:pPr>
            <a:endParaRPr lang="en-GB" dirty="0"/>
          </a:p>
          <a:p>
            <a:endParaRPr lang="en-GB" dirty="0"/>
          </a:p>
          <a:p>
            <a:endParaRPr lang="en-US" dirty="0"/>
          </a:p>
        </p:txBody>
      </p:sp>
    </p:spTree>
    <p:extLst>
      <p:ext uri="{BB962C8B-B14F-4D97-AF65-F5344CB8AC3E}">
        <p14:creationId xmlns:p14="http://schemas.microsoft.com/office/powerpoint/2010/main" val="16245828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PTXFILE" val="Y:\Solvency II\Workstreams\Syndicate level workstream\2014\Workshops\June GRMU Workshops\Workshop slides 24&amp;25 June.pptx"/>
  <p:tag name="CURRENTXMLFILE" val="Y:\2014\Workshops\June GRMU Workshops\Workshop slides 24&amp;25 June.xml"/>
  <p:tag name="XMLFILE" val="Y:\2014\Workshops\June GRMU Workshops\Workshop slides 24&amp;25 June.xml"/>
  <p:tag name="LASTINDEX" val="41"/>
  <p:tag name="CUMFILE" val="Y:\2014\Workshops\June GRMU Workshops\Workshop slides 24&amp;25 June.cul"/>
</p:tagLst>
</file>

<file path=ppt/tags/tag2.xml><?xml version="1.0" encoding="utf-8"?>
<p:tagLst xmlns:a="http://schemas.openxmlformats.org/drawingml/2006/main" xmlns:r="http://schemas.openxmlformats.org/officeDocument/2006/relationships" xmlns:p="http://schemas.openxmlformats.org/presentationml/2006/main">
  <p:tag name="ANSWERTYPE" val="0"/>
  <p:tag name="ELECTNUM" val="1"/>
  <p:tag name="ISDISABLEWRONGKEYPAD" val="False"/>
  <p:tag name="PASSTYPE" val="0"/>
  <p:tag name="PASSVALUE" val="50"/>
  <p:tag name="PASSCONTENT" val="Passed"/>
  <p:tag name="FAILCONTENT" val="Failed"/>
  <p:tag name="ISEXCLUDEABS" val="False"/>
  <p:tag name="ISSHOWRULES" val="False"/>
  <p:tag name="LABELFORMAT" val="Alphabetical"/>
  <p:tag name="MAJORCORRECT" val="False"/>
  <p:tag name="POINT" val="0~0~0~0~0"/>
  <p:tag name="QUESTIONNAME" val="Q_15"/>
  <p:tag name="DEMOGRAPHIC" val="False"/>
  <p:tag name="NDISPLAYCHART" val="False"/>
  <p:tag name="ISUSERFIRSTVOTE" val="False"/>
  <p:tag name="STARTPOLLING" val="True"/>
  <p:tag name="ISPLAYMUSIC" val="False"/>
  <p:tag name="ISPLAYDISPLAYMUSIC" val="False"/>
  <p:tag name="ISCOUNTDOWN" val="False"/>
  <p:tag name="COUNTDOWN" val="0"/>
  <p:tag name="ISUSETIMER" val="false"/>
</p:tagLst>
</file>

<file path=ppt/tags/tag3.xml><?xml version="1.0" encoding="utf-8"?>
<p:tagLst xmlns:a="http://schemas.openxmlformats.org/drawingml/2006/main" xmlns:r="http://schemas.openxmlformats.org/officeDocument/2006/relationships" xmlns:p="http://schemas.openxmlformats.org/presentationml/2006/main">
  <p:tag name="ANSWERTYPE" val="0"/>
  <p:tag name="ELECTNUM" val="1"/>
  <p:tag name="ISDISABLEWRONGKEYPAD" val="False"/>
  <p:tag name="PASSTYPE" val="0"/>
  <p:tag name="PASSVALUE" val="50"/>
  <p:tag name="PASSCONTENT" val="Passed"/>
  <p:tag name="FAILCONTENT" val="Failed"/>
  <p:tag name="ISEXCLUDEABS" val="False"/>
  <p:tag name="ISSHOWRULES" val="False"/>
  <p:tag name="LABELFORMAT" val="Alphabetical"/>
  <p:tag name="MAJORCORRECT" val="False"/>
  <p:tag name="POINT" val="0~0~0~0~0~0"/>
  <p:tag name="QUESTIONNAME" val="Q_16"/>
  <p:tag name="DEMOGRAPHIC" val="False"/>
  <p:tag name="NDISPLAYCHART" val="False"/>
  <p:tag name="ISUSERFIRSTVOTE" val="False"/>
  <p:tag name="STARTPOLLING" val="True"/>
  <p:tag name="ISPLAYMUSIC" val="False"/>
  <p:tag name="ISPLAYDISPLAYMUSIC" val="False"/>
  <p:tag name="ISCOUNTDOWN" val="False"/>
  <p:tag name="COUNTDOWN" val="0"/>
  <p:tag name="ISUSETIMER" val="false"/>
</p:tagLst>
</file>

<file path=ppt/tags/tag4.xml><?xml version="1.0" encoding="utf-8"?>
<p:tagLst xmlns:a="http://schemas.openxmlformats.org/drawingml/2006/main" xmlns:r="http://schemas.openxmlformats.org/officeDocument/2006/relationships" xmlns:p="http://schemas.openxmlformats.org/presentationml/2006/main">
  <p:tag name="ANSWERTYPE" val="0"/>
  <p:tag name="ELECTNUM" val="1"/>
  <p:tag name="ISDISABLEWRONGKEYPAD" val="False"/>
  <p:tag name="PASSTYPE" val="0"/>
  <p:tag name="PASSVALUE" val="50"/>
  <p:tag name="PASSCONTENT" val="Passed"/>
  <p:tag name="FAILCONTENT" val="Failed"/>
  <p:tag name="ISEXCLUDEABS" val="False"/>
  <p:tag name="ISSHOWRULES" val="False"/>
  <p:tag name="LABELFORMAT" val="Alphabetical"/>
  <p:tag name="MAJORCORRECT" val="False"/>
  <p:tag name="POINT" val="0~0~0~0~0"/>
  <p:tag name="QUESTIONNAME" val="Q_31"/>
  <p:tag name="DEMOGRAPHIC" val="False"/>
  <p:tag name="NDISPLAYCHART" val="False"/>
  <p:tag name="ISUSERFIRSTVOTE" val="False"/>
  <p:tag name="STARTPOLLING" val="True"/>
  <p:tag name="ISPLAYMUSIC" val="False"/>
  <p:tag name="ISPLAYDISPLAYMUSIC" val="False"/>
  <p:tag name="ISCOUNTDOWN" val="False"/>
  <p:tag name="COUNTDOWN" val="0"/>
  <p:tag name="ISUSETIMER" val="false"/>
</p:tagLst>
</file>

<file path=ppt/tags/tag5.xml><?xml version="1.0" encoding="utf-8"?>
<p:tagLst xmlns:a="http://schemas.openxmlformats.org/drawingml/2006/main" xmlns:r="http://schemas.openxmlformats.org/officeDocument/2006/relationships" xmlns:p="http://schemas.openxmlformats.org/presentationml/2006/main">
  <p:tag name="ANSWERTYPE" val="0"/>
  <p:tag name="ELECTNUM" val="1"/>
  <p:tag name="ISDISABLEWRONGKEYPAD" val="False"/>
  <p:tag name="PASSTYPE" val="0"/>
  <p:tag name="PASSVALUE" val="50"/>
  <p:tag name="PASSCONTENT" val="Passed"/>
  <p:tag name="FAILCONTENT" val="Failed"/>
  <p:tag name="ISEXCLUDEABS" val="False"/>
  <p:tag name="ISSHOWRULES" val="False"/>
  <p:tag name="LABELFORMAT" val="Alphabetical"/>
  <p:tag name="MAJORCORRECT" val="False"/>
  <p:tag name="POINT" val="0~0~0~0~0~0"/>
  <p:tag name="QUESTIONNAME" val="Q_32"/>
  <p:tag name="DEMOGRAPHIC" val="False"/>
  <p:tag name="NDISPLAYCHART" val="False"/>
  <p:tag name="ISUSERFIRSTVOTE" val="False"/>
  <p:tag name="STARTPOLLING" val="True"/>
  <p:tag name="ISPLAYMUSIC" val="False"/>
  <p:tag name="ISPLAYDISPLAYMUSIC" val="False"/>
  <p:tag name="ISCOUNTDOWN" val="False"/>
  <p:tag name="COUNTDOWN" val="0"/>
  <p:tag name="ISUSETIMER" val="false"/>
</p:tagLst>
</file>

<file path=ppt/tags/tag6.xml><?xml version="1.0" encoding="utf-8"?>
<p:tagLst xmlns:a="http://schemas.openxmlformats.org/drawingml/2006/main" xmlns:r="http://schemas.openxmlformats.org/officeDocument/2006/relationships" xmlns:p="http://schemas.openxmlformats.org/presentationml/2006/main">
  <p:tag name="ANSWERTYPE" val="0"/>
  <p:tag name="ELECTNUM" val="1"/>
  <p:tag name="ISDISABLEWRONGKEYPAD" val="False"/>
  <p:tag name="PASSTYPE" val="0"/>
  <p:tag name="PASSVALUE" val="50"/>
  <p:tag name="PASSCONTENT" val="Passed"/>
  <p:tag name="FAILCONTENT" val="Failed"/>
  <p:tag name="ISEXCLUDEABS" val="False"/>
  <p:tag name="ISSHOWRULES" val="False"/>
  <p:tag name="LABELFORMAT" val="Alphabetical"/>
  <p:tag name="MAJORCORRECT" val="False"/>
  <p:tag name="POINT" val="0~0~0~0"/>
  <p:tag name="QUESTIONNAME" val="Q_33"/>
  <p:tag name="DEMOGRAPHIC" val="False"/>
  <p:tag name="NDISPLAYCHART" val="False"/>
  <p:tag name="ISUSERFIRSTVOTE" val="False"/>
  <p:tag name="STARTPOLLING" val="True"/>
  <p:tag name="ISPLAYMUSIC" val="False"/>
  <p:tag name="ISPLAYDISPLAYMUSIC" val="False"/>
  <p:tag name="ISCOUNTDOWN" val="False"/>
  <p:tag name="COUNTDOWN" val="0"/>
  <p:tag name="ISUSETIMER" val="false"/>
</p:tagLst>
</file>

<file path=ppt/tags/tag7.xml><?xml version="1.0" encoding="utf-8"?>
<p:tagLst xmlns:a="http://schemas.openxmlformats.org/drawingml/2006/main" xmlns:r="http://schemas.openxmlformats.org/officeDocument/2006/relationships" xmlns:p="http://schemas.openxmlformats.org/presentationml/2006/main">
  <p:tag name="ANSWERTYPE" val="0"/>
  <p:tag name="ELECTNUM" val="1"/>
  <p:tag name="ISDISABLEWRONGKEYPAD" val="False"/>
  <p:tag name="PASSTYPE" val="0"/>
  <p:tag name="PASSVALUE" val="50"/>
  <p:tag name="PASSCONTENT" val="Passed"/>
  <p:tag name="FAILCONTENT" val="Failed"/>
  <p:tag name="ISEXCLUDEABS" val="False"/>
  <p:tag name="ISSHOWRULES" val="False"/>
  <p:tag name="LABELFORMAT" val="Alphabetical"/>
  <p:tag name="MAJORCORRECT" val="False"/>
  <p:tag name="POINT" val="0~0~0"/>
  <p:tag name="QUESTIONNAME" val="Q_34"/>
  <p:tag name="DEMOGRAPHIC" val="False"/>
  <p:tag name="NDISPLAYCHART" val="False"/>
  <p:tag name="ISUSERFIRSTVOTE" val="False"/>
  <p:tag name="STARTPOLLING" val="True"/>
  <p:tag name="ISPLAYMUSIC" val="False"/>
  <p:tag name="ISPLAYDISPLAYMUSIC" val="False"/>
  <p:tag name="ISCOUNTDOWN" val="False"/>
  <p:tag name="COUNTDOWN" val="0"/>
  <p:tag name="ISUSETIMER" val="false"/>
</p:tagLst>
</file>

<file path=ppt/theme/theme1.xml><?xml version="1.0" encoding="utf-8"?>
<a:theme xmlns:a="http://schemas.openxmlformats.org/drawingml/2006/main" name="World">
  <a:themeElements>
    <a:clrScheme name="Lloyds - dark blue">
      <a:dk1>
        <a:srgbClr val="000000"/>
      </a:dk1>
      <a:lt1>
        <a:srgbClr val="FFFFFF"/>
      </a:lt1>
      <a:dk2>
        <a:srgbClr val="007EA3"/>
      </a:dk2>
      <a:lt2>
        <a:srgbClr val="FFFFFF"/>
      </a:lt2>
      <a:accent1>
        <a:srgbClr val="007EA3"/>
      </a:accent1>
      <a:accent2>
        <a:srgbClr val="FF9900"/>
      </a:accent2>
      <a:accent3>
        <a:srgbClr val="9EA900"/>
      </a:accent3>
      <a:accent4>
        <a:srgbClr val="6EC9E0"/>
      </a:accent4>
      <a:accent5>
        <a:srgbClr val="631D76"/>
      </a:accent5>
      <a:accent6>
        <a:srgbClr val="9E4770"/>
      </a:accent6>
      <a:hlink>
        <a:srgbClr val="4D4D4D"/>
      </a:hlink>
      <a:folHlink>
        <a:srgbClr val="4D4D4D"/>
      </a:folHlink>
    </a:clrScheme>
    <a:fontScheme name="Lloyd's Fonts">
      <a:majorFont>
        <a:latin typeface="Sansa Lloyd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LloydsPPT-World</Template>
  <TotalTime>834</TotalTime>
  <Words>2279</Words>
  <Application>Microsoft Office PowerPoint</Application>
  <PresentationFormat>On-screen Show (4:3)</PresentationFormat>
  <Paragraphs>421</Paragraphs>
  <Slides>40</Slides>
  <Notes>13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World</vt:lpstr>
      <vt:lpstr>     Solvency II workshop -  ORSA, Model Change &amp; Catastrophe Risk </vt:lpstr>
      <vt:lpstr>Agenda</vt:lpstr>
      <vt:lpstr>Approaching the end of a long and winding road…</vt:lpstr>
      <vt:lpstr>Solvency II ratings</vt:lpstr>
      <vt:lpstr>Solvency II ratings</vt:lpstr>
      <vt:lpstr>Still a lot to do to close all gaps by year end…  </vt:lpstr>
      <vt:lpstr>PowerPoint Presentation</vt:lpstr>
      <vt:lpstr>Lloyd’s interaction with the PRA</vt:lpstr>
      <vt:lpstr>Agenda</vt:lpstr>
      <vt:lpstr>ORSA Reviews - Recap</vt:lpstr>
      <vt:lpstr>Previous areas of development</vt:lpstr>
      <vt:lpstr>High level findings from 2014</vt:lpstr>
      <vt:lpstr>Forward looking assessment</vt:lpstr>
      <vt:lpstr>Reverse stress testing</vt:lpstr>
      <vt:lpstr>Own Funds</vt:lpstr>
      <vt:lpstr>How much refinement has the ORSA  process been through in 2013/14?</vt:lpstr>
      <vt:lpstr>Which area of the ORSA causes the  most concern?</vt:lpstr>
      <vt:lpstr>Market submissions - Key risks</vt:lpstr>
      <vt:lpstr>Market submissions – Other risks</vt:lpstr>
      <vt:lpstr>Market Submissions – Own economic capital</vt:lpstr>
      <vt:lpstr>Agenda</vt:lpstr>
      <vt:lpstr>Timeline of activity on model change</vt:lpstr>
      <vt:lpstr>Parameters and batching</vt:lpstr>
      <vt:lpstr>Parameter – 2014 requirements</vt:lpstr>
      <vt:lpstr>Batching – 2014 requirements</vt:lpstr>
      <vt:lpstr>Combination of changes</vt:lpstr>
      <vt:lpstr>2014 submission requirements</vt:lpstr>
      <vt:lpstr>Proposed major model change reporting process </vt:lpstr>
      <vt:lpstr>Agenda</vt:lpstr>
      <vt:lpstr>Suggested discussion topics </vt:lpstr>
      <vt:lpstr>How many major changes have you made in 2014?</vt:lpstr>
      <vt:lpstr>Which is the key category which you expect the changes to occur?</vt:lpstr>
      <vt:lpstr>Have you used Lloyd’s guideline definitions for model change types</vt:lpstr>
      <vt:lpstr>Have you excluded data updates from the model change policy?</vt:lpstr>
      <vt:lpstr>Agenda</vt:lpstr>
      <vt:lpstr>Catastrophe risk</vt:lpstr>
      <vt:lpstr>Catastrophe risk</vt:lpstr>
      <vt:lpstr>Questions?</vt:lpstr>
      <vt:lpstr>What happens next ?</vt:lpstr>
      <vt:lpstr>PowerPoint Presentation</vt:lpstr>
    </vt:vector>
  </TitlesOfParts>
  <Company>Lloyd's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slide – 32pt Arial</dc:title>
  <dc:creator>Deeves, Lyndsay</dc:creator>
  <cp:lastModifiedBy>Wright, Mikala</cp:lastModifiedBy>
  <cp:revision>48</cp:revision>
  <cp:lastPrinted>2014-06-24T07:50:41Z</cp:lastPrinted>
  <dcterms:created xsi:type="dcterms:W3CDTF">2014-06-17T09:27:03Z</dcterms:created>
  <dcterms:modified xsi:type="dcterms:W3CDTF">2014-06-27T10:54:23Z</dcterms:modified>
</cp:coreProperties>
</file>