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5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40" r:id="rId3"/>
    <p:sldMasterId id="2147483753" r:id="rId4"/>
    <p:sldMasterId id="2147483766" r:id="rId5"/>
    <p:sldMasterId id="2147483779" r:id="rId6"/>
    <p:sldMasterId id="2147483788" r:id="rId7"/>
    <p:sldMasterId id="2147483803" r:id="rId8"/>
    <p:sldMasterId id="2147483810" r:id="rId9"/>
    <p:sldMasterId id="2147483817" r:id="rId10"/>
    <p:sldMasterId id="2147483837" r:id="rId11"/>
    <p:sldMasterId id="2147483840" r:id="rId12"/>
    <p:sldMasterId id="2147483843" r:id="rId13"/>
    <p:sldMasterId id="2147483850" r:id="rId14"/>
    <p:sldMasterId id="2147483890" r:id="rId15"/>
    <p:sldMasterId id="2147483902" r:id="rId16"/>
    <p:sldMasterId id="2147483930" r:id="rId17"/>
    <p:sldMasterId id="2147483942" r:id="rId18"/>
  </p:sldMasterIdLst>
  <p:notesMasterIdLst>
    <p:notesMasterId r:id="rId61"/>
  </p:notesMasterIdLst>
  <p:handoutMasterIdLst>
    <p:handoutMasterId r:id="rId62"/>
  </p:handoutMasterIdLst>
  <p:sldIdLst>
    <p:sldId id="281" r:id="rId19"/>
    <p:sldId id="315" r:id="rId20"/>
    <p:sldId id="364" r:id="rId21"/>
    <p:sldId id="36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55" r:id="rId30"/>
    <p:sldId id="356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23" r:id="rId59"/>
    <p:sldId id="310" r:id="rId6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DFFF85"/>
    <a:srgbClr val="FFCCFF"/>
    <a:srgbClr val="FFFF66"/>
    <a:srgbClr val="FF99FF"/>
    <a:srgbClr val="0000FF"/>
    <a:srgbClr val="CC0000"/>
    <a:srgbClr val="FF6A0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457" autoAdjust="0"/>
  </p:normalViewPr>
  <p:slideViewPr>
    <p:cSldViewPr showGuides="1">
      <p:cViewPr varScale="1">
        <p:scale>
          <a:sx n="93" d="100"/>
          <a:sy n="93" d="100"/>
        </p:scale>
        <p:origin x="-21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latin typeface="Sansa Lloyds" panose="02000603040000020004" pitchFamily="2" charset="0"/>
              </a:defRPr>
            </a:pP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157</a:t>
            </a:r>
            <a:r>
              <a:rPr lang="en-GB" sz="18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rokers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touched by Control Framework</a:t>
            </a:r>
          </a:p>
        </c:rich>
      </c:tx>
      <c:layout>
        <c:manualLayout>
          <c:xMode val="edge"/>
          <c:yMode val="edge"/>
          <c:x val="0.17638136093107359"/>
          <c:y val="1.706799602911504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157 brokers touched by Control Framework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-0.12202878226198161"/>
                  <c:y val="0.11096347717637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</a:t>
                    </a:r>
                    <a:r>
                      <a:rPr lang="en-US" baseline="0" dirty="0" smtClean="0"/>
                      <a:t> 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91104774508422"/>
                  <c:y val="8.36029419670215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 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060217577308898"/>
                  <c:y val="-5.5104540355731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</a:t>
                    </a:r>
                    <a:r>
                      <a:rPr lang="en-US" baseline="0" dirty="0" smtClean="0"/>
                      <a:t> 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28303545215486E-2"/>
                  <c:y val="-0.201644261748694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</a:t>
                    </a:r>
                    <a:r>
                      <a:rPr lang="en-US" baseline="0" dirty="0" smtClean="0"/>
                      <a:t> 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273422510641394"/>
                  <c:y val="8.75760668169487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</a:t>
                    </a:r>
                    <a:r>
                      <a:rPr lang="en-US" baseline="0" dirty="0" smtClean="0"/>
                      <a:t> 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Group 1 (11%)</c:v>
                </c:pt>
                <c:pt idx="1">
                  <c:v>Group 2 (5%)  </c:v>
                </c:pt>
                <c:pt idx="2">
                  <c:v>Group 3 (22%)</c:v>
                </c:pt>
                <c:pt idx="3">
                  <c:v>Group 4 (28%)</c:v>
                </c:pt>
                <c:pt idx="4">
                  <c:v>Group 5 (33%)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22</c:v>
                </c:pt>
                <c:pt idx="3">
                  <c:v>28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Sansa Lloyds" panose="02000603040000020004" pitchFamily="2" charset="0"/>
              </a:defRPr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Gross Written Premium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Gross Written Premium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7237651845478541"/>
                  <c:y val="-0.263225233934527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Groups 1-3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Groups</a:t>
                    </a:r>
                    <a:r>
                      <a:rPr lang="en-US" baseline="0" smtClean="0"/>
                      <a:t> 4-5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Groups 1-3</c:v>
                </c:pt>
                <c:pt idx="1">
                  <c:v>Groups 4-5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D8837-7895-493A-9DCE-E4E8261C87F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A7574-CCBC-4951-8FD3-2CEABBE14E48}">
      <dgm:prSet phldrT="[Text]"/>
      <dgm:spPr/>
      <dgm:t>
        <a:bodyPr/>
        <a:lstStyle/>
        <a:p>
          <a:r>
            <a:rPr lang="en-US" dirty="0" smtClean="0"/>
            <a:t>Active community</a:t>
          </a:r>
          <a:endParaRPr lang="en-US" dirty="0"/>
        </a:p>
      </dgm:t>
    </dgm:pt>
    <dgm:pt modelId="{598D4345-A32E-4FA1-BAA6-D1EE3BD8CC7C}" type="parTrans" cxnId="{E4D303F5-AA57-4E7D-847A-3C68A5A64B92}">
      <dgm:prSet/>
      <dgm:spPr/>
      <dgm:t>
        <a:bodyPr/>
        <a:lstStyle/>
        <a:p>
          <a:endParaRPr lang="en-US"/>
        </a:p>
      </dgm:t>
    </dgm:pt>
    <dgm:pt modelId="{46AA1810-FDD3-4AE5-AF5E-36283F614CA7}" type="sibTrans" cxnId="{E4D303F5-AA57-4E7D-847A-3C68A5A64B92}">
      <dgm:prSet/>
      <dgm:spPr/>
      <dgm:t>
        <a:bodyPr/>
        <a:lstStyle/>
        <a:p>
          <a:endParaRPr lang="en-US"/>
        </a:p>
      </dgm:t>
    </dgm:pt>
    <dgm:pt modelId="{318E88B8-D77B-49FB-B1E0-E2B41C7DD720}">
      <dgm:prSet phldrT="[Text]"/>
      <dgm:spPr/>
      <dgm:t>
        <a:bodyPr/>
        <a:lstStyle/>
        <a:p>
          <a:r>
            <a:rPr lang="en-US" dirty="0" smtClean="0"/>
            <a:t>Plug and play standards</a:t>
          </a:r>
          <a:endParaRPr lang="en-US" dirty="0"/>
        </a:p>
      </dgm:t>
    </dgm:pt>
    <dgm:pt modelId="{F0398824-A0B2-4D3A-B3C6-3185951F064B}" type="parTrans" cxnId="{59E2F9F1-62BC-4279-B05A-96F67CA59085}">
      <dgm:prSet/>
      <dgm:spPr/>
      <dgm:t>
        <a:bodyPr/>
        <a:lstStyle/>
        <a:p>
          <a:endParaRPr lang="en-US"/>
        </a:p>
      </dgm:t>
    </dgm:pt>
    <dgm:pt modelId="{247D1528-20DD-4EFE-90B2-F37E97D6ECB8}" type="sibTrans" cxnId="{59E2F9F1-62BC-4279-B05A-96F67CA59085}">
      <dgm:prSet/>
      <dgm:spPr/>
      <dgm:t>
        <a:bodyPr/>
        <a:lstStyle/>
        <a:p>
          <a:endParaRPr lang="en-US"/>
        </a:p>
      </dgm:t>
    </dgm:pt>
    <dgm:pt modelId="{514CCDDB-DCD4-475C-8CFD-65BA66C3CF9E}">
      <dgm:prSet phldrT="[Text]"/>
      <dgm:spPr/>
      <dgm:t>
        <a:bodyPr/>
        <a:lstStyle/>
        <a:p>
          <a:r>
            <a:rPr lang="en-US" dirty="0" smtClean="0"/>
            <a:t>Training &amp; help</a:t>
          </a:r>
          <a:endParaRPr lang="en-US" dirty="0"/>
        </a:p>
      </dgm:t>
    </dgm:pt>
    <dgm:pt modelId="{B656889B-BB30-481E-B474-CAE698408550}" type="sibTrans" cxnId="{9E014587-A2AD-4F27-ACF2-4CB07A3E5822}">
      <dgm:prSet/>
      <dgm:spPr/>
      <dgm:t>
        <a:bodyPr/>
        <a:lstStyle/>
        <a:p>
          <a:endParaRPr lang="en-US"/>
        </a:p>
      </dgm:t>
    </dgm:pt>
    <dgm:pt modelId="{36A68742-DB9A-440C-B7D1-F6C9B4B9C6D9}" type="parTrans" cxnId="{9E014587-A2AD-4F27-ACF2-4CB07A3E5822}">
      <dgm:prSet/>
      <dgm:spPr/>
      <dgm:t>
        <a:bodyPr/>
        <a:lstStyle/>
        <a:p>
          <a:endParaRPr lang="en-US"/>
        </a:p>
      </dgm:t>
    </dgm:pt>
    <dgm:pt modelId="{5873462C-C333-43FB-BA1D-923FDC66D58D}">
      <dgm:prSet phldrT="[Text]" custT="1"/>
      <dgm:spPr/>
      <dgm:t>
        <a:bodyPr/>
        <a:lstStyle/>
        <a:p>
          <a:r>
            <a:rPr lang="en-US" sz="2100" dirty="0" smtClean="0"/>
            <a:t>Standards  Certification</a:t>
          </a:r>
        </a:p>
      </dgm:t>
    </dgm:pt>
    <dgm:pt modelId="{0C98E92D-18F0-4E0D-909E-A6F76D48076E}" type="sibTrans" cxnId="{E8EF9B58-3AF2-4EF0-A44C-E57012095B26}">
      <dgm:prSet/>
      <dgm:spPr/>
      <dgm:t>
        <a:bodyPr/>
        <a:lstStyle/>
        <a:p>
          <a:endParaRPr lang="en-US"/>
        </a:p>
      </dgm:t>
    </dgm:pt>
    <dgm:pt modelId="{1A20689C-F036-4D91-8032-878B22E6C35B}" type="parTrans" cxnId="{E8EF9B58-3AF2-4EF0-A44C-E57012095B26}">
      <dgm:prSet/>
      <dgm:spPr/>
      <dgm:t>
        <a:bodyPr/>
        <a:lstStyle/>
        <a:p>
          <a:endParaRPr lang="en-US"/>
        </a:p>
      </dgm:t>
    </dgm:pt>
    <dgm:pt modelId="{E3D3AA8A-FD1B-4D9E-8CAC-B6ACBF3C8B3D}" type="pres">
      <dgm:prSet presAssocID="{576D8837-7895-493A-9DCE-E4E8261C87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A0027-020A-468C-8CEF-CD67DE4C1DE5}" type="pres">
      <dgm:prSet presAssocID="{514CCDDB-DCD4-475C-8CFD-65BA66C3CF9E}" presName="dummy" presStyleCnt="0"/>
      <dgm:spPr/>
    </dgm:pt>
    <dgm:pt modelId="{0B089ADE-11D2-4EDF-804B-37E2CB533F76}" type="pres">
      <dgm:prSet presAssocID="{514CCDDB-DCD4-475C-8CFD-65BA66C3CF9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4B3B-9F66-4755-9BBA-B819F0FF1C07}" type="pres">
      <dgm:prSet presAssocID="{B656889B-BB30-481E-B474-CAE698408550}" presName="sibTrans" presStyleLbl="node1" presStyleIdx="0" presStyleCnt="4" custScaleX="101242"/>
      <dgm:spPr/>
      <dgm:t>
        <a:bodyPr/>
        <a:lstStyle/>
        <a:p>
          <a:endParaRPr lang="en-US"/>
        </a:p>
      </dgm:t>
    </dgm:pt>
    <dgm:pt modelId="{D856AF04-CDF6-4729-B40B-27FFFA188785}" type="pres">
      <dgm:prSet presAssocID="{5873462C-C333-43FB-BA1D-923FDC66D58D}" presName="dummy" presStyleCnt="0"/>
      <dgm:spPr/>
    </dgm:pt>
    <dgm:pt modelId="{536649BC-4880-48FC-A13D-CF6BF7958613}" type="pres">
      <dgm:prSet presAssocID="{5873462C-C333-43FB-BA1D-923FDC66D58D}" presName="node" presStyleLbl="revTx" presStyleIdx="1" presStyleCnt="4" custRadScaleRad="99566" custRadScaleInc="-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1EFFE-711C-47B2-9C2F-036143C3A52D}" type="pres">
      <dgm:prSet presAssocID="{0C98E92D-18F0-4E0D-909E-A6F76D48076E}" presName="sibTrans" presStyleLbl="node1" presStyleIdx="1" presStyleCnt="4"/>
      <dgm:spPr/>
      <dgm:t>
        <a:bodyPr/>
        <a:lstStyle/>
        <a:p>
          <a:endParaRPr lang="en-US"/>
        </a:p>
      </dgm:t>
    </dgm:pt>
    <dgm:pt modelId="{BA52538C-DC6A-4319-8704-E7E43F24B47C}" type="pres">
      <dgm:prSet presAssocID="{DB9A7574-CCBC-4951-8FD3-2CEABBE14E48}" presName="dummy" presStyleCnt="0"/>
      <dgm:spPr/>
    </dgm:pt>
    <dgm:pt modelId="{2D7D670A-E90B-4D22-B72A-145CB7BA72F6}" type="pres">
      <dgm:prSet presAssocID="{DB9A7574-CCBC-4951-8FD3-2CEABBE14E4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9FBE9-01AB-4F8A-AEF1-2B28571DA4FF}" type="pres">
      <dgm:prSet presAssocID="{46AA1810-FDD3-4AE5-AF5E-36283F614CA7}" presName="sibTrans" presStyleLbl="node1" presStyleIdx="2" presStyleCnt="4"/>
      <dgm:spPr/>
      <dgm:t>
        <a:bodyPr/>
        <a:lstStyle/>
        <a:p>
          <a:endParaRPr lang="en-US"/>
        </a:p>
      </dgm:t>
    </dgm:pt>
    <dgm:pt modelId="{49695CBE-F9BE-443F-9313-6F642102728E}" type="pres">
      <dgm:prSet presAssocID="{318E88B8-D77B-49FB-B1E0-E2B41C7DD720}" presName="dummy" presStyleCnt="0"/>
      <dgm:spPr/>
    </dgm:pt>
    <dgm:pt modelId="{EDF0BFA7-8B06-4F65-A7A4-8E4076A986B8}" type="pres">
      <dgm:prSet presAssocID="{318E88B8-D77B-49FB-B1E0-E2B41C7DD720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71101-EB24-4FA1-899E-EAD751107FE2}" type="pres">
      <dgm:prSet presAssocID="{247D1528-20DD-4EFE-90B2-F37E97D6ECB8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2D40175-15AE-4816-ABB7-DA865492A0D6}" type="presOf" srcId="{B656889B-BB30-481E-B474-CAE698408550}" destId="{F66E4B3B-9F66-4755-9BBA-B819F0FF1C07}" srcOrd="0" destOrd="0" presId="urn:microsoft.com/office/officeart/2005/8/layout/cycle1"/>
    <dgm:cxn modelId="{5736ADC3-8562-441F-9A31-F56A0CC330DC}" type="presOf" srcId="{5873462C-C333-43FB-BA1D-923FDC66D58D}" destId="{536649BC-4880-48FC-A13D-CF6BF7958613}" srcOrd="0" destOrd="0" presId="urn:microsoft.com/office/officeart/2005/8/layout/cycle1"/>
    <dgm:cxn modelId="{D2A452AA-151D-4643-A306-7387ADC542FB}" type="presOf" srcId="{46AA1810-FDD3-4AE5-AF5E-36283F614CA7}" destId="{6259FBE9-01AB-4F8A-AEF1-2B28571DA4FF}" srcOrd="0" destOrd="0" presId="urn:microsoft.com/office/officeart/2005/8/layout/cycle1"/>
    <dgm:cxn modelId="{59E2F9F1-62BC-4279-B05A-96F67CA59085}" srcId="{576D8837-7895-493A-9DCE-E4E8261C87F8}" destId="{318E88B8-D77B-49FB-B1E0-E2B41C7DD720}" srcOrd="3" destOrd="0" parTransId="{F0398824-A0B2-4D3A-B3C6-3185951F064B}" sibTransId="{247D1528-20DD-4EFE-90B2-F37E97D6ECB8}"/>
    <dgm:cxn modelId="{E9F6F18D-8883-4D27-A7E8-461682F84DCA}" type="presOf" srcId="{0C98E92D-18F0-4E0D-909E-A6F76D48076E}" destId="{0731EFFE-711C-47B2-9C2F-036143C3A52D}" srcOrd="0" destOrd="0" presId="urn:microsoft.com/office/officeart/2005/8/layout/cycle1"/>
    <dgm:cxn modelId="{9E014587-A2AD-4F27-ACF2-4CB07A3E5822}" srcId="{576D8837-7895-493A-9DCE-E4E8261C87F8}" destId="{514CCDDB-DCD4-475C-8CFD-65BA66C3CF9E}" srcOrd="0" destOrd="0" parTransId="{36A68742-DB9A-440C-B7D1-F6C9B4B9C6D9}" sibTransId="{B656889B-BB30-481E-B474-CAE698408550}"/>
    <dgm:cxn modelId="{B04D331A-9F35-4829-8BD0-4EDF3E6A6348}" type="presOf" srcId="{247D1528-20DD-4EFE-90B2-F37E97D6ECB8}" destId="{90771101-EB24-4FA1-899E-EAD751107FE2}" srcOrd="0" destOrd="0" presId="urn:microsoft.com/office/officeart/2005/8/layout/cycle1"/>
    <dgm:cxn modelId="{0B822DCD-3586-4727-938B-619DB4A78350}" type="presOf" srcId="{576D8837-7895-493A-9DCE-E4E8261C87F8}" destId="{E3D3AA8A-FD1B-4D9E-8CAC-B6ACBF3C8B3D}" srcOrd="0" destOrd="0" presId="urn:microsoft.com/office/officeart/2005/8/layout/cycle1"/>
    <dgm:cxn modelId="{E4D303F5-AA57-4E7D-847A-3C68A5A64B92}" srcId="{576D8837-7895-493A-9DCE-E4E8261C87F8}" destId="{DB9A7574-CCBC-4951-8FD3-2CEABBE14E48}" srcOrd="2" destOrd="0" parTransId="{598D4345-A32E-4FA1-BAA6-D1EE3BD8CC7C}" sibTransId="{46AA1810-FDD3-4AE5-AF5E-36283F614CA7}"/>
    <dgm:cxn modelId="{7E018894-3710-4219-99AE-390E8AC10B73}" type="presOf" srcId="{DB9A7574-CCBC-4951-8FD3-2CEABBE14E48}" destId="{2D7D670A-E90B-4D22-B72A-145CB7BA72F6}" srcOrd="0" destOrd="0" presId="urn:microsoft.com/office/officeart/2005/8/layout/cycle1"/>
    <dgm:cxn modelId="{C8ED34E8-3F1B-4539-B5C2-34BFE2949DB3}" type="presOf" srcId="{514CCDDB-DCD4-475C-8CFD-65BA66C3CF9E}" destId="{0B089ADE-11D2-4EDF-804B-37E2CB533F76}" srcOrd="0" destOrd="0" presId="urn:microsoft.com/office/officeart/2005/8/layout/cycle1"/>
    <dgm:cxn modelId="{E8EF9B58-3AF2-4EF0-A44C-E57012095B26}" srcId="{576D8837-7895-493A-9DCE-E4E8261C87F8}" destId="{5873462C-C333-43FB-BA1D-923FDC66D58D}" srcOrd="1" destOrd="0" parTransId="{1A20689C-F036-4D91-8032-878B22E6C35B}" sibTransId="{0C98E92D-18F0-4E0D-909E-A6F76D48076E}"/>
    <dgm:cxn modelId="{9CD0EA42-77CA-4B12-B650-8B41BB9AC81A}" type="presOf" srcId="{318E88B8-D77B-49FB-B1E0-E2B41C7DD720}" destId="{EDF0BFA7-8B06-4F65-A7A4-8E4076A986B8}" srcOrd="0" destOrd="0" presId="urn:microsoft.com/office/officeart/2005/8/layout/cycle1"/>
    <dgm:cxn modelId="{5E097E7D-F0D9-4838-B7E3-F38031699531}" type="presParOf" srcId="{E3D3AA8A-FD1B-4D9E-8CAC-B6ACBF3C8B3D}" destId="{BE9A0027-020A-468C-8CEF-CD67DE4C1DE5}" srcOrd="0" destOrd="0" presId="urn:microsoft.com/office/officeart/2005/8/layout/cycle1"/>
    <dgm:cxn modelId="{B1F638A2-F8F5-4339-A052-57C5DBADDEDD}" type="presParOf" srcId="{E3D3AA8A-FD1B-4D9E-8CAC-B6ACBF3C8B3D}" destId="{0B089ADE-11D2-4EDF-804B-37E2CB533F76}" srcOrd="1" destOrd="0" presId="urn:microsoft.com/office/officeart/2005/8/layout/cycle1"/>
    <dgm:cxn modelId="{6405E42A-B3D8-4C21-BC0B-8F2E6FE949FE}" type="presParOf" srcId="{E3D3AA8A-FD1B-4D9E-8CAC-B6ACBF3C8B3D}" destId="{F66E4B3B-9F66-4755-9BBA-B819F0FF1C07}" srcOrd="2" destOrd="0" presId="urn:microsoft.com/office/officeart/2005/8/layout/cycle1"/>
    <dgm:cxn modelId="{118AC3D1-E0B7-4D28-8C5B-1E168C41E26A}" type="presParOf" srcId="{E3D3AA8A-FD1B-4D9E-8CAC-B6ACBF3C8B3D}" destId="{D856AF04-CDF6-4729-B40B-27FFFA188785}" srcOrd="3" destOrd="0" presId="urn:microsoft.com/office/officeart/2005/8/layout/cycle1"/>
    <dgm:cxn modelId="{BDED3772-BB0B-4B8C-B4B7-0FEEAA2952B7}" type="presParOf" srcId="{E3D3AA8A-FD1B-4D9E-8CAC-B6ACBF3C8B3D}" destId="{536649BC-4880-48FC-A13D-CF6BF7958613}" srcOrd="4" destOrd="0" presId="urn:microsoft.com/office/officeart/2005/8/layout/cycle1"/>
    <dgm:cxn modelId="{1E8766DA-BAAC-4BA3-A77F-8D1831CE80A5}" type="presParOf" srcId="{E3D3AA8A-FD1B-4D9E-8CAC-B6ACBF3C8B3D}" destId="{0731EFFE-711C-47B2-9C2F-036143C3A52D}" srcOrd="5" destOrd="0" presId="urn:microsoft.com/office/officeart/2005/8/layout/cycle1"/>
    <dgm:cxn modelId="{A9EF8570-4495-4547-80F6-F61BAF4D18ED}" type="presParOf" srcId="{E3D3AA8A-FD1B-4D9E-8CAC-B6ACBF3C8B3D}" destId="{BA52538C-DC6A-4319-8704-E7E43F24B47C}" srcOrd="6" destOrd="0" presId="urn:microsoft.com/office/officeart/2005/8/layout/cycle1"/>
    <dgm:cxn modelId="{1ABA0BC3-2234-4A47-8995-600154E67D28}" type="presParOf" srcId="{E3D3AA8A-FD1B-4D9E-8CAC-B6ACBF3C8B3D}" destId="{2D7D670A-E90B-4D22-B72A-145CB7BA72F6}" srcOrd="7" destOrd="0" presId="urn:microsoft.com/office/officeart/2005/8/layout/cycle1"/>
    <dgm:cxn modelId="{B42E880C-2963-44FC-B3C7-EF7AA54A0F0D}" type="presParOf" srcId="{E3D3AA8A-FD1B-4D9E-8CAC-B6ACBF3C8B3D}" destId="{6259FBE9-01AB-4F8A-AEF1-2B28571DA4FF}" srcOrd="8" destOrd="0" presId="urn:microsoft.com/office/officeart/2005/8/layout/cycle1"/>
    <dgm:cxn modelId="{5AE553E9-84A5-4CF8-801F-7452A3CFC4FC}" type="presParOf" srcId="{E3D3AA8A-FD1B-4D9E-8CAC-B6ACBF3C8B3D}" destId="{49695CBE-F9BE-443F-9313-6F642102728E}" srcOrd="9" destOrd="0" presId="urn:microsoft.com/office/officeart/2005/8/layout/cycle1"/>
    <dgm:cxn modelId="{5F42A7B1-1FB2-4D9E-933D-0266A4881967}" type="presParOf" srcId="{E3D3AA8A-FD1B-4D9E-8CAC-B6ACBF3C8B3D}" destId="{EDF0BFA7-8B06-4F65-A7A4-8E4076A986B8}" srcOrd="10" destOrd="0" presId="urn:microsoft.com/office/officeart/2005/8/layout/cycle1"/>
    <dgm:cxn modelId="{760F0AC9-A47C-4C3B-8252-5898E923E952}" type="presParOf" srcId="{E3D3AA8A-FD1B-4D9E-8CAC-B6ACBF3C8B3D}" destId="{90771101-EB24-4FA1-899E-EAD751107FE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89ADE-11D2-4EDF-804B-37E2CB533F76}">
      <dsp:nvSpPr>
        <dsp:cNvPr id="0" name=""/>
        <dsp:cNvSpPr/>
      </dsp:nvSpPr>
      <dsp:spPr>
        <a:xfrm>
          <a:off x="3551358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Training &amp; help</a:t>
          </a:r>
          <a:endParaRPr lang="en-US" sz="2300" kern="1200" dirty="0"/>
        </a:p>
      </dsp:txBody>
      <dsp:txXfrm>
        <a:off x="3551358" y="90962"/>
        <a:ext cx="1437679" cy="1437679"/>
      </dsp:txXfrm>
    </dsp:sp>
    <dsp:sp modelId="{F66E4B3B-9F66-4755-9BBA-B819F0FF1C07}">
      <dsp:nvSpPr>
        <dsp:cNvPr id="0" name=""/>
        <dsp:cNvSpPr/>
      </dsp:nvSpPr>
      <dsp:spPr>
        <a:xfrm>
          <a:off x="986698" y="-13165"/>
          <a:ext cx="4114796" cy="4064317"/>
        </a:xfrm>
        <a:prstGeom prst="circularArrow">
          <a:avLst>
            <a:gd name="adj1" fmla="val 6898"/>
            <a:gd name="adj2" fmla="val 465012"/>
            <a:gd name="adj3" fmla="val 555777"/>
            <a:gd name="adj4" fmla="val 2061115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649BC-4880-48FC-A13D-CF6BF7958613}">
      <dsp:nvSpPr>
        <dsp:cNvPr id="0" name=""/>
        <dsp:cNvSpPr/>
      </dsp:nvSpPr>
      <dsp:spPr>
        <a:xfrm>
          <a:off x="3551362" y="2524721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Standards  Certification</a:t>
          </a:r>
        </a:p>
      </dsp:txBody>
      <dsp:txXfrm>
        <a:off x="3551362" y="2524721"/>
        <a:ext cx="1437679" cy="1437679"/>
      </dsp:txXfrm>
    </dsp:sp>
    <dsp:sp modelId="{0731EFFE-711C-47B2-9C2F-036143C3A52D}">
      <dsp:nvSpPr>
        <dsp:cNvPr id="0" name=""/>
        <dsp:cNvSpPr/>
      </dsp:nvSpPr>
      <dsp:spPr>
        <a:xfrm>
          <a:off x="1002959" y="-4025"/>
          <a:ext cx="4064317" cy="4064317"/>
        </a:xfrm>
        <a:prstGeom prst="circularArrow">
          <a:avLst>
            <a:gd name="adj1" fmla="val 6898"/>
            <a:gd name="adj2" fmla="val 465012"/>
            <a:gd name="adj3" fmla="val 5924097"/>
            <a:gd name="adj4" fmla="val 4357319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670A-E90B-4D22-B72A-145CB7BA72F6}">
      <dsp:nvSpPr>
        <dsp:cNvPr id="0" name=""/>
        <dsp:cNvSpPr/>
      </dsp:nvSpPr>
      <dsp:spPr>
        <a:xfrm>
          <a:off x="1106962" y="2535358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Active community</a:t>
          </a:r>
          <a:endParaRPr lang="en-US" sz="2300" kern="1200" dirty="0"/>
        </a:p>
      </dsp:txBody>
      <dsp:txXfrm>
        <a:off x="1106962" y="2535358"/>
        <a:ext cx="1437679" cy="1437679"/>
      </dsp:txXfrm>
    </dsp:sp>
    <dsp:sp modelId="{6259FBE9-01AB-4F8A-AEF1-2B28571DA4FF}">
      <dsp:nvSpPr>
        <dsp:cNvPr id="0" name=""/>
        <dsp:cNvSpPr/>
      </dsp:nvSpPr>
      <dsp:spPr>
        <a:xfrm>
          <a:off x="1015841" y="-158"/>
          <a:ext cx="4064317" cy="4064317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0BFA7-8B06-4F65-A7A4-8E4076A986B8}">
      <dsp:nvSpPr>
        <dsp:cNvPr id="0" name=""/>
        <dsp:cNvSpPr/>
      </dsp:nvSpPr>
      <dsp:spPr>
        <a:xfrm>
          <a:off x="1106962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Plug and play standards</a:t>
          </a:r>
          <a:endParaRPr lang="en-US" sz="2300" kern="1200" dirty="0"/>
        </a:p>
      </dsp:txBody>
      <dsp:txXfrm>
        <a:off x="1106962" y="90962"/>
        <a:ext cx="1437679" cy="1437679"/>
      </dsp:txXfrm>
    </dsp:sp>
    <dsp:sp modelId="{90771101-EB24-4FA1-899E-EAD751107FE2}">
      <dsp:nvSpPr>
        <dsp:cNvPr id="0" name=""/>
        <dsp:cNvSpPr/>
      </dsp:nvSpPr>
      <dsp:spPr>
        <a:xfrm>
          <a:off x="1015841" y="-158"/>
          <a:ext cx="4064317" cy="4064317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EE55-0255-4946-9C16-1A5774D71F34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B7E2-60AF-406C-ADC8-6F76CEF0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F52C-85DE-4B43-8E9A-87159395CC48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EFD8-7189-4AF5-956A-3D3C90455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0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EFD8-7189-4AF5-956A-3D3C904553D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6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403BF-6952-4E07-A0DD-9B903AE20D8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39775"/>
            <a:ext cx="3505200" cy="26304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703" y="3451298"/>
            <a:ext cx="5185684" cy="558591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71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6B68F-6D9B-41F0-AEE4-9F9CD4FEC72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39775"/>
            <a:ext cx="3506788" cy="26304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703" y="3451298"/>
            <a:ext cx="5185684" cy="558591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02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EFD8-7189-4AF5-956A-3D3C904553D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8A481-0A58-4D2E-BCA4-A41C2E84379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3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6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9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29.jpe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29.jpe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314A-1227-4EBE-BFAC-3D29252A04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BD3F-099B-44F5-BF5E-591A6E582F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73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0B54-D9E8-4D93-900C-289A9A13C5E2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196A-4612-4FC8-ADCB-2428688DDE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119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9CE1-CBD3-4092-A679-32552504E1A2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8994-27DA-4D4E-AC1A-1DE4FA2A644D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8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auto">
          <a:xfrm>
            <a:off x="323850" y="817563"/>
            <a:ext cx="8464550" cy="200025"/>
          </a:xfrm>
          <a:custGeom>
            <a:avLst/>
            <a:gdLst>
              <a:gd name="T0" fmla="*/ 0 w 39320"/>
              <a:gd name="T1" fmla="*/ 0 h 10000"/>
              <a:gd name="T2" fmla="*/ 144040 w 39320"/>
              <a:gd name="T3" fmla="*/ 199743 h 10000"/>
              <a:gd name="T4" fmla="*/ 8465872 w 39320"/>
              <a:gd name="T5" fmla="*/ 199743 h 10000"/>
              <a:gd name="T6" fmla="*/ 8323985 w 39320"/>
              <a:gd name="T7" fmla="*/ 2377 h 10000"/>
              <a:gd name="T8" fmla="*/ 0 w 3932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20" h="10000">
                <a:moveTo>
                  <a:pt x="0" y="0"/>
                </a:moveTo>
                <a:lnTo>
                  <a:pt x="669" y="10000"/>
                </a:lnTo>
                <a:lnTo>
                  <a:pt x="39320" y="10000"/>
                </a:lnTo>
                <a:cubicBezTo>
                  <a:pt x="39112" y="6706"/>
                  <a:pt x="38869" y="3413"/>
                  <a:pt x="38661" y="1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525588" indent="-182563">
              <a:buFont typeface="Arial" pitchFamily="34" charset="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FFCBF8-AD53-478A-9DE7-371867C575FC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4CADC3-A949-4FEB-A263-0D8E14D0B3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801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auto">
          <a:xfrm>
            <a:off x="323850" y="817563"/>
            <a:ext cx="8464550" cy="200025"/>
          </a:xfrm>
          <a:custGeom>
            <a:avLst/>
            <a:gdLst>
              <a:gd name="T0" fmla="*/ 0 w 39320"/>
              <a:gd name="T1" fmla="*/ 0 h 10000"/>
              <a:gd name="T2" fmla="*/ 144040 w 39320"/>
              <a:gd name="T3" fmla="*/ 199743 h 10000"/>
              <a:gd name="T4" fmla="*/ 8465872 w 39320"/>
              <a:gd name="T5" fmla="*/ 199743 h 10000"/>
              <a:gd name="T6" fmla="*/ 8323985 w 39320"/>
              <a:gd name="T7" fmla="*/ 2377 h 10000"/>
              <a:gd name="T8" fmla="*/ 0 w 3932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20" h="10000">
                <a:moveTo>
                  <a:pt x="0" y="0"/>
                </a:moveTo>
                <a:lnTo>
                  <a:pt x="669" y="10000"/>
                </a:lnTo>
                <a:lnTo>
                  <a:pt x="39320" y="10000"/>
                </a:lnTo>
                <a:cubicBezTo>
                  <a:pt x="39112" y="6706"/>
                  <a:pt x="38869" y="3413"/>
                  <a:pt x="38661" y="1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751-9CD0-4CFB-8F31-5F85608EAD90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4CCA-88ED-415E-BA23-7FC760536C23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87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341438"/>
            <a:ext cx="4032251" cy="4967288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967287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31AE-AAFE-4EEF-9B21-8BFA8E74D2D9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4456-4854-48CE-B769-1D4454203F2A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55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341438"/>
            <a:ext cx="4032251" cy="431378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" y="1773387"/>
            <a:ext cx="4032251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30663" cy="431378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3387"/>
            <a:ext cx="4030663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C8A3-A85B-459E-B229-74C45604DFE1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C477-7DD3-4BA9-AAC2-672540329F02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8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23B0-62AA-4A41-A260-5604BC681B06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B57-84F6-459B-A413-EDE9A5B70DBB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7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64E3-D370-4A48-B8F5-E277A928FD2B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6F94-DB1B-4762-AB65-CC82B7EBA134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964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196" y="632897"/>
            <a:ext cx="6663016" cy="1168400"/>
          </a:xfrm>
        </p:spPr>
        <p:txBody>
          <a:bodyPr/>
          <a:lstStyle>
            <a:lvl1pPr algn="r">
              <a:lnSpc>
                <a:spcPct val="80000"/>
              </a:lnSpc>
              <a:defRPr sz="4400" b="0" i="0">
                <a:solidFill>
                  <a:schemeClr val="accent6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21" y="4905348"/>
            <a:ext cx="5415062" cy="1133969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2610" y="6173787"/>
            <a:ext cx="21635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fld id="{454361A6-2D36-194B-AF0B-028C1D903B22}" type="datetime4">
              <a:rPr lang="en-US" smtClean="0">
                <a:solidFill>
                  <a:prstClr val="black"/>
                </a:solidFill>
              </a:rPr>
              <a:pPr algn="r"/>
              <a:t>September 9, 2014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95" y="5039818"/>
            <a:ext cx="2915505" cy="943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3303458" y="3429000"/>
            <a:ext cx="232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Insert Title Image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0"/>
            <a:ext cx="908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>
                    <a:tint val="75000"/>
                  </a:prstClr>
                </a:solidFill>
              </a:rPr>
              <a:t>PROPRIETARY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213221" y="2361506"/>
            <a:ext cx="8562451" cy="2068994"/>
          </a:xfrm>
          <a:prstGeom prst="round2Same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 descr="LegalLines_AllLegalNoUnderline.jpe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3148" r="2214" b="13390"/>
          <a:stretch/>
        </p:blipFill>
        <p:spPr>
          <a:xfrm>
            <a:off x="213222" y="6056489"/>
            <a:ext cx="5290112" cy="7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21" y="2879099"/>
            <a:ext cx="6663016" cy="1168400"/>
          </a:xfrm>
        </p:spPr>
        <p:txBody>
          <a:bodyPr anchor="b"/>
          <a:lstStyle>
            <a:lvl1pPr algn="l">
              <a:lnSpc>
                <a:spcPct val="100000"/>
              </a:lnSpc>
              <a:defRPr sz="2800" b="0" i="0">
                <a:solidFill>
                  <a:schemeClr val="accent6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21" y="4117947"/>
            <a:ext cx="5415062" cy="1133969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none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2610" y="6173787"/>
            <a:ext cx="21635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fld id="{454361A6-2D36-194B-AF0B-028C1D903B22}" type="datetime4">
              <a:rPr lang="en-US" smtClean="0">
                <a:solidFill>
                  <a:prstClr val="black"/>
                </a:solidFill>
              </a:rPr>
              <a:pPr algn="r"/>
              <a:t>September 9, 2014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95" y="5039818"/>
            <a:ext cx="2915505" cy="9439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0"/>
            <a:ext cx="908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>
                    <a:tint val="75000"/>
                  </a:prstClr>
                </a:solidFill>
              </a:rPr>
              <a:t>PROPRIETARY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FE06-4408-4CD8-A056-436DCCF30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315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196" y="632897"/>
            <a:ext cx="6663016" cy="1168400"/>
          </a:xfrm>
        </p:spPr>
        <p:txBody>
          <a:bodyPr/>
          <a:lstStyle>
            <a:lvl1pPr algn="r">
              <a:lnSpc>
                <a:spcPct val="80000"/>
              </a:lnSpc>
              <a:defRPr sz="4400" b="0" i="0">
                <a:solidFill>
                  <a:schemeClr val="accent6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21" y="4905348"/>
            <a:ext cx="5415062" cy="1133969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2610" y="6173787"/>
            <a:ext cx="21635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fld id="{454361A6-2D36-194B-AF0B-028C1D903B22}" type="datetime4">
              <a:rPr lang="en-US" smtClean="0">
                <a:solidFill>
                  <a:prstClr val="black"/>
                </a:solidFill>
              </a:rPr>
              <a:pPr algn="r"/>
              <a:t>September 9, 2014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95" y="5039818"/>
            <a:ext cx="2915505" cy="943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3303458" y="3429000"/>
            <a:ext cx="232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Insert Title Image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0"/>
            <a:ext cx="908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>
                    <a:tint val="75000"/>
                  </a:prstClr>
                </a:solidFill>
              </a:rPr>
              <a:t>PROPRIETARY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213221" y="2361506"/>
            <a:ext cx="8562451" cy="2068994"/>
          </a:xfrm>
          <a:prstGeom prst="round2SameRect">
            <a:avLst/>
          </a:prstGeom>
          <a:noFill/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 descr="LegalLines_AllLegalNoUnderline.jpe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3148" r="2214" b="13390"/>
          <a:stretch/>
        </p:blipFill>
        <p:spPr>
          <a:xfrm>
            <a:off x="213222" y="6056489"/>
            <a:ext cx="5290112" cy="7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21" y="2879099"/>
            <a:ext cx="6663016" cy="1168400"/>
          </a:xfrm>
        </p:spPr>
        <p:txBody>
          <a:bodyPr anchor="b"/>
          <a:lstStyle>
            <a:lvl1pPr algn="l">
              <a:lnSpc>
                <a:spcPct val="100000"/>
              </a:lnSpc>
              <a:defRPr sz="2800" b="0" i="0">
                <a:solidFill>
                  <a:schemeClr val="accent6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21" y="4117947"/>
            <a:ext cx="5415062" cy="1133969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none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2610" y="6173787"/>
            <a:ext cx="21635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fld id="{454361A6-2D36-194B-AF0B-028C1D903B22}" type="datetime4">
              <a:rPr lang="en-US" smtClean="0">
                <a:solidFill>
                  <a:prstClr val="black"/>
                </a:solidFill>
              </a:rPr>
              <a:pPr algn="r"/>
              <a:t>September 9, 2014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95" y="5039818"/>
            <a:ext cx="2915505" cy="9439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0"/>
            <a:ext cx="908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>
                    <a:tint val="75000"/>
                  </a:prstClr>
                </a:solidFill>
              </a:rPr>
              <a:t>PROPRIETARY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2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9903" y="2783900"/>
            <a:ext cx="3738239" cy="4409954"/>
          </a:xfrm>
          <a:prstGeom prst="rect">
            <a:avLst/>
          </a:prstGeom>
        </p:spPr>
      </p:pic>
      <p:sp>
        <p:nvSpPr>
          <p:cNvPr id="5" name="Copyright"/>
          <p:cNvSpPr txBox="1">
            <a:spLocks noChangeArrowheads="1"/>
          </p:cNvSpPr>
          <p:nvPr userDrawn="1"/>
        </p:nvSpPr>
        <p:spPr bwMode="auto">
          <a:xfrm>
            <a:off x="380970" y="6572272"/>
            <a:ext cx="27747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77777"/>
                </a:solidFill>
              </a:rPr>
              <a:t>© 2014 Grant Thornton International Ltd. All rights reserved.</a:t>
            </a:r>
            <a:endParaRPr lang="en-GB" sz="8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5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9903" y="2783900"/>
            <a:ext cx="3738239" cy="4409954"/>
          </a:xfrm>
          <a:prstGeom prst="rect">
            <a:avLst/>
          </a:prstGeom>
        </p:spPr>
      </p:pic>
      <p:sp>
        <p:nvSpPr>
          <p:cNvPr id="5" name="Copyright"/>
          <p:cNvSpPr txBox="1">
            <a:spLocks noChangeArrowheads="1"/>
          </p:cNvSpPr>
          <p:nvPr userDrawn="1"/>
        </p:nvSpPr>
        <p:spPr bwMode="auto">
          <a:xfrm>
            <a:off x="380970" y="6572272"/>
            <a:ext cx="27747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77777"/>
                </a:solidFill>
              </a:rPr>
              <a:t>© 2014 Grant Thornton International Ltd. All rights reserved.</a:t>
            </a:r>
            <a:endParaRPr lang="en-GB" sz="800" dirty="0">
              <a:solidFill>
                <a:srgbClr val="777777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363" y="1364704"/>
            <a:ext cx="5635703" cy="1289595"/>
          </a:xfrm>
        </p:spPr>
        <p:txBody>
          <a:bodyPr anchor="b"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6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/>
          <p:cNvSpPr txBox="1">
            <a:spLocks noChangeArrowheads="1"/>
          </p:cNvSpPr>
          <p:nvPr userDrawn="1"/>
        </p:nvSpPr>
        <p:spPr bwMode="auto">
          <a:xfrm>
            <a:off x="380970" y="6572272"/>
            <a:ext cx="27747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77777"/>
                </a:solidFill>
              </a:rPr>
              <a:t>© 2014 Grant Thornton International Ltd. All rights reserved.</a:t>
            </a:r>
            <a:endParaRPr lang="en-GB" sz="800" dirty="0">
              <a:solidFill>
                <a:srgbClr val="777777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363" y="1364704"/>
            <a:ext cx="5635703" cy="1289595"/>
          </a:xfrm>
        </p:spPr>
        <p:txBody>
          <a:bodyPr anchor="b"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2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" y="34925"/>
            <a:ext cx="3742944" cy="1261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9903" y="2783900"/>
            <a:ext cx="3738239" cy="4409954"/>
          </a:xfrm>
          <a:prstGeom prst="rect">
            <a:avLst/>
          </a:prstGeom>
        </p:spPr>
      </p:pic>
      <p:sp>
        <p:nvSpPr>
          <p:cNvPr id="5" name="Copyright"/>
          <p:cNvSpPr txBox="1">
            <a:spLocks noChangeArrowheads="1"/>
          </p:cNvSpPr>
          <p:nvPr userDrawn="1"/>
        </p:nvSpPr>
        <p:spPr bwMode="auto">
          <a:xfrm>
            <a:off x="380970" y="6572272"/>
            <a:ext cx="27747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77777"/>
                </a:solidFill>
              </a:rPr>
              <a:t>© 2014 Grant Thornton International Ltd. All rights reserved.</a:t>
            </a:r>
            <a:endParaRPr lang="en-GB" sz="8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60363" y="1695450"/>
            <a:ext cx="8423275" cy="4253830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 userDrawn="1"/>
        </p:nvSpPr>
        <p:spPr bwMode="auto">
          <a:xfrm>
            <a:off x="0" y="5410200"/>
            <a:ext cx="9144000" cy="14573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6" name="Picture 8" descr="ACOR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2450" y="528638"/>
            <a:ext cx="27813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60350" y="6434138"/>
            <a:ext cx="181610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  <a:spcBef>
                <a:spcPct val="50000"/>
              </a:spcBef>
              <a:buClr>
                <a:srgbClr val="C80751"/>
              </a:buClr>
              <a:buFont typeface="Times" pitchFamily="-109" charset="0"/>
              <a:buNone/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© ACORD </a:t>
            </a:r>
            <a:r>
              <a:rPr lang="en-US" sz="900" dirty="0" smtClean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2013</a:t>
            </a:r>
            <a:endParaRPr lang="en-US" sz="900" dirty="0">
              <a:solidFill>
                <a:prstClr val="white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087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400000"/>
            <a:ext cx="2160000" cy="297252"/>
          </a:xfrm>
        </p:spPr>
        <p:txBody>
          <a:bodyPr/>
          <a:lstStyle>
            <a:lvl1pPr algn="l">
              <a:defRPr sz="1600">
                <a:solidFill>
                  <a:schemeClr val="tx2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007EA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0267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10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77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91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411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582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9522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04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57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9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81128"/>
            <a:ext cx="6120000" cy="890960"/>
          </a:xfrm>
          <a:solidFill>
            <a:schemeClr val="tx1"/>
          </a:solidFill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544000"/>
            <a:ext cx="6120000" cy="720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6300000"/>
            <a:ext cx="2160000" cy="297352"/>
          </a:xfrm>
          <a:solidFill>
            <a:schemeClr val="tx1"/>
          </a:solidFill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" y="0"/>
            <a:ext cx="686496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27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26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159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35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33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31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32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73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62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2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35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00000" y="0"/>
            <a:ext cx="23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680000"/>
            <a:ext cx="6120000" cy="1908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" y="831"/>
            <a:ext cx="4349758" cy="42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000" y="0"/>
            <a:ext cx="2375999" cy="42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400000"/>
            <a:ext cx="2160000" cy="297252"/>
          </a:xfrm>
        </p:spPr>
        <p:txBody>
          <a:bodyPr/>
          <a:lstStyle>
            <a:lvl1pPr algn="l">
              <a:defRPr sz="1600">
                <a:solidFill>
                  <a:schemeClr val="tx2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007EA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81128"/>
            <a:ext cx="6120000" cy="890960"/>
          </a:xfrm>
          <a:solidFill>
            <a:schemeClr val="tx1"/>
          </a:solidFill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544000"/>
            <a:ext cx="6120000" cy="720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6300000"/>
            <a:ext cx="2160000" cy="297352"/>
          </a:xfrm>
          <a:solidFill>
            <a:schemeClr val="tx1"/>
          </a:solidFill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Sansa Lloyds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" y="0"/>
            <a:ext cx="686496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35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00000" y="0"/>
            <a:ext cx="23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680000"/>
            <a:ext cx="6120000" cy="1908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" y="831"/>
            <a:ext cx="4349758" cy="42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000" y="0"/>
            <a:ext cx="2375999" cy="42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3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2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3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6156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007EA3"/>
                </a:solidFill>
              </a:rPr>
              <a:pPr/>
              <a:t>‹#›</a:t>
            </a:fld>
            <a:endParaRPr lang="en-GB" dirty="0">
              <a:solidFill>
                <a:srgbClr val="007E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6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123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5256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2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6120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5256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300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0000" y="1259998"/>
            <a:ext cx="7470000" cy="4932000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0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8334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6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322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44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6000" y="1800000"/>
            <a:ext cx="2178000" cy="1980220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4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781042"/>
            <a:ext cx="9144000" cy="946837"/>
          </a:xfrm>
          <a:solidFill>
            <a:schemeClr val="accent1"/>
          </a:solidFill>
        </p:spPr>
        <p:txBody>
          <a:bodyPr wrap="square"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85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09600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192000" y="982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80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276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372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096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3096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276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192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6192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72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4818701"/>
            <a:ext cx="9144000" cy="965013"/>
          </a:xfrm>
          <a:solidFill>
            <a:schemeClr val="accent1"/>
          </a:solidFill>
        </p:spPr>
        <p:txBody>
          <a:bodyPr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99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54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63888" y="0"/>
            <a:ext cx="5580112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63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00000"/>
            <a:ext cx="3204000" cy="39600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2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012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48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388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86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529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9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6156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44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765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99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037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27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00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99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3FB7DB"/>
                </a:solidFill>
              </a:defRPr>
            </a:lvl1pPr>
          </a:lstStyle>
          <a:p>
            <a:r>
              <a:rPr lang="en-GB" dirty="0" smtClean="0"/>
              <a:t>Front slide – 32pt Arial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Subheading – 22pt Arial.</a:t>
            </a:r>
            <a:br>
              <a:rPr lang="en-GB" dirty="0" smtClean="0"/>
            </a:br>
            <a:r>
              <a:rPr lang="en-GB" dirty="0" smtClean="0"/>
              <a:t>Can be on two lines.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0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 hasCustomPrompt="1"/>
          </p:nvPr>
        </p:nvSpPr>
        <p:spPr>
          <a:xfrm>
            <a:off x="360000" y="4680000"/>
            <a:ext cx="6120000" cy="58520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Front Slide – 32pt Arial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840" y="5389920"/>
            <a:ext cx="6142400" cy="720000"/>
          </a:xfrm>
        </p:spPr>
        <p:txBody>
          <a:bodyPr wrap="none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Subheading – 22pt Arial.</a:t>
            </a:r>
            <a:br>
              <a:rPr lang="en-GB" dirty="0" smtClean="0"/>
            </a:br>
            <a:r>
              <a:rPr lang="en-GB" dirty="0" smtClean="0"/>
              <a:t>Can be on two lines.</a:t>
            </a:r>
            <a:endParaRPr lang="en-GB" dirty="0"/>
          </a:p>
        </p:txBody>
      </p:sp>
      <p:pic>
        <p:nvPicPr>
          <p:cNvPr id="2" name="Picture 1" descr="19.1x11.7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88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0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007EA3"/>
                </a:solidFill>
              </a:rPr>
              <a:pPr/>
              <a:t>‹#›</a:t>
            </a:fld>
            <a:endParaRPr lang="en-GB" dirty="0">
              <a:solidFill>
                <a:srgbClr val="007E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 hasCustomPrompt="1"/>
          </p:nvPr>
        </p:nvSpPr>
        <p:spPr>
          <a:xfrm>
            <a:off x="360000" y="4680000"/>
            <a:ext cx="6120000" cy="20613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Divider Slide – 36pt Arial</a:t>
            </a:r>
            <a:endParaRPr lang="en-GB" dirty="0"/>
          </a:p>
        </p:txBody>
      </p:sp>
      <p:pic>
        <p:nvPicPr>
          <p:cNvPr id="2" name="Picture 1" descr="19.1x11.7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88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 hasCustomPrompt="1"/>
          </p:nvPr>
        </p:nvSpPr>
        <p:spPr>
          <a:xfrm>
            <a:off x="360000" y="4680000"/>
            <a:ext cx="6120000" cy="20613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Divider Slide – 36pt Arial</a:t>
            </a:r>
            <a:endParaRPr lang="en-GB" dirty="0"/>
          </a:p>
        </p:txBody>
      </p:sp>
      <p:pic>
        <p:nvPicPr>
          <p:cNvPr id="2" name="Picture 1" descr="19.1x11.78_ma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88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.1x11.78_map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64204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000000"/>
                </a:solidFill>
              </a:rPr>
              <a:t>© Lloyd’s</a:t>
            </a:r>
            <a:endParaRPr lang="en-GB" sz="600" kern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000000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 hasCustomPrompt="1"/>
          </p:nvPr>
        </p:nvSpPr>
        <p:spPr>
          <a:xfrm>
            <a:off x="360000" y="5805264"/>
            <a:ext cx="6120000" cy="79208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Title – 36pt Arial</a:t>
            </a:r>
            <a:endParaRPr lang="en-GB" dirty="0"/>
          </a:p>
        </p:txBody>
      </p:sp>
      <p:pic>
        <p:nvPicPr>
          <p:cNvPr id="9" name="Picture 8" descr="TAB_SMALL_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3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278"/>
            <a:ext cx="2124000" cy="68534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3FB7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7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1278"/>
            <a:ext cx="2120009" cy="68534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3FB7D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7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0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1279"/>
            <a:ext cx="2120009" cy="68534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3FB7D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7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1279"/>
            <a:ext cx="2120008" cy="68534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3FB7D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7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1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3FB7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32657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10000" baseline="0"/>
            </a:lvl1pPr>
          </a:lstStyle>
          <a:p>
            <a:r>
              <a:rPr lang="en-GB" dirty="0" smtClean="0"/>
              <a:t>Large Text Slide – 100pt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7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rgbClr val="6EC9E0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/>
              <a:pPr defTabSz="914287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77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0" y="1"/>
            <a:ext cx="2120800" cy="68560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7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2120800" cy="6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6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123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0" y="1"/>
            <a:ext cx="2120800" cy="68560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7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2120800" cy="68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0" y="1"/>
            <a:ext cx="2120799" cy="685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7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accent4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6EC9E0"/>
                </a:solidFill>
              </a:rPr>
              <a:pPr defTabSz="914287"/>
              <a:t>‹#›</a:t>
            </a:fld>
            <a:endParaRPr lang="en-GB" dirty="0">
              <a:solidFill>
                <a:srgbClr val="6EC9E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2120800" cy="68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68000" y="0"/>
            <a:ext cx="6876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 smtClean="0"/>
              <a:t>Divider slide</a:t>
            </a:r>
            <a:br>
              <a:rPr lang="en-GB" dirty="0" smtClean="0"/>
            </a:br>
            <a:r>
              <a:rPr lang="en-GB" dirty="0" smtClean="0"/>
              <a:t>40pt Arial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7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Arial"/>
              </a:defRPr>
            </a:lvl1pPr>
          </a:lstStyle>
          <a:p>
            <a:pPr defTabSz="914287"/>
            <a:fld id="{D362B1E5-3FBE-4735-A80E-5AD3E54121DA}" type="slidenum">
              <a:rPr lang="en-GB" smtClean="0">
                <a:solidFill>
                  <a:srgbClr val="FFFFFF"/>
                </a:solidFill>
              </a:rPr>
              <a:pPr defTabSz="914287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2120800" cy="6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2120800" cy="685603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64001" y="900000"/>
            <a:ext cx="6300000" cy="5292000"/>
          </a:xfrm>
        </p:spPr>
        <p:txBody>
          <a:bodyPr/>
          <a:lstStyle/>
          <a:p>
            <a:pPr lvl="0"/>
            <a:r>
              <a:rPr lang="en-GB" dirty="0" smtClean="0"/>
              <a:t>Bulleted content slide. 22pt Arial.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123728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90872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GB" dirty="0" smtClean="0"/>
              <a:t>Slide title Minimum 24pt</a:t>
            </a:r>
            <a:br>
              <a:rPr lang="en-GB" dirty="0" smtClean="0"/>
            </a:br>
            <a:r>
              <a:rPr lang="en-GB" dirty="0" smtClean="0"/>
              <a:t>Arial</a:t>
            </a:r>
            <a:endParaRPr lang="en-GB" dirty="0"/>
          </a:p>
        </p:txBody>
      </p:sp>
      <p:pic>
        <p:nvPicPr>
          <p:cNvPr id="12" name="Picture 11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64001" y="900000"/>
            <a:ext cx="6300000" cy="5292000"/>
          </a:xfrm>
        </p:spPr>
        <p:txBody>
          <a:bodyPr/>
          <a:lstStyle/>
          <a:p>
            <a:pPr lvl="0"/>
            <a:r>
              <a:rPr lang="en-GB" dirty="0" smtClean="0"/>
              <a:t>Bulleted content slide. 22pt Arial.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33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123728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3"/>
            <a:ext cx="2087724" cy="3861047"/>
          </a:xfrm>
          <a:noFill/>
          <a:ln>
            <a:noFill/>
          </a:ln>
        </p:spPr>
        <p:txBody>
          <a:bodyPr lIns="269967" tIns="269967" rIns="269967" bIns="269967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64001" y="900000"/>
            <a:ext cx="6300000" cy="5292000"/>
          </a:xfrm>
        </p:spPr>
        <p:txBody>
          <a:bodyPr/>
          <a:lstStyle>
            <a:lvl2pPr>
              <a:defRPr baseline="0"/>
            </a:lvl2pPr>
            <a:lvl3pPr marL="628573" indent="0">
              <a:buNone/>
              <a:defRPr/>
            </a:lvl3pPr>
            <a:lvl4pPr marL="895239" indent="0">
              <a:buNone/>
              <a:defRPr/>
            </a:lvl4pPr>
            <a:lvl5pPr marL="1161906" indent="0">
              <a:buNone/>
              <a:defRPr/>
            </a:lvl5pPr>
          </a:lstStyle>
          <a:p>
            <a:pPr lvl="0"/>
            <a:r>
              <a:rPr lang="en-GB" dirty="0" smtClean="0"/>
              <a:t>Bulleted content slide. 22pt Arial.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pic>
        <p:nvPicPr>
          <p:cNvPr id="15" name="Picture 14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90872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GB" dirty="0" smtClean="0"/>
              <a:t>Slide title Minimum 24pt</a:t>
            </a:r>
            <a:br>
              <a:rPr lang="en-GB" dirty="0" smtClean="0"/>
            </a:br>
            <a:r>
              <a:rPr lang="en-GB" dirty="0" smtClean="0"/>
              <a:t>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76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0" y="0"/>
            <a:ext cx="2120800" cy="6856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332656"/>
            <a:ext cx="628224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</a:t>
            </a:r>
            <a:br>
              <a:rPr lang="en-GB" dirty="0" smtClean="0"/>
            </a:br>
            <a:r>
              <a:rPr lang="en-GB" dirty="0" smtClean="0"/>
              <a:t>left-aligned – 30pt Arial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259999"/>
            <a:ext cx="6246236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62857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3pPr>
            <a:lvl4pPr marL="89523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4pPr>
            <a:lvl5pPr marL="116190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5pPr>
          </a:lstStyle>
          <a:p>
            <a:pPr marL="0" indent="0">
              <a:buNone/>
            </a:pPr>
            <a:r>
              <a:rPr lang="en-GB" dirty="0" smtClean="0"/>
              <a:t>Non-bulleted/bulleted content slide.</a:t>
            </a:r>
            <a:br>
              <a:rPr lang="en-GB" dirty="0" smtClean="0"/>
            </a:br>
            <a:r>
              <a:rPr lang="en-GB" dirty="0" smtClean="0"/>
              <a:t>22pt Arial.</a:t>
            </a:r>
          </a:p>
          <a:p>
            <a:r>
              <a:rPr lang="en-GB" dirty="0" smtClean="0"/>
              <a:t>Bullet 1</a:t>
            </a:r>
          </a:p>
          <a:p>
            <a:r>
              <a:rPr lang="en-GB" dirty="0" smtClean="0"/>
              <a:t>Bullet 2</a:t>
            </a:r>
          </a:p>
          <a:p>
            <a:r>
              <a:rPr lang="en-GB" dirty="0" smtClean="0"/>
              <a:t>Bullet 3</a:t>
            </a:r>
          </a:p>
          <a:p>
            <a:r>
              <a:rPr lang="en-GB" dirty="0" smtClean="0"/>
              <a:t>Bullet 4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</p:txBody>
      </p:sp>
    </p:spTree>
    <p:extLst>
      <p:ext uri="{BB962C8B-B14F-4D97-AF65-F5344CB8AC3E}">
        <p14:creationId xmlns:p14="http://schemas.microsoft.com/office/powerpoint/2010/main" val="84473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0" y="1"/>
            <a:ext cx="2120800" cy="685603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259999"/>
            <a:ext cx="6246236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62857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3pPr>
            <a:lvl4pPr marL="89523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4pPr>
            <a:lvl5pPr marL="116190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5pPr>
          </a:lstStyle>
          <a:p>
            <a:pPr marL="0" indent="0">
              <a:buNone/>
            </a:pPr>
            <a:r>
              <a:rPr lang="en-GB" dirty="0" smtClean="0"/>
              <a:t>Non-bulleted/bulleted content slide.</a:t>
            </a:r>
            <a:br>
              <a:rPr lang="en-GB" dirty="0" smtClean="0"/>
            </a:br>
            <a:r>
              <a:rPr lang="en-GB" dirty="0" smtClean="0"/>
              <a:t>22pt Arial.</a:t>
            </a:r>
          </a:p>
          <a:p>
            <a:r>
              <a:rPr lang="en-GB" dirty="0" smtClean="0"/>
              <a:t>Bullet 1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332656"/>
            <a:ext cx="628224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</a:t>
            </a:r>
            <a:br>
              <a:rPr lang="en-GB" dirty="0" smtClean="0"/>
            </a:br>
            <a:r>
              <a:rPr lang="en-GB" dirty="0" smtClean="0"/>
              <a:t>left-aligned – 30pt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1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3" y="3048"/>
            <a:ext cx="2118914" cy="684994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FFFFFF"/>
                </a:solidFill>
              </a:rPr>
              <a:t>© Lloyd’s</a:t>
            </a:r>
            <a:endParaRPr lang="en-GB" sz="600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50" y="0"/>
            <a:ext cx="1078903" cy="4327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259999"/>
            <a:ext cx="6246236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62857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3pPr>
            <a:lvl4pPr marL="89523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4pPr>
            <a:lvl5pPr marL="116190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5pPr>
          </a:lstStyle>
          <a:p>
            <a:r>
              <a:rPr lang="en-GB" dirty="0" smtClean="0"/>
              <a:t>Bulleted content slide. 22pt Arial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332656"/>
            <a:ext cx="628224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</a:t>
            </a:r>
            <a:br>
              <a:rPr lang="en-GB" dirty="0" smtClean="0"/>
            </a:br>
            <a:r>
              <a:rPr lang="en-GB" dirty="0" smtClean="0"/>
              <a:t>left-aligned – 30pt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59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259999"/>
            <a:ext cx="6894307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62857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3pPr>
            <a:lvl4pPr marL="89523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4pPr>
            <a:lvl5pPr marL="116190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5pPr>
          </a:lstStyle>
          <a:p>
            <a:r>
              <a:rPr lang="en-GB" dirty="0" smtClean="0"/>
              <a:t>Bulleted content slide. 22pt Arial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32656"/>
            <a:ext cx="6894307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</a:t>
            </a:r>
            <a:br>
              <a:rPr lang="en-GB" dirty="0" smtClean="0"/>
            </a:br>
            <a:r>
              <a:rPr lang="en-GB" dirty="0" smtClean="0"/>
              <a:t>left-aligned – 30pt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41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1E21-8CAE-4510-BCC9-B8E678CFC8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5256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259999"/>
            <a:ext cx="6894307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62857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3pPr>
            <a:lvl4pPr marL="89523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4pPr>
            <a:lvl5pPr marL="116190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baseline="0"/>
            </a:lvl5pPr>
          </a:lstStyle>
          <a:p>
            <a:pPr marL="0" indent="0">
              <a:buNone/>
            </a:pPr>
            <a:r>
              <a:rPr lang="en-GB" dirty="0" smtClean="0"/>
              <a:t>Non-bulleted/bulleted content slide.</a:t>
            </a:r>
            <a:br>
              <a:rPr lang="en-GB" dirty="0" smtClean="0"/>
            </a:br>
            <a:r>
              <a:rPr lang="en-GB" dirty="0" smtClean="0"/>
              <a:t>22pt Arial.</a:t>
            </a:r>
          </a:p>
          <a:p>
            <a:r>
              <a:rPr lang="en-GB" dirty="0" smtClean="0"/>
              <a:t>Bullet 1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32656"/>
            <a:ext cx="6894307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</a:t>
            </a:r>
            <a:br>
              <a:rPr lang="en-GB" dirty="0" smtClean="0"/>
            </a:br>
            <a:r>
              <a:rPr lang="en-GB" dirty="0" smtClean="0"/>
              <a:t>left-aligned – 30pt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7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left-aligned</a:t>
            </a:r>
            <a:br>
              <a:rPr lang="en-GB" dirty="0" smtClean="0"/>
            </a:br>
            <a:r>
              <a:rPr lang="en-GB" dirty="0" smtClean="0"/>
              <a:t>30pt Arial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marL="0" indent="0">
              <a:buNone/>
            </a:pPr>
            <a:r>
              <a:rPr lang="en-GB" dirty="0" smtClean="0"/>
              <a:t>Non-bulleted/bulleted content slide.</a:t>
            </a:r>
            <a:br>
              <a:rPr lang="en-GB" dirty="0" smtClean="0"/>
            </a:br>
            <a:r>
              <a:rPr lang="en-GB" dirty="0" smtClean="0"/>
              <a:t>22pt Arial.</a:t>
            </a:r>
          </a:p>
          <a:p>
            <a:r>
              <a:rPr lang="en-GB" dirty="0" smtClean="0"/>
              <a:t>Bullet 1</a:t>
            </a:r>
          </a:p>
          <a:p>
            <a:r>
              <a:rPr lang="en-GB" dirty="0" smtClean="0"/>
              <a:t>Bullet 2</a:t>
            </a:r>
          </a:p>
          <a:p>
            <a:r>
              <a:rPr lang="en-GB" dirty="0" smtClean="0"/>
              <a:t>Bullet 3</a:t>
            </a:r>
          </a:p>
          <a:p>
            <a:r>
              <a:rPr lang="en-GB" dirty="0" smtClean="0"/>
              <a:t>Bullet 4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  <a:endParaRPr lang="en-GB" dirty="0"/>
          </a:p>
        </p:txBody>
      </p:sp>
      <p:pic>
        <p:nvPicPr>
          <p:cNvPr id="18" name="Picture 17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 hasCustomPrompt="1"/>
          </p:nvPr>
        </p:nvSpPr>
        <p:spPr>
          <a:xfrm>
            <a:off x="450001" y="1259999"/>
            <a:ext cx="3600000" cy="493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Non-bulleted/bulleted content slide.</a:t>
            </a:r>
            <a:br>
              <a:rPr lang="en-GB" dirty="0"/>
            </a:br>
            <a:r>
              <a:rPr lang="en-GB" dirty="0"/>
              <a:t>22pt Arial.</a:t>
            </a:r>
          </a:p>
          <a:p>
            <a:r>
              <a:rPr lang="en-GB" dirty="0"/>
              <a:t>Bullet </a:t>
            </a:r>
            <a:r>
              <a:rPr lang="en-GB" dirty="0" smtClean="0"/>
              <a:t>1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2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3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4</a:t>
            </a:r>
            <a:endParaRPr lang="en-GB" dirty="0"/>
          </a:p>
          <a:p>
            <a:pPr lvl="1"/>
            <a:r>
              <a:rPr lang="en-GB" dirty="0"/>
              <a:t>Sub-bullet </a:t>
            </a:r>
            <a:r>
              <a:rPr lang="en-GB" dirty="0" smtClean="0"/>
              <a:t>1</a:t>
            </a:r>
            <a:endParaRPr lang="en-GB" dirty="0"/>
          </a:p>
          <a:p>
            <a:pPr lvl="1"/>
            <a:r>
              <a:rPr lang="en-GB" dirty="0"/>
              <a:t>Sub-bullet </a:t>
            </a: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15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AB_SMALL_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1" y="1"/>
            <a:ext cx="1093498" cy="4397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 baseline="0">
                <a:solidFill>
                  <a:srgbClr val="6EC9E0"/>
                </a:solidFill>
              </a:defRPr>
            </a:lvl1pPr>
          </a:lstStyle>
          <a:p>
            <a:r>
              <a:rPr lang="en-GB" dirty="0" smtClean="0"/>
              <a:t>Slide title should always be left-aligned</a:t>
            </a:r>
            <a:br>
              <a:rPr lang="en-GB" dirty="0" smtClean="0"/>
            </a:br>
            <a:r>
              <a:rPr lang="en-GB" dirty="0" smtClean="0"/>
              <a:t>30pt Arial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r>
              <a:rPr lang="en-GB" dirty="0" smtClean="0"/>
              <a:t>Bulleted content slide </a:t>
            </a:r>
            <a:br>
              <a:rPr lang="en-GB" dirty="0" smtClean="0"/>
            </a:br>
            <a:r>
              <a:rPr lang="en-GB" dirty="0" smtClean="0"/>
              <a:t>22pt Arial</a:t>
            </a:r>
          </a:p>
          <a:p>
            <a:r>
              <a:rPr lang="en-GB" dirty="0" smtClean="0"/>
              <a:t>Bullet 1</a:t>
            </a:r>
          </a:p>
          <a:p>
            <a:r>
              <a:rPr lang="en-GB" dirty="0" smtClean="0"/>
              <a:t>Bullet 2</a:t>
            </a:r>
          </a:p>
          <a:p>
            <a:r>
              <a:rPr lang="en-GB" dirty="0" smtClean="0"/>
              <a:t>Bullet 3</a:t>
            </a:r>
          </a:p>
          <a:p>
            <a:r>
              <a:rPr lang="en-GB" dirty="0" smtClean="0"/>
              <a:t>Bullet 4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" hasCustomPrompt="1"/>
          </p:nvPr>
        </p:nvSpPr>
        <p:spPr>
          <a:xfrm>
            <a:off x="450001" y="1259999"/>
            <a:ext cx="3600000" cy="493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Bulleted content slide </a:t>
            </a:r>
            <a:br>
              <a:rPr lang="en-GB" dirty="0" smtClean="0"/>
            </a:br>
            <a:r>
              <a:rPr lang="en-GB" dirty="0" smtClean="0"/>
              <a:t>22pt Arial</a:t>
            </a:r>
          </a:p>
          <a:p>
            <a:r>
              <a:rPr lang="en-GB" dirty="0" smtClean="0"/>
              <a:t>Bullet 1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2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3</a:t>
            </a:r>
            <a:endParaRPr lang="en-GB" dirty="0"/>
          </a:p>
          <a:p>
            <a:r>
              <a:rPr lang="en-GB" dirty="0"/>
              <a:t>Bullet </a:t>
            </a:r>
            <a:r>
              <a:rPr lang="en-GB" dirty="0" smtClean="0"/>
              <a:t>4</a:t>
            </a:r>
            <a:endParaRPr lang="en-GB" dirty="0"/>
          </a:p>
          <a:p>
            <a:pPr lvl="1"/>
            <a:r>
              <a:rPr lang="en-GB" dirty="0"/>
              <a:t>Sub-bullet </a:t>
            </a:r>
            <a:r>
              <a:rPr lang="en-GB" dirty="0" smtClean="0"/>
              <a:t>1</a:t>
            </a:r>
            <a:endParaRPr lang="en-GB" dirty="0"/>
          </a:p>
          <a:p>
            <a:pPr lvl="1"/>
            <a:r>
              <a:rPr lang="en-GB" dirty="0"/>
              <a:t>Sub-bullet </a:t>
            </a: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91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EC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8" y="2743256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7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8" y="2743256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6120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6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5256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300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3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0000" y="1259998"/>
            <a:ext cx="7470000" cy="4932000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8334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322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44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6000" y="1800000"/>
            <a:ext cx="2178000" cy="1980220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00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781042"/>
            <a:ext cx="9144000" cy="946837"/>
          </a:xfrm>
          <a:solidFill>
            <a:schemeClr val="accent1"/>
          </a:solidFill>
        </p:spPr>
        <p:txBody>
          <a:bodyPr wrap="square"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58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4BCD-A97F-418B-B213-899F521907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09600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192000" y="982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80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276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372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096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3096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276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192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6192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72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0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4818701"/>
            <a:ext cx="9144000" cy="965013"/>
          </a:xfrm>
          <a:solidFill>
            <a:schemeClr val="accent1"/>
          </a:solidFill>
        </p:spPr>
        <p:txBody>
          <a:bodyPr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17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63888" y="0"/>
            <a:ext cx="5580112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63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00000"/>
            <a:ext cx="3204000" cy="39600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99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&lt; Picture to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go here &gt;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1" y="0"/>
            <a:ext cx="10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2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45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8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rawn logo (M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051050" y="2362200"/>
            <a:ext cx="6045200" cy="576263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852738"/>
            <a:ext cx="5122863" cy="47942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42E12"/>
                </a:solidFill>
              </a:defRPr>
            </a:lvl1pPr>
          </a:lstStyle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733844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AD124-A402-4A96-911A-5003B5B269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6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769F-4730-47DA-914B-611001BB3E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353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94FA-6AB6-4DAD-A1C4-4B15EE1AED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83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AA00-5F5D-4C97-8A07-2CB75297B1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4756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8C74-A293-462E-B355-D83586A197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7653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F39F-C55E-479A-A6FE-7FC6CE6592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224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9CDD-ECF8-4CCA-852E-1CB98CFDF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20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A858-C40D-4A67-9862-8BD32BF7EB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6945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4941-9056-4154-8576-6A3F1F12D2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6314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DC03-3874-4122-AA1D-0D40EE2109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8790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763" y="0"/>
            <a:ext cx="1773237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1050" y="0"/>
            <a:ext cx="5167313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AC06-153C-4DD9-B6DF-071853A058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132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AD4A-0119-4C63-861A-DD6CB2FC11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12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5B46-6C25-4479-A8D3-8363D487D9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2694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rawn logo (M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051050" y="2362200"/>
            <a:ext cx="6045200" cy="576263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852738"/>
            <a:ext cx="5122863" cy="47942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42E12"/>
                </a:solidFill>
              </a:defRPr>
            </a:lvl1pPr>
          </a:lstStyle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5443446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771F-671C-4A44-8455-F40F44404B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918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5120-47A9-4EC4-AA08-AF02D58B3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984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EB4A-F5F9-4D37-8632-408BBCF41D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002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BA6E-1E53-418E-A37F-EFB159AFB6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4141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AFD0-6B2B-49E7-9727-BB2F1B8EB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73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2589-0241-4781-9DA0-A64DDB7028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24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AA39-E861-4FD2-9F4A-99412293FE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7513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4145-8ABF-49D7-8525-258A695AC6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27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86F2-4FE0-4211-AD7C-7FF924D081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29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F634-0619-45D3-A7D5-0115E47E68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350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763" y="0"/>
            <a:ext cx="1773237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1050" y="0"/>
            <a:ext cx="5167313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F6CC-2F03-4018-89D8-EC6CDB7C7D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649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49FF-9452-4604-A5EF-EDE340B14D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8552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rawn logo (M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051050" y="2362200"/>
            <a:ext cx="6045200" cy="576263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852738"/>
            <a:ext cx="5122863" cy="47942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42E12"/>
                </a:solidFill>
              </a:defRPr>
            </a:lvl1pPr>
          </a:lstStyle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4302479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0176-1B24-4ECE-B7D2-22EDDEE6AF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637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9FD0-0FAB-4DCA-A083-7F0E7931A6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828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0CB5-2F29-438C-BE86-702301526B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199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2827-772A-48FA-8F95-CBCD7974FA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447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E11E-9EB3-4727-BDCB-801306007B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7624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0765-8A94-4E3F-B0B4-E323BA6E6B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161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6BE4-B00D-449A-998A-796F88FD2F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31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390B-9496-49BE-82BE-99082876B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1993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85E0-4A8E-4423-A1A1-C15500CCEC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514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656B-5793-41B5-A8F3-E80A0BAD28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468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763" y="0"/>
            <a:ext cx="1773237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1050" y="0"/>
            <a:ext cx="5167313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CA13-189D-4E2F-9EB2-D99F4415B2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983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1050" y="1773238"/>
            <a:ext cx="2840038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773238"/>
            <a:ext cx="2841625" cy="403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16C4-686E-435B-9604-4721D6AC7A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998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630238" y="1296988"/>
            <a:ext cx="5295900" cy="4932362"/>
            <a:chOff x="629599" y="1297781"/>
            <a:chExt cx="5296211" cy="4931567"/>
          </a:xfrm>
        </p:grpSpPr>
        <p:sp>
          <p:nvSpPr>
            <p:cNvPr id="6" name="Rectangle 5"/>
            <p:cNvSpPr/>
            <p:nvPr userDrawn="1"/>
          </p:nvSpPr>
          <p:spPr>
            <a:xfrm>
              <a:off x="1202720" y="1297781"/>
              <a:ext cx="4723090" cy="4907759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FF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629599" y="5472233"/>
              <a:ext cx="547719" cy="757115"/>
            </a:xfrm>
            <a:custGeom>
              <a:avLst/>
              <a:gdLst>
                <a:gd name="connsiteX0" fmla="*/ 547687 w 547687"/>
                <a:gd name="connsiteY0" fmla="*/ 757238 h 757238"/>
                <a:gd name="connsiteX1" fmla="*/ 547687 w 547687"/>
                <a:gd name="connsiteY1" fmla="*/ 0 h 757238"/>
                <a:gd name="connsiteX2" fmla="*/ 0 w 547687"/>
                <a:gd name="connsiteY2" fmla="*/ 0 h 757238"/>
                <a:gd name="connsiteX3" fmla="*/ 547687 w 547687"/>
                <a:gd name="connsiteY3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87" h="757238">
                  <a:moveTo>
                    <a:pt x="547687" y="757238"/>
                  </a:moveTo>
                  <a:lnTo>
                    <a:pt x="547687" y="0"/>
                  </a:lnTo>
                  <a:lnTo>
                    <a:pt x="0" y="0"/>
                  </a:lnTo>
                  <a:lnTo>
                    <a:pt x="547687" y="7572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5632450"/>
            <a:ext cx="12779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152" y="1838724"/>
            <a:ext cx="4156238" cy="1066401"/>
          </a:xfrm>
        </p:spPr>
        <p:txBody>
          <a:bodyPr/>
          <a:lstStyle>
            <a:lvl1pPr algn="l">
              <a:defRPr sz="3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152" y="2908318"/>
            <a:ext cx="4165923" cy="8436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197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630238" y="1296988"/>
            <a:ext cx="5295900" cy="4932362"/>
            <a:chOff x="629599" y="1297781"/>
            <a:chExt cx="5296211" cy="4931567"/>
          </a:xfrm>
        </p:grpSpPr>
        <p:sp>
          <p:nvSpPr>
            <p:cNvPr id="5" name="Rectangle 4"/>
            <p:cNvSpPr/>
            <p:nvPr userDrawn="1"/>
          </p:nvSpPr>
          <p:spPr>
            <a:xfrm>
              <a:off x="1202720" y="1297781"/>
              <a:ext cx="4723090" cy="4907759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629599" y="5472233"/>
              <a:ext cx="547719" cy="757115"/>
            </a:xfrm>
            <a:custGeom>
              <a:avLst/>
              <a:gdLst>
                <a:gd name="connsiteX0" fmla="*/ 547687 w 547687"/>
                <a:gd name="connsiteY0" fmla="*/ 757238 h 757238"/>
                <a:gd name="connsiteX1" fmla="*/ 547687 w 547687"/>
                <a:gd name="connsiteY1" fmla="*/ 0 h 757238"/>
                <a:gd name="connsiteX2" fmla="*/ 0 w 547687"/>
                <a:gd name="connsiteY2" fmla="*/ 0 h 757238"/>
                <a:gd name="connsiteX3" fmla="*/ 547687 w 547687"/>
                <a:gd name="connsiteY3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87" h="757238">
                  <a:moveTo>
                    <a:pt x="547687" y="757238"/>
                  </a:moveTo>
                  <a:lnTo>
                    <a:pt x="547687" y="0"/>
                  </a:lnTo>
                  <a:lnTo>
                    <a:pt x="0" y="0"/>
                  </a:lnTo>
                  <a:lnTo>
                    <a:pt x="547687" y="757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1766888" y="5630863"/>
            <a:ext cx="1277937" cy="401637"/>
            <a:chOff x="1766887" y="5630862"/>
            <a:chExt cx="1277939" cy="401639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3575" y="5680075"/>
              <a:ext cx="274638" cy="150813"/>
            </a:xfrm>
            <a:custGeom>
              <a:avLst/>
              <a:gdLst>
                <a:gd name="T0" fmla="*/ 0 w 173"/>
                <a:gd name="T1" fmla="*/ 150813 h 95"/>
                <a:gd name="T2" fmla="*/ 109538 w 173"/>
                <a:gd name="T3" fmla="*/ 0 h 95"/>
                <a:gd name="T4" fmla="*/ 274638 w 173"/>
                <a:gd name="T5" fmla="*/ 0 h 95"/>
                <a:gd name="T6" fmla="*/ 163513 w 173"/>
                <a:gd name="T7" fmla="*/ 150813 h 95"/>
                <a:gd name="T8" fmla="*/ 0 w 173"/>
                <a:gd name="T9" fmla="*/ 150813 h 95"/>
                <a:gd name="T10" fmla="*/ 0 w 173"/>
                <a:gd name="T11" fmla="*/ 150813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95">
                  <a:moveTo>
                    <a:pt x="0" y="95"/>
                  </a:moveTo>
                  <a:lnTo>
                    <a:pt x="69" y="0"/>
                  </a:lnTo>
                  <a:lnTo>
                    <a:pt x="173" y="0"/>
                  </a:lnTo>
                  <a:lnTo>
                    <a:pt x="10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766887" y="5830888"/>
              <a:ext cx="276225" cy="150813"/>
            </a:xfrm>
            <a:custGeom>
              <a:avLst/>
              <a:gdLst>
                <a:gd name="T0" fmla="*/ 276225 w 174"/>
                <a:gd name="T1" fmla="*/ 0 h 95"/>
                <a:gd name="T2" fmla="*/ 166688 w 174"/>
                <a:gd name="T3" fmla="*/ 150813 h 95"/>
                <a:gd name="T4" fmla="*/ 0 w 174"/>
                <a:gd name="T5" fmla="*/ 150813 h 95"/>
                <a:gd name="T6" fmla="*/ 111125 w 174"/>
                <a:gd name="T7" fmla="*/ 0 h 95"/>
                <a:gd name="T8" fmla="*/ 276225 w 174"/>
                <a:gd name="T9" fmla="*/ 0 h 95"/>
                <a:gd name="T10" fmla="*/ 276225 w 174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95">
                  <a:moveTo>
                    <a:pt x="174" y="0"/>
                  </a:moveTo>
                  <a:lnTo>
                    <a:pt x="105" y="95"/>
                  </a:lnTo>
                  <a:lnTo>
                    <a:pt x="0" y="95"/>
                  </a:lnTo>
                  <a:lnTo>
                    <a:pt x="7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766887" y="5630862"/>
              <a:ext cx="295275" cy="174625"/>
            </a:xfrm>
            <a:custGeom>
              <a:avLst/>
              <a:gdLst>
                <a:gd name="T0" fmla="*/ 184150 w 186"/>
                <a:gd name="T1" fmla="*/ 25400 h 110"/>
                <a:gd name="T2" fmla="*/ 19050 w 186"/>
                <a:gd name="T3" fmla="*/ 25400 h 110"/>
                <a:gd name="T4" fmla="*/ 0 w 186"/>
                <a:gd name="T5" fmla="*/ 0 h 110"/>
                <a:gd name="T6" fmla="*/ 166688 w 186"/>
                <a:gd name="T7" fmla="*/ 0 h 110"/>
                <a:gd name="T8" fmla="*/ 184150 w 186"/>
                <a:gd name="T9" fmla="*/ 25400 h 110"/>
                <a:gd name="T10" fmla="*/ 184150 w 186"/>
                <a:gd name="T11" fmla="*/ 25400 h 110"/>
                <a:gd name="T12" fmla="*/ 220663 w 186"/>
                <a:gd name="T13" fmla="*/ 74613 h 110"/>
                <a:gd name="T14" fmla="*/ 201613 w 186"/>
                <a:gd name="T15" fmla="*/ 49213 h 110"/>
                <a:gd name="T16" fmla="*/ 38100 w 186"/>
                <a:gd name="T17" fmla="*/ 49213 h 110"/>
                <a:gd name="T18" fmla="*/ 55563 w 186"/>
                <a:gd name="T19" fmla="*/ 74613 h 110"/>
                <a:gd name="T20" fmla="*/ 220663 w 186"/>
                <a:gd name="T21" fmla="*/ 74613 h 110"/>
                <a:gd name="T22" fmla="*/ 220663 w 186"/>
                <a:gd name="T23" fmla="*/ 74613 h 110"/>
                <a:gd name="T24" fmla="*/ 257175 w 186"/>
                <a:gd name="T25" fmla="*/ 125413 h 110"/>
                <a:gd name="T26" fmla="*/ 239713 w 186"/>
                <a:gd name="T27" fmla="*/ 100013 h 110"/>
                <a:gd name="T28" fmla="*/ 73025 w 186"/>
                <a:gd name="T29" fmla="*/ 100013 h 110"/>
                <a:gd name="T30" fmla="*/ 92075 w 186"/>
                <a:gd name="T31" fmla="*/ 125413 h 110"/>
                <a:gd name="T32" fmla="*/ 257175 w 186"/>
                <a:gd name="T33" fmla="*/ 125413 h 110"/>
                <a:gd name="T34" fmla="*/ 257175 w 186"/>
                <a:gd name="T35" fmla="*/ 125413 h 110"/>
                <a:gd name="T36" fmla="*/ 295275 w 186"/>
                <a:gd name="T37" fmla="*/ 174625 h 110"/>
                <a:gd name="T38" fmla="*/ 276225 w 186"/>
                <a:gd name="T39" fmla="*/ 150813 h 110"/>
                <a:gd name="T40" fmla="*/ 111125 w 186"/>
                <a:gd name="T41" fmla="*/ 150813 h 110"/>
                <a:gd name="T42" fmla="*/ 128588 w 186"/>
                <a:gd name="T43" fmla="*/ 174625 h 110"/>
                <a:gd name="T44" fmla="*/ 295275 w 186"/>
                <a:gd name="T45" fmla="*/ 174625 h 110"/>
                <a:gd name="T46" fmla="*/ 295275 w 186"/>
                <a:gd name="T47" fmla="*/ 174625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6" h="110">
                  <a:moveTo>
                    <a:pt x="116" y="16"/>
                  </a:moveTo>
                  <a:lnTo>
                    <a:pt x="12" y="16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6" y="16"/>
                  </a:lnTo>
                  <a:close/>
                  <a:moveTo>
                    <a:pt x="139" y="47"/>
                  </a:moveTo>
                  <a:lnTo>
                    <a:pt x="127" y="31"/>
                  </a:lnTo>
                  <a:lnTo>
                    <a:pt x="24" y="31"/>
                  </a:lnTo>
                  <a:lnTo>
                    <a:pt x="35" y="47"/>
                  </a:lnTo>
                  <a:lnTo>
                    <a:pt x="139" y="47"/>
                  </a:lnTo>
                  <a:close/>
                  <a:moveTo>
                    <a:pt x="162" y="79"/>
                  </a:moveTo>
                  <a:lnTo>
                    <a:pt x="151" y="63"/>
                  </a:lnTo>
                  <a:lnTo>
                    <a:pt x="46" y="63"/>
                  </a:lnTo>
                  <a:lnTo>
                    <a:pt x="58" y="79"/>
                  </a:lnTo>
                  <a:lnTo>
                    <a:pt x="162" y="79"/>
                  </a:lnTo>
                  <a:close/>
                  <a:moveTo>
                    <a:pt x="186" y="110"/>
                  </a:moveTo>
                  <a:lnTo>
                    <a:pt x="174" y="95"/>
                  </a:lnTo>
                  <a:lnTo>
                    <a:pt x="70" y="95"/>
                  </a:lnTo>
                  <a:lnTo>
                    <a:pt x="81" y="110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914525" y="5856288"/>
              <a:ext cx="293688" cy="176213"/>
            </a:xfrm>
            <a:custGeom>
              <a:avLst/>
              <a:gdLst>
                <a:gd name="T0" fmla="*/ 109538 w 185"/>
                <a:gd name="T1" fmla="*/ 149225 h 111"/>
                <a:gd name="T2" fmla="*/ 274638 w 185"/>
                <a:gd name="T3" fmla="*/ 149225 h 111"/>
                <a:gd name="T4" fmla="*/ 293688 w 185"/>
                <a:gd name="T5" fmla="*/ 176213 h 111"/>
                <a:gd name="T6" fmla="*/ 127000 w 185"/>
                <a:gd name="T7" fmla="*/ 176213 h 111"/>
                <a:gd name="T8" fmla="*/ 109538 w 185"/>
                <a:gd name="T9" fmla="*/ 149225 h 111"/>
                <a:gd name="T10" fmla="*/ 109538 w 185"/>
                <a:gd name="T11" fmla="*/ 149225 h 111"/>
                <a:gd name="T12" fmla="*/ 73025 w 185"/>
                <a:gd name="T13" fmla="*/ 100013 h 111"/>
                <a:gd name="T14" fmla="*/ 92075 w 185"/>
                <a:gd name="T15" fmla="*/ 125413 h 111"/>
                <a:gd name="T16" fmla="*/ 257175 w 185"/>
                <a:gd name="T17" fmla="*/ 125413 h 111"/>
                <a:gd name="T18" fmla="*/ 238125 w 185"/>
                <a:gd name="T19" fmla="*/ 100013 h 111"/>
                <a:gd name="T20" fmla="*/ 73025 w 185"/>
                <a:gd name="T21" fmla="*/ 100013 h 111"/>
                <a:gd name="T22" fmla="*/ 73025 w 185"/>
                <a:gd name="T23" fmla="*/ 100013 h 111"/>
                <a:gd name="T24" fmla="*/ 36513 w 185"/>
                <a:gd name="T25" fmla="*/ 49213 h 111"/>
                <a:gd name="T26" fmla="*/ 53975 w 185"/>
                <a:gd name="T27" fmla="*/ 74613 h 111"/>
                <a:gd name="T28" fmla="*/ 220663 w 185"/>
                <a:gd name="T29" fmla="*/ 74613 h 111"/>
                <a:gd name="T30" fmla="*/ 201613 w 185"/>
                <a:gd name="T31" fmla="*/ 49213 h 111"/>
                <a:gd name="T32" fmla="*/ 36513 w 185"/>
                <a:gd name="T33" fmla="*/ 49213 h 111"/>
                <a:gd name="T34" fmla="*/ 36513 w 185"/>
                <a:gd name="T35" fmla="*/ 49213 h 111"/>
                <a:gd name="T36" fmla="*/ 0 w 185"/>
                <a:gd name="T37" fmla="*/ 0 h 111"/>
                <a:gd name="T38" fmla="*/ 19050 w 185"/>
                <a:gd name="T39" fmla="*/ 25400 h 111"/>
                <a:gd name="T40" fmla="*/ 182563 w 185"/>
                <a:gd name="T41" fmla="*/ 25400 h 111"/>
                <a:gd name="T42" fmla="*/ 165100 w 185"/>
                <a:gd name="T43" fmla="*/ 0 h 111"/>
                <a:gd name="T44" fmla="*/ 0 w 185"/>
                <a:gd name="T45" fmla="*/ 0 h 111"/>
                <a:gd name="T46" fmla="*/ 0 w 185"/>
                <a:gd name="T47" fmla="*/ 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5" h="111">
                  <a:moveTo>
                    <a:pt x="69" y="94"/>
                  </a:moveTo>
                  <a:lnTo>
                    <a:pt x="173" y="94"/>
                  </a:lnTo>
                  <a:lnTo>
                    <a:pt x="185" y="111"/>
                  </a:lnTo>
                  <a:lnTo>
                    <a:pt x="80" y="111"/>
                  </a:lnTo>
                  <a:lnTo>
                    <a:pt x="69" y="94"/>
                  </a:lnTo>
                  <a:close/>
                  <a:moveTo>
                    <a:pt x="46" y="63"/>
                  </a:moveTo>
                  <a:lnTo>
                    <a:pt x="58" y="79"/>
                  </a:lnTo>
                  <a:lnTo>
                    <a:pt x="162" y="79"/>
                  </a:lnTo>
                  <a:lnTo>
                    <a:pt x="150" y="63"/>
                  </a:lnTo>
                  <a:lnTo>
                    <a:pt x="46" y="63"/>
                  </a:lnTo>
                  <a:close/>
                  <a:moveTo>
                    <a:pt x="23" y="31"/>
                  </a:moveTo>
                  <a:lnTo>
                    <a:pt x="34" y="47"/>
                  </a:lnTo>
                  <a:lnTo>
                    <a:pt x="139" y="47"/>
                  </a:lnTo>
                  <a:lnTo>
                    <a:pt x="127" y="31"/>
                  </a:lnTo>
                  <a:lnTo>
                    <a:pt x="23" y="31"/>
                  </a:lnTo>
                  <a:close/>
                  <a:moveTo>
                    <a:pt x="0" y="0"/>
                  </a:moveTo>
                  <a:lnTo>
                    <a:pt x="12" y="16"/>
                  </a:lnTo>
                  <a:lnTo>
                    <a:pt x="115" y="16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2208213" y="5765800"/>
              <a:ext cx="836613" cy="231776"/>
              <a:chOff x="2208213" y="5765800"/>
              <a:chExt cx="836613" cy="231776"/>
            </a:xfrm>
            <a:solidFill>
              <a:srgbClr val="FFFFFF"/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2274888" y="5926138"/>
                <a:ext cx="698500" cy="71438"/>
              </a:xfrm>
              <a:custGeom>
                <a:avLst/>
                <a:gdLst>
                  <a:gd name="T0" fmla="*/ 0 w 619"/>
                  <a:gd name="T1" fmla="*/ 9 h 64"/>
                  <a:gd name="T2" fmla="*/ 9 w 619"/>
                  <a:gd name="T3" fmla="*/ 49 h 64"/>
                  <a:gd name="T4" fmla="*/ 27 w 619"/>
                  <a:gd name="T5" fmla="*/ 15 h 64"/>
                  <a:gd name="T6" fmla="*/ 50 w 619"/>
                  <a:gd name="T7" fmla="*/ 27 h 64"/>
                  <a:gd name="T8" fmla="*/ 35 w 619"/>
                  <a:gd name="T9" fmla="*/ 21 h 64"/>
                  <a:gd name="T10" fmla="*/ 18 w 619"/>
                  <a:gd name="T11" fmla="*/ 15 h 64"/>
                  <a:gd name="T12" fmla="*/ 81 w 619"/>
                  <a:gd name="T13" fmla="*/ 39 h 64"/>
                  <a:gd name="T14" fmla="*/ 66 w 619"/>
                  <a:gd name="T15" fmla="*/ 43 h 64"/>
                  <a:gd name="T16" fmla="*/ 80 w 619"/>
                  <a:gd name="T17" fmla="*/ 15 h 64"/>
                  <a:gd name="T18" fmla="*/ 97 w 619"/>
                  <a:gd name="T19" fmla="*/ 20 h 64"/>
                  <a:gd name="T20" fmla="*/ 107 w 619"/>
                  <a:gd name="T21" fmla="*/ 50 h 64"/>
                  <a:gd name="T22" fmla="*/ 88 w 619"/>
                  <a:gd name="T23" fmla="*/ 63 h 64"/>
                  <a:gd name="T24" fmla="*/ 112 w 619"/>
                  <a:gd name="T25" fmla="*/ 32 h 64"/>
                  <a:gd name="T26" fmla="*/ 138 w 619"/>
                  <a:gd name="T27" fmla="*/ 0 h 64"/>
                  <a:gd name="T28" fmla="*/ 129 w 619"/>
                  <a:gd name="T29" fmla="*/ 15 h 64"/>
                  <a:gd name="T30" fmla="*/ 129 w 619"/>
                  <a:gd name="T31" fmla="*/ 15 h 64"/>
                  <a:gd name="T32" fmla="*/ 155 w 619"/>
                  <a:gd name="T33" fmla="*/ 23 h 64"/>
                  <a:gd name="T34" fmla="*/ 163 w 619"/>
                  <a:gd name="T35" fmla="*/ 23 h 64"/>
                  <a:gd name="T36" fmla="*/ 147 w 619"/>
                  <a:gd name="T37" fmla="*/ 15 h 64"/>
                  <a:gd name="T38" fmla="*/ 173 w 619"/>
                  <a:gd name="T39" fmla="*/ 9 h 64"/>
                  <a:gd name="T40" fmla="*/ 182 w 619"/>
                  <a:gd name="T41" fmla="*/ 49 h 64"/>
                  <a:gd name="T42" fmla="*/ 199 w 619"/>
                  <a:gd name="T43" fmla="*/ 15 h 64"/>
                  <a:gd name="T44" fmla="*/ 222 w 619"/>
                  <a:gd name="T45" fmla="*/ 27 h 64"/>
                  <a:gd name="T46" fmla="*/ 208 w 619"/>
                  <a:gd name="T47" fmla="*/ 21 h 64"/>
                  <a:gd name="T48" fmla="*/ 191 w 619"/>
                  <a:gd name="T49" fmla="*/ 15 h 64"/>
                  <a:gd name="T50" fmla="*/ 233 w 619"/>
                  <a:gd name="T51" fmla="*/ 61 h 64"/>
                  <a:gd name="T52" fmla="*/ 254 w 619"/>
                  <a:gd name="T53" fmla="*/ 44 h 64"/>
                  <a:gd name="T54" fmla="*/ 254 w 619"/>
                  <a:gd name="T55" fmla="*/ 20 h 64"/>
                  <a:gd name="T56" fmla="*/ 254 w 619"/>
                  <a:gd name="T57" fmla="*/ 32 h 64"/>
                  <a:gd name="T58" fmla="*/ 254 w 619"/>
                  <a:gd name="T59" fmla="*/ 32 h 64"/>
                  <a:gd name="T60" fmla="*/ 290 w 619"/>
                  <a:gd name="T61" fmla="*/ 9 h 64"/>
                  <a:gd name="T62" fmla="*/ 299 w 619"/>
                  <a:gd name="T63" fmla="*/ 49 h 64"/>
                  <a:gd name="T64" fmla="*/ 317 w 619"/>
                  <a:gd name="T65" fmla="*/ 15 h 64"/>
                  <a:gd name="T66" fmla="*/ 340 w 619"/>
                  <a:gd name="T67" fmla="*/ 27 h 64"/>
                  <a:gd name="T68" fmla="*/ 325 w 619"/>
                  <a:gd name="T69" fmla="*/ 21 h 64"/>
                  <a:gd name="T70" fmla="*/ 309 w 619"/>
                  <a:gd name="T71" fmla="*/ 15 h 64"/>
                  <a:gd name="T72" fmla="*/ 357 w 619"/>
                  <a:gd name="T73" fmla="*/ 20 h 64"/>
                  <a:gd name="T74" fmla="*/ 371 w 619"/>
                  <a:gd name="T75" fmla="*/ 49 h 64"/>
                  <a:gd name="T76" fmla="*/ 358 w 619"/>
                  <a:gd name="T77" fmla="*/ 49 h 64"/>
                  <a:gd name="T78" fmla="*/ 423 w 619"/>
                  <a:gd name="T79" fmla="*/ 32 h 64"/>
                  <a:gd name="T80" fmla="*/ 405 w 619"/>
                  <a:gd name="T81" fmla="*/ 43 h 64"/>
                  <a:gd name="T82" fmla="*/ 405 w 619"/>
                  <a:gd name="T83" fmla="*/ 43 h 64"/>
                  <a:gd name="T84" fmla="*/ 444 w 619"/>
                  <a:gd name="T85" fmla="*/ 40 h 64"/>
                  <a:gd name="T86" fmla="*/ 439 w 619"/>
                  <a:gd name="T87" fmla="*/ 49 h 64"/>
                  <a:gd name="T88" fmla="*/ 495 w 619"/>
                  <a:gd name="T89" fmla="*/ 28 h 64"/>
                  <a:gd name="T90" fmla="*/ 487 w 619"/>
                  <a:gd name="T91" fmla="*/ 49 h 64"/>
                  <a:gd name="T92" fmla="*/ 464 w 619"/>
                  <a:gd name="T93" fmla="*/ 40 h 64"/>
                  <a:gd name="T94" fmla="*/ 479 w 619"/>
                  <a:gd name="T95" fmla="*/ 21 h 64"/>
                  <a:gd name="T96" fmla="*/ 485 w 619"/>
                  <a:gd name="T97" fmla="*/ 40 h 64"/>
                  <a:gd name="T98" fmla="*/ 478 w 619"/>
                  <a:gd name="T99" fmla="*/ 43 h 64"/>
                  <a:gd name="T100" fmla="*/ 506 w 619"/>
                  <a:gd name="T101" fmla="*/ 15 h 64"/>
                  <a:gd name="T102" fmla="*/ 523 w 619"/>
                  <a:gd name="T103" fmla="*/ 15 h 64"/>
                  <a:gd name="T104" fmla="*/ 519 w 619"/>
                  <a:gd name="T105" fmla="*/ 43 h 64"/>
                  <a:gd name="T106" fmla="*/ 506 w 619"/>
                  <a:gd name="T107" fmla="*/ 39 h 64"/>
                  <a:gd name="T108" fmla="*/ 538 w 619"/>
                  <a:gd name="T109" fmla="*/ 9 h 64"/>
                  <a:gd name="T110" fmla="*/ 538 w 619"/>
                  <a:gd name="T111" fmla="*/ 15 h 64"/>
                  <a:gd name="T112" fmla="*/ 563 w 619"/>
                  <a:gd name="T113" fmla="*/ 14 h 64"/>
                  <a:gd name="T114" fmla="*/ 563 w 619"/>
                  <a:gd name="T115" fmla="*/ 14 h 64"/>
                  <a:gd name="T116" fmla="*/ 554 w 619"/>
                  <a:gd name="T117" fmla="*/ 31 h 64"/>
                  <a:gd name="T118" fmla="*/ 596 w 619"/>
                  <a:gd name="T119" fmla="*/ 20 h 64"/>
                  <a:gd name="T120" fmla="*/ 619 w 619"/>
                  <a:gd name="T121" fmla="*/ 49 h 64"/>
                  <a:gd name="T122" fmla="*/ 597 w 619"/>
                  <a:gd name="T12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9" h="64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0"/>
                    </a:lnTo>
                    <a:close/>
                    <a:moveTo>
                      <a:pt x="0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15"/>
                    </a:lnTo>
                    <a:close/>
                    <a:moveTo>
                      <a:pt x="18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0" y="16"/>
                      <a:pt x="33" y="14"/>
                      <a:pt x="38" y="14"/>
                    </a:cubicBezTo>
                    <a:cubicBezTo>
                      <a:pt x="46" y="14"/>
                      <a:pt x="50" y="20"/>
                      <a:pt x="50" y="2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27"/>
                      <a:pt x="41" y="21"/>
                      <a:pt x="35" y="21"/>
                    </a:cubicBezTo>
                    <a:cubicBezTo>
                      <a:pt x="29" y="21"/>
                      <a:pt x="27" y="28"/>
                      <a:pt x="27" y="32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18" y="49"/>
                      <a:pt x="18" y="49"/>
                      <a:pt x="18" y="49"/>
                    </a:cubicBezTo>
                    <a:lnTo>
                      <a:pt x="18" y="15"/>
                    </a:lnTo>
                    <a:close/>
                    <a:moveTo>
                      <a:pt x="79" y="22"/>
                    </a:moveTo>
                    <a:cubicBezTo>
                      <a:pt x="76" y="21"/>
                      <a:pt x="74" y="21"/>
                      <a:pt x="71" y="21"/>
                    </a:cubicBezTo>
                    <a:cubicBezTo>
                      <a:pt x="69" y="21"/>
                      <a:pt x="66" y="21"/>
                      <a:pt x="66" y="24"/>
                    </a:cubicBezTo>
                    <a:cubicBezTo>
                      <a:pt x="66" y="30"/>
                      <a:pt x="81" y="26"/>
                      <a:pt x="81" y="39"/>
                    </a:cubicBezTo>
                    <a:cubicBezTo>
                      <a:pt x="81" y="47"/>
                      <a:pt x="74" y="50"/>
                      <a:pt x="67" y="50"/>
                    </a:cubicBezTo>
                    <a:cubicBezTo>
                      <a:pt x="64" y="50"/>
                      <a:pt x="60" y="49"/>
                      <a:pt x="57" y="4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0" y="42"/>
                      <a:pt x="63" y="43"/>
                      <a:pt x="66" y="43"/>
                    </a:cubicBezTo>
                    <a:cubicBezTo>
                      <a:pt x="68" y="43"/>
                      <a:pt x="72" y="42"/>
                      <a:pt x="72" y="39"/>
                    </a:cubicBezTo>
                    <a:cubicBezTo>
                      <a:pt x="72" y="32"/>
                      <a:pt x="57" y="37"/>
                      <a:pt x="57" y="25"/>
                    </a:cubicBezTo>
                    <a:cubicBezTo>
                      <a:pt x="57" y="17"/>
                      <a:pt x="63" y="14"/>
                      <a:pt x="70" y="14"/>
                    </a:cubicBezTo>
                    <a:cubicBezTo>
                      <a:pt x="74" y="14"/>
                      <a:pt x="77" y="15"/>
                      <a:pt x="80" y="15"/>
                    </a:cubicBezTo>
                    <a:lnTo>
                      <a:pt x="79" y="22"/>
                    </a:lnTo>
                    <a:close/>
                    <a:moveTo>
                      <a:pt x="88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9" y="16"/>
                      <a:pt x="102" y="14"/>
                      <a:pt x="107" y="14"/>
                    </a:cubicBezTo>
                    <a:cubicBezTo>
                      <a:pt x="118" y="14"/>
                      <a:pt x="122" y="22"/>
                      <a:pt x="122" y="32"/>
                    </a:cubicBezTo>
                    <a:cubicBezTo>
                      <a:pt x="122" y="41"/>
                      <a:pt x="118" y="50"/>
                      <a:pt x="107" y="50"/>
                    </a:cubicBezTo>
                    <a:cubicBezTo>
                      <a:pt x="103" y="50"/>
                      <a:pt x="100" y="49"/>
                      <a:pt x="97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88" y="63"/>
                      <a:pt x="88" y="63"/>
                      <a:pt x="88" y="63"/>
                    </a:cubicBezTo>
                    <a:lnTo>
                      <a:pt x="88" y="15"/>
                    </a:lnTo>
                    <a:close/>
                    <a:moveTo>
                      <a:pt x="97" y="32"/>
                    </a:moveTo>
                    <a:cubicBezTo>
                      <a:pt x="97" y="37"/>
                      <a:pt x="99" y="43"/>
                      <a:pt x="105" y="43"/>
                    </a:cubicBezTo>
                    <a:cubicBezTo>
                      <a:pt x="111" y="43"/>
                      <a:pt x="112" y="37"/>
                      <a:pt x="112" y="32"/>
                    </a:cubicBezTo>
                    <a:cubicBezTo>
                      <a:pt x="112" y="27"/>
                      <a:pt x="111" y="21"/>
                      <a:pt x="105" y="21"/>
                    </a:cubicBezTo>
                    <a:cubicBezTo>
                      <a:pt x="99" y="21"/>
                      <a:pt x="97" y="27"/>
                      <a:pt x="97" y="32"/>
                    </a:cubicBezTo>
                    <a:close/>
                    <a:moveTo>
                      <a:pt x="129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29" y="0"/>
                    </a:lnTo>
                    <a:close/>
                    <a:moveTo>
                      <a:pt x="129" y="15"/>
                    </a:move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29" y="49"/>
                      <a:pt x="129" y="49"/>
                      <a:pt x="129" y="49"/>
                    </a:cubicBezTo>
                    <a:lnTo>
                      <a:pt x="129" y="15"/>
                    </a:lnTo>
                    <a:close/>
                    <a:moveTo>
                      <a:pt x="147" y="15"/>
                    </a:move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6" y="19"/>
                      <a:pt x="159" y="14"/>
                      <a:pt x="164" y="14"/>
                    </a:cubicBezTo>
                    <a:cubicBezTo>
                      <a:pt x="165" y="14"/>
                      <a:pt x="166" y="14"/>
                      <a:pt x="167" y="14"/>
                    </a:cubicBezTo>
                    <a:cubicBezTo>
                      <a:pt x="167" y="23"/>
                      <a:pt x="167" y="23"/>
                      <a:pt x="167" y="23"/>
                    </a:cubicBezTo>
                    <a:cubicBezTo>
                      <a:pt x="166" y="23"/>
                      <a:pt x="165" y="23"/>
                      <a:pt x="163" y="23"/>
                    </a:cubicBezTo>
                    <a:cubicBezTo>
                      <a:pt x="156" y="23"/>
                      <a:pt x="156" y="32"/>
                      <a:pt x="156" y="36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47" y="49"/>
                      <a:pt x="147" y="49"/>
                      <a:pt x="147" y="49"/>
                    </a:cubicBezTo>
                    <a:lnTo>
                      <a:pt x="147" y="15"/>
                    </a:lnTo>
                    <a:close/>
                    <a:moveTo>
                      <a:pt x="173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3" y="9"/>
                      <a:pt x="173" y="9"/>
                      <a:pt x="173" y="9"/>
                    </a:cubicBezTo>
                    <a:lnTo>
                      <a:pt x="173" y="0"/>
                    </a:lnTo>
                    <a:close/>
                    <a:moveTo>
                      <a:pt x="173" y="15"/>
                    </a:move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49"/>
                      <a:pt x="182" y="49"/>
                      <a:pt x="182" y="49"/>
                    </a:cubicBezTo>
                    <a:cubicBezTo>
                      <a:pt x="173" y="49"/>
                      <a:pt x="173" y="49"/>
                      <a:pt x="173" y="49"/>
                    </a:cubicBezTo>
                    <a:lnTo>
                      <a:pt x="173" y="15"/>
                    </a:lnTo>
                    <a:close/>
                    <a:moveTo>
                      <a:pt x="191" y="15"/>
                    </a:moveTo>
                    <a:cubicBezTo>
                      <a:pt x="199" y="15"/>
                      <a:pt x="199" y="15"/>
                      <a:pt x="199" y="15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2" y="16"/>
                      <a:pt x="206" y="14"/>
                      <a:pt x="211" y="14"/>
                    </a:cubicBezTo>
                    <a:cubicBezTo>
                      <a:pt x="219" y="14"/>
                      <a:pt x="222" y="20"/>
                      <a:pt x="222" y="27"/>
                    </a:cubicBezTo>
                    <a:cubicBezTo>
                      <a:pt x="222" y="49"/>
                      <a:pt x="222" y="49"/>
                      <a:pt x="222" y="49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13" y="27"/>
                      <a:pt x="213" y="21"/>
                      <a:pt x="208" y="21"/>
                    </a:cubicBezTo>
                    <a:cubicBezTo>
                      <a:pt x="201" y="21"/>
                      <a:pt x="200" y="28"/>
                      <a:pt x="200" y="32"/>
                    </a:cubicBezTo>
                    <a:cubicBezTo>
                      <a:pt x="200" y="49"/>
                      <a:pt x="200" y="49"/>
                      <a:pt x="200" y="49"/>
                    </a:cubicBezTo>
                    <a:cubicBezTo>
                      <a:pt x="191" y="49"/>
                      <a:pt x="191" y="49"/>
                      <a:pt x="191" y="49"/>
                    </a:cubicBezTo>
                    <a:lnTo>
                      <a:pt x="191" y="15"/>
                    </a:lnTo>
                    <a:close/>
                    <a:moveTo>
                      <a:pt x="263" y="15"/>
                    </a:moveTo>
                    <a:cubicBezTo>
                      <a:pt x="263" y="46"/>
                      <a:pt x="263" y="46"/>
                      <a:pt x="263" y="46"/>
                    </a:cubicBezTo>
                    <a:cubicBezTo>
                      <a:pt x="263" y="55"/>
                      <a:pt x="259" y="64"/>
                      <a:pt x="245" y="64"/>
                    </a:cubicBezTo>
                    <a:cubicBezTo>
                      <a:pt x="241" y="64"/>
                      <a:pt x="237" y="63"/>
                      <a:pt x="233" y="61"/>
                    </a:cubicBezTo>
                    <a:cubicBezTo>
                      <a:pt x="234" y="54"/>
                      <a:pt x="234" y="54"/>
                      <a:pt x="234" y="54"/>
                    </a:cubicBezTo>
                    <a:cubicBezTo>
                      <a:pt x="236" y="55"/>
                      <a:pt x="241" y="57"/>
                      <a:pt x="244" y="57"/>
                    </a:cubicBezTo>
                    <a:cubicBezTo>
                      <a:pt x="253" y="57"/>
                      <a:pt x="254" y="49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2" y="46"/>
                      <a:pt x="248" y="49"/>
                      <a:pt x="243" y="49"/>
                    </a:cubicBezTo>
                    <a:cubicBezTo>
                      <a:pt x="233" y="49"/>
                      <a:pt x="229" y="41"/>
                      <a:pt x="229" y="32"/>
                    </a:cubicBezTo>
                    <a:cubicBezTo>
                      <a:pt x="229" y="24"/>
                      <a:pt x="233" y="14"/>
                      <a:pt x="244" y="14"/>
                    </a:cubicBezTo>
                    <a:cubicBezTo>
                      <a:pt x="248" y="14"/>
                      <a:pt x="252" y="16"/>
                      <a:pt x="254" y="20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15"/>
                      <a:pt x="254" y="15"/>
                      <a:pt x="254" y="15"/>
                    </a:cubicBezTo>
                    <a:lnTo>
                      <a:pt x="263" y="15"/>
                    </a:lnTo>
                    <a:close/>
                    <a:moveTo>
                      <a:pt x="254" y="32"/>
                    </a:moveTo>
                    <a:cubicBezTo>
                      <a:pt x="254" y="26"/>
                      <a:pt x="252" y="21"/>
                      <a:pt x="246" y="21"/>
                    </a:cubicBezTo>
                    <a:cubicBezTo>
                      <a:pt x="240" y="21"/>
                      <a:pt x="238" y="27"/>
                      <a:pt x="238" y="32"/>
                    </a:cubicBezTo>
                    <a:cubicBezTo>
                      <a:pt x="238" y="36"/>
                      <a:pt x="241" y="42"/>
                      <a:pt x="246" y="42"/>
                    </a:cubicBezTo>
                    <a:cubicBezTo>
                      <a:pt x="252" y="42"/>
                      <a:pt x="254" y="37"/>
                      <a:pt x="254" y="32"/>
                    </a:cubicBezTo>
                    <a:close/>
                    <a:moveTo>
                      <a:pt x="290" y="0"/>
                    </a:move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9"/>
                      <a:pt x="299" y="9"/>
                      <a:pt x="299" y="9"/>
                    </a:cubicBezTo>
                    <a:cubicBezTo>
                      <a:pt x="290" y="9"/>
                      <a:pt x="290" y="9"/>
                      <a:pt x="290" y="9"/>
                    </a:cubicBezTo>
                    <a:lnTo>
                      <a:pt x="290" y="0"/>
                    </a:lnTo>
                    <a:close/>
                    <a:moveTo>
                      <a:pt x="290" y="15"/>
                    </a:moveTo>
                    <a:cubicBezTo>
                      <a:pt x="299" y="15"/>
                      <a:pt x="299" y="15"/>
                      <a:pt x="299" y="15"/>
                    </a:cubicBezTo>
                    <a:cubicBezTo>
                      <a:pt x="299" y="49"/>
                      <a:pt x="299" y="49"/>
                      <a:pt x="299" y="49"/>
                    </a:cubicBezTo>
                    <a:cubicBezTo>
                      <a:pt x="290" y="49"/>
                      <a:pt x="290" y="49"/>
                      <a:pt x="290" y="49"/>
                    </a:cubicBezTo>
                    <a:lnTo>
                      <a:pt x="290" y="15"/>
                    </a:lnTo>
                    <a:close/>
                    <a:moveTo>
                      <a:pt x="309" y="15"/>
                    </a:moveTo>
                    <a:cubicBezTo>
                      <a:pt x="317" y="15"/>
                      <a:pt x="317" y="15"/>
                      <a:pt x="317" y="15"/>
                    </a:cubicBezTo>
                    <a:cubicBezTo>
                      <a:pt x="317" y="20"/>
                      <a:pt x="317" y="20"/>
                      <a:pt x="317" y="20"/>
                    </a:cubicBezTo>
                    <a:cubicBezTo>
                      <a:pt x="317" y="20"/>
                      <a:pt x="317" y="20"/>
                      <a:pt x="317" y="20"/>
                    </a:cubicBezTo>
                    <a:cubicBezTo>
                      <a:pt x="320" y="16"/>
                      <a:pt x="324" y="14"/>
                      <a:pt x="328" y="14"/>
                    </a:cubicBezTo>
                    <a:cubicBezTo>
                      <a:pt x="336" y="14"/>
                      <a:pt x="340" y="20"/>
                      <a:pt x="340" y="27"/>
                    </a:cubicBezTo>
                    <a:cubicBezTo>
                      <a:pt x="340" y="49"/>
                      <a:pt x="340" y="49"/>
                      <a:pt x="340" y="49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1" y="31"/>
                      <a:pt x="331" y="31"/>
                      <a:pt x="331" y="31"/>
                    </a:cubicBezTo>
                    <a:cubicBezTo>
                      <a:pt x="331" y="27"/>
                      <a:pt x="331" y="21"/>
                      <a:pt x="325" y="21"/>
                    </a:cubicBezTo>
                    <a:cubicBezTo>
                      <a:pt x="319" y="21"/>
                      <a:pt x="317" y="28"/>
                      <a:pt x="317" y="32"/>
                    </a:cubicBezTo>
                    <a:cubicBezTo>
                      <a:pt x="317" y="49"/>
                      <a:pt x="317" y="49"/>
                      <a:pt x="317" y="49"/>
                    </a:cubicBezTo>
                    <a:cubicBezTo>
                      <a:pt x="309" y="49"/>
                      <a:pt x="309" y="49"/>
                      <a:pt x="309" y="49"/>
                    </a:cubicBezTo>
                    <a:lnTo>
                      <a:pt x="309" y="15"/>
                    </a:lnTo>
                    <a:close/>
                    <a:moveTo>
                      <a:pt x="349" y="15"/>
                    </a:moveTo>
                    <a:cubicBezTo>
                      <a:pt x="357" y="15"/>
                      <a:pt x="357" y="15"/>
                      <a:pt x="357" y="15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60" y="16"/>
                      <a:pt x="364" y="14"/>
                      <a:pt x="369" y="14"/>
                    </a:cubicBezTo>
                    <a:cubicBezTo>
                      <a:pt x="377" y="14"/>
                      <a:pt x="380" y="20"/>
                      <a:pt x="380" y="27"/>
                    </a:cubicBezTo>
                    <a:cubicBezTo>
                      <a:pt x="380" y="49"/>
                      <a:pt x="380" y="49"/>
                      <a:pt x="380" y="49"/>
                    </a:cubicBezTo>
                    <a:cubicBezTo>
                      <a:pt x="371" y="49"/>
                      <a:pt x="371" y="49"/>
                      <a:pt x="371" y="49"/>
                    </a:cubicBezTo>
                    <a:cubicBezTo>
                      <a:pt x="371" y="31"/>
                      <a:pt x="371" y="31"/>
                      <a:pt x="371" y="31"/>
                    </a:cubicBezTo>
                    <a:cubicBezTo>
                      <a:pt x="371" y="27"/>
                      <a:pt x="371" y="21"/>
                      <a:pt x="366" y="21"/>
                    </a:cubicBezTo>
                    <a:cubicBezTo>
                      <a:pt x="359" y="21"/>
                      <a:pt x="358" y="28"/>
                      <a:pt x="358" y="32"/>
                    </a:cubicBezTo>
                    <a:cubicBezTo>
                      <a:pt x="358" y="49"/>
                      <a:pt x="358" y="49"/>
                      <a:pt x="358" y="49"/>
                    </a:cubicBezTo>
                    <a:cubicBezTo>
                      <a:pt x="349" y="49"/>
                      <a:pt x="349" y="49"/>
                      <a:pt x="349" y="49"/>
                    </a:cubicBezTo>
                    <a:lnTo>
                      <a:pt x="349" y="15"/>
                    </a:lnTo>
                    <a:close/>
                    <a:moveTo>
                      <a:pt x="405" y="14"/>
                    </a:moveTo>
                    <a:cubicBezTo>
                      <a:pt x="415" y="14"/>
                      <a:pt x="423" y="21"/>
                      <a:pt x="423" y="32"/>
                    </a:cubicBezTo>
                    <a:cubicBezTo>
                      <a:pt x="423" y="42"/>
                      <a:pt x="416" y="50"/>
                      <a:pt x="405" y="50"/>
                    </a:cubicBezTo>
                    <a:cubicBezTo>
                      <a:pt x="394" y="50"/>
                      <a:pt x="387" y="42"/>
                      <a:pt x="387" y="32"/>
                    </a:cubicBezTo>
                    <a:cubicBezTo>
                      <a:pt x="387" y="21"/>
                      <a:pt x="395" y="14"/>
                      <a:pt x="405" y="14"/>
                    </a:cubicBezTo>
                    <a:close/>
                    <a:moveTo>
                      <a:pt x="405" y="43"/>
                    </a:moveTo>
                    <a:cubicBezTo>
                      <a:pt x="412" y="43"/>
                      <a:pt x="414" y="37"/>
                      <a:pt x="414" y="31"/>
                    </a:cubicBezTo>
                    <a:cubicBezTo>
                      <a:pt x="414" y="26"/>
                      <a:pt x="411" y="21"/>
                      <a:pt x="405" y="21"/>
                    </a:cubicBezTo>
                    <a:cubicBezTo>
                      <a:pt x="399" y="21"/>
                      <a:pt x="396" y="26"/>
                      <a:pt x="396" y="31"/>
                    </a:cubicBezTo>
                    <a:cubicBezTo>
                      <a:pt x="396" y="37"/>
                      <a:pt x="398" y="43"/>
                      <a:pt x="405" y="43"/>
                    </a:cubicBezTo>
                    <a:close/>
                    <a:moveTo>
                      <a:pt x="426" y="15"/>
                    </a:moveTo>
                    <a:cubicBezTo>
                      <a:pt x="436" y="15"/>
                      <a:pt x="436" y="15"/>
                      <a:pt x="436" y="15"/>
                    </a:cubicBezTo>
                    <a:cubicBezTo>
                      <a:pt x="444" y="40"/>
                      <a:pt x="444" y="40"/>
                      <a:pt x="444" y="40"/>
                    </a:cubicBezTo>
                    <a:cubicBezTo>
                      <a:pt x="444" y="40"/>
                      <a:pt x="444" y="40"/>
                      <a:pt x="444" y="40"/>
                    </a:cubicBezTo>
                    <a:cubicBezTo>
                      <a:pt x="452" y="15"/>
                      <a:pt x="452" y="15"/>
                      <a:pt x="452" y="15"/>
                    </a:cubicBezTo>
                    <a:cubicBezTo>
                      <a:pt x="461" y="15"/>
                      <a:pt x="461" y="15"/>
                      <a:pt x="461" y="15"/>
                    </a:cubicBezTo>
                    <a:cubicBezTo>
                      <a:pt x="449" y="49"/>
                      <a:pt x="449" y="49"/>
                      <a:pt x="449" y="49"/>
                    </a:cubicBezTo>
                    <a:cubicBezTo>
                      <a:pt x="439" y="49"/>
                      <a:pt x="439" y="49"/>
                      <a:pt x="439" y="49"/>
                    </a:cubicBezTo>
                    <a:lnTo>
                      <a:pt x="426" y="15"/>
                    </a:lnTo>
                    <a:close/>
                    <a:moveTo>
                      <a:pt x="468" y="17"/>
                    </a:moveTo>
                    <a:cubicBezTo>
                      <a:pt x="471" y="15"/>
                      <a:pt x="476" y="14"/>
                      <a:pt x="480" y="14"/>
                    </a:cubicBezTo>
                    <a:cubicBezTo>
                      <a:pt x="490" y="14"/>
                      <a:pt x="495" y="18"/>
                      <a:pt x="495" y="28"/>
                    </a:cubicBezTo>
                    <a:cubicBezTo>
                      <a:pt x="495" y="33"/>
                      <a:pt x="495" y="33"/>
                      <a:pt x="495" y="33"/>
                    </a:cubicBezTo>
                    <a:cubicBezTo>
                      <a:pt x="495" y="36"/>
                      <a:pt x="495" y="39"/>
                      <a:pt x="495" y="41"/>
                    </a:cubicBezTo>
                    <a:cubicBezTo>
                      <a:pt x="495" y="44"/>
                      <a:pt x="495" y="46"/>
                      <a:pt x="495" y="49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47"/>
                      <a:pt x="487" y="45"/>
                      <a:pt x="487" y="44"/>
                    </a:cubicBezTo>
                    <a:cubicBezTo>
                      <a:pt x="487" y="44"/>
                      <a:pt x="487" y="44"/>
                      <a:pt x="487" y="44"/>
                    </a:cubicBezTo>
                    <a:cubicBezTo>
                      <a:pt x="485" y="48"/>
                      <a:pt x="480" y="50"/>
                      <a:pt x="476" y="50"/>
                    </a:cubicBezTo>
                    <a:cubicBezTo>
                      <a:pt x="470" y="50"/>
                      <a:pt x="464" y="46"/>
                      <a:pt x="464" y="40"/>
                    </a:cubicBezTo>
                    <a:cubicBezTo>
                      <a:pt x="464" y="35"/>
                      <a:pt x="467" y="32"/>
                      <a:pt x="470" y="30"/>
                    </a:cubicBezTo>
                    <a:cubicBezTo>
                      <a:pt x="474" y="28"/>
                      <a:pt x="478" y="28"/>
                      <a:pt x="482" y="28"/>
                    </a:cubicBezTo>
                    <a:cubicBezTo>
                      <a:pt x="486" y="28"/>
                      <a:pt x="486" y="28"/>
                      <a:pt x="486" y="28"/>
                    </a:cubicBezTo>
                    <a:cubicBezTo>
                      <a:pt x="486" y="22"/>
                      <a:pt x="484" y="21"/>
                      <a:pt x="479" y="21"/>
                    </a:cubicBezTo>
                    <a:cubicBezTo>
                      <a:pt x="475" y="21"/>
                      <a:pt x="471" y="22"/>
                      <a:pt x="468" y="24"/>
                    </a:cubicBezTo>
                    <a:lnTo>
                      <a:pt x="468" y="17"/>
                    </a:lnTo>
                    <a:close/>
                    <a:moveTo>
                      <a:pt x="478" y="43"/>
                    </a:moveTo>
                    <a:cubicBezTo>
                      <a:pt x="481" y="43"/>
                      <a:pt x="483" y="42"/>
                      <a:pt x="485" y="40"/>
                    </a:cubicBezTo>
                    <a:cubicBezTo>
                      <a:pt x="486" y="38"/>
                      <a:pt x="486" y="36"/>
                      <a:pt x="486" y="33"/>
                    </a:cubicBezTo>
                    <a:cubicBezTo>
                      <a:pt x="483" y="33"/>
                      <a:pt x="483" y="33"/>
                      <a:pt x="483" y="33"/>
                    </a:cubicBezTo>
                    <a:cubicBezTo>
                      <a:pt x="479" y="33"/>
                      <a:pt x="473" y="34"/>
                      <a:pt x="473" y="39"/>
                    </a:cubicBezTo>
                    <a:cubicBezTo>
                      <a:pt x="473" y="42"/>
                      <a:pt x="475" y="43"/>
                      <a:pt x="478" y="43"/>
                    </a:cubicBezTo>
                    <a:close/>
                    <a:moveTo>
                      <a:pt x="506" y="21"/>
                    </a:moveTo>
                    <a:cubicBezTo>
                      <a:pt x="500" y="21"/>
                      <a:pt x="500" y="21"/>
                      <a:pt x="500" y="21"/>
                    </a:cubicBezTo>
                    <a:cubicBezTo>
                      <a:pt x="500" y="15"/>
                      <a:pt x="500" y="15"/>
                      <a:pt x="500" y="15"/>
                    </a:cubicBezTo>
                    <a:cubicBezTo>
                      <a:pt x="506" y="15"/>
                      <a:pt x="506" y="15"/>
                      <a:pt x="506" y="15"/>
                    </a:cubicBezTo>
                    <a:cubicBezTo>
                      <a:pt x="506" y="8"/>
                      <a:pt x="506" y="8"/>
                      <a:pt x="506" y="8"/>
                    </a:cubicBezTo>
                    <a:cubicBezTo>
                      <a:pt x="515" y="5"/>
                      <a:pt x="515" y="5"/>
                      <a:pt x="515" y="5"/>
                    </a:cubicBezTo>
                    <a:cubicBezTo>
                      <a:pt x="515" y="15"/>
                      <a:pt x="515" y="15"/>
                      <a:pt x="515" y="15"/>
                    </a:cubicBezTo>
                    <a:cubicBezTo>
                      <a:pt x="523" y="15"/>
                      <a:pt x="523" y="15"/>
                      <a:pt x="523" y="15"/>
                    </a:cubicBezTo>
                    <a:cubicBezTo>
                      <a:pt x="523" y="21"/>
                      <a:pt x="523" y="21"/>
                      <a:pt x="523" y="21"/>
                    </a:cubicBezTo>
                    <a:cubicBezTo>
                      <a:pt x="515" y="21"/>
                      <a:pt x="515" y="21"/>
                      <a:pt x="515" y="21"/>
                    </a:cubicBezTo>
                    <a:cubicBezTo>
                      <a:pt x="515" y="37"/>
                      <a:pt x="515" y="37"/>
                      <a:pt x="515" y="37"/>
                    </a:cubicBezTo>
                    <a:cubicBezTo>
                      <a:pt x="515" y="40"/>
                      <a:pt x="516" y="43"/>
                      <a:pt x="519" y="43"/>
                    </a:cubicBezTo>
                    <a:cubicBezTo>
                      <a:pt x="521" y="43"/>
                      <a:pt x="522" y="43"/>
                      <a:pt x="523" y="42"/>
                    </a:cubicBezTo>
                    <a:cubicBezTo>
                      <a:pt x="523" y="49"/>
                      <a:pt x="523" y="49"/>
                      <a:pt x="523" y="49"/>
                    </a:cubicBezTo>
                    <a:cubicBezTo>
                      <a:pt x="522" y="49"/>
                      <a:pt x="520" y="50"/>
                      <a:pt x="517" y="50"/>
                    </a:cubicBezTo>
                    <a:cubicBezTo>
                      <a:pt x="510" y="50"/>
                      <a:pt x="506" y="45"/>
                      <a:pt x="506" y="39"/>
                    </a:cubicBezTo>
                    <a:lnTo>
                      <a:pt x="506" y="21"/>
                    </a:lnTo>
                    <a:close/>
                    <a:moveTo>
                      <a:pt x="529" y="0"/>
                    </a:moveTo>
                    <a:cubicBezTo>
                      <a:pt x="538" y="0"/>
                      <a:pt x="538" y="0"/>
                      <a:pt x="538" y="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29" y="9"/>
                      <a:pt x="529" y="9"/>
                      <a:pt x="529" y="9"/>
                    </a:cubicBezTo>
                    <a:lnTo>
                      <a:pt x="529" y="0"/>
                    </a:lnTo>
                    <a:close/>
                    <a:moveTo>
                      <a:pt x="529" y="15"/>
                    </a:moveTo>
                    <a:cubicBezTo>
                      <a:pt x="538" y="15"/>
                      <a:pt x="538" y="15"/>
                      <a:pt x="538" y="15"/>
                    </a:cubicBezTo>
                    <a:cubicBezTo>
                      <a:pt x="538" y="49"/>
                      <a:pt x="538" y="49"/>
                      <a:pt x="538" y="49"/>
                    </a:cubicBezTo>
                    <a:cubicBezTo>
                      <a:pt x="529" y="49"/>
                      <a:pt x="529" y="49"/>
                      <a:pt x="529" y="49"/>
                    </a:cubicBezTo>
                    <a:lnTo>
                      <a:pt x="529" y="15"/>
                    </a:lnTo>
                    <a:close/>
                    <a:moveTo>
                      <a:pt x="563" y="14"/>
                    </a:moveTo>
                    <a:cubicBezTo>
                      <a:pt x="573" y="14"/>
                      <a:pt x="581" y="21"/>
                      <a:pt x="581" y="32"/>
                    </a:cubicBezTo>
                    <a:cubicBezTo>
                      <a:pt x="581" y="42"/>
                      <a:pt x="574" y="50"/>
                      <a:pt x="563" y="50"/>
                    </a:cubicBezTo>
                    <a:cubicBezTo>
                      <a:pt x="552" y="50"/>
                      <a:pt x="545" y="42"/>
                      <a:pt x="545" y="32"/>
                    </a:cubicBezTo>
                    <a:cubicBezTo>
                      <a:pt x="545" y="21"/>
                      <a:pt x="553" y="14"/>
                      <a:pt x="563" y="14"/>
                    </a:cubicBezTo>
                    <a:close/>
                    <a:moveTo>
                      <a:pt x="563" y="43"/>
                    </a:moveTo>
                    <a:cubicBezTo>
                      <a:pt x="570" y="43"/>
                      <a:pt x="572" y="37"/>
                      <a:pt x="572" y="31"/>
                    </a:cubicBezTo>
                    <a:cubicBezTo>
                      <a:pt x="572" y="26"/>
                      <a:pt x="569" y="21"/>
                      <a:pt x="563" y="21"/>
                    </a:cubicBezTo>
                    <a:cubicBezTo>
                      <a:pt x="557" y="21"/>
                      <a:pt x="554" y="26"/>
                      <a:pt x="554" y="31"/>
                    </a:cubicBezTo>
                    <a:cubicBezTo>
                      <a:pt x="554" y="37"/>
                      <a:pt x="556" y="43"/>
                      <a:pt x="563" y="43"/>
                    </a:cubicBezTo>
                    <a:close/>
                    <a:moveTo>
                      <a:pt x="588" y="15"/>
                    </a:moveTo>
                    <a:cubicBezTo>
                      <a:pt x="596" y="15"/>
                      <a:pt x="596" y="15"/>
                      <a:pt x="596" y="15"/>
                    </a:cubicBezTo>
                    <a:cubicBezTo>
                      <a:pt x="596" y="20"/>
                      <a:pt x="596" y="20"/>
                      <a:pt x="596" y="20"/>
                    </a:cubicBezTo>
                    <a:cubicBezTo>
                      <a:pt x="596" y="20"/>
                      <a:pt x="596" y="20"/>
                      <a:pt x="596" y="20"/>
                    </a:cubicBezTo>
                    <a:cubicBezTo>
                      <a:pt x="599" y="16"/>
                      <a:pt x="603" y="14"/>
                      <a:pt x="607" y="14"/>
                    </a:cubicBezTo>
                    <a:cubicBezTo>
                      <a:pt x="616" y="14"/>
                      <a:pt x="619" y="20"/>
                      <a:pt x="619" y="27"/>
                    </a:cubicBezTo>
                    <a:cubicBezTo>
                      <a:pt x="619" y="49"/>
                      <a:pt x="619" y="49"/>
                      <a:pt x="619" y="49"/>
                    </a:cubicBezTo>
                    <a:cubicBezTo>
                      <a:pt x="610" y="49"/>
                      <a:pt x="610" y="49"/>
                      <a:pt x="610" y="49"/>
                    </a:cubicBezTo>
                    <a:cubicBezTo>
                      <a:pt x="610" y="31"/>
                      <a:pt x="610" y="31"/>
                      <a:pt x="610" y="31"/>
                    </a:cubicBezTo>
                    <a:cubicBezTo>
                      <a:pt x="610" y="27"/>
                      <a:pt x="610" y="21"/>
                      <a:pt x="604" y="21"/>
                    </a:cubicBezTo>
                    <a:cubicBezTo>
                      <a:pt x="598" y="21"/>
                      <a:pt x="597" y="28"/>
                      <a:pt x="597" y="32"/>
                    </a:cubicBezTo>
                    <a:cubicBezTo>
                      <a:pt x="597" y="49"/>
                      <a:pt x="597" y="49"/>
                      <a:pt x="597" y="49"/>
                    </a:cubicBezTo>
                    <a:cubicBezTo>
                      <a:pt x="588" y="49"/>
                      <a:pt x="588" y="49"/>
                      <a:pt x="588" y="49"/>
                    </a:cubicBezTo>
                    <a:lnTo>
                      <a:pt x="58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2322513" y="5765800"/>
                <a:ext cx="722313" cy="149225"/>
              </a:xfrm>
              <a:custGeom>
                <a:avLst/>
                <a:gdLst>
                  <a:gd name="T0" fmla="*/ 40 w 641"/>
                  <a:gd name="T1" fmla="*/ 41 h 133"/>
                  <a:gd name="T2" fmla="*/ 25 w 641"/>
                  <a:gd name="T3" fmla="*/ 81 h 133"/>
                  <a:gd name="T4" fmla="*/ 60 w 641"/>
                  <a:gd name="T5" fmla="*/ 75 h 133"/>
                  <a:gd name="T6" fmla="*/ 41 w 641"/>
                  <a:gd name="T7" fmla="*/ 105 h 133"/>
                  <a:gd name="T8" fmla="*/ 12 w 641"/>
                  <a:gd name="T9" fmla="*/ 35 h 133"/>
                  <a:gd name="T10" fmla="*/ 79 w 641"/>
                  <a:gd name="T11" fmla="*/ 53 h 133"/>
                  <a:gd name="T12" fmla="*/ 109 w 641"/>
                  <a:gd name="T13" fmla="*/ 34 h 133"/>
                  <a:gd name="T14" fmla="*/ 152 w 641"/>
                  <a:gd name="T15" fmla="*/ 33 h 133"/>
                  <a:gd name="T16" fmla="*/ 142 w 641"/>
                  <a:gd name="T17" fmla="*/ 103 h 133"/>
                  <a:gd name="T18" fmla="*/ 138 w 641"/>
                  <a:gd name="T19" fmla="*/ 47 h 133"/>
                  <a:gd name="T20" fmla="*/ 109 w 641"/>
                  <a:gd name="T21" fmla="*/ 70 h 133"/>
                  <a:gd name="T22" fmla="*/ 91 w 641"/>
                  <a:gd name="T23" fmla="*/ 0 h 133"/>
                  <a:gd name="T24" fmla="*/ 234 w 641"/>
                  <a:gd name="T25" fmla="*/ 92 h 133"/>
                  <a:gd name="T26" fmla="*/ 181 w 641"/>
                  <a:gd name="T27" fmla="*/ 93 h 133"/>
                  <a:gd name="T28" fmla="*/ 209 w 641"/>
                  <a:gd name="T29" fmla="*/ 23 h 133"/>
                  <a:gd name="T30" fmla="*/ 233 w 641"/>
                  <a:gd name="T31" fmla="*/ 25 h 133"/>
                  <a:gd name="T32" fmla="*/ 233 w 641"/>
                  <a:gd name="T33" fmla="*/ 103 h 133"/>
                  <a:gd name="T34" fmla="*/ 211 w 641"/>
                  <a:gd name="T35" fmla="*/ 87 h 133"/>
                  <a:gd name="T36" fmla="*/ 226 w 641"/>
                  <a:gd name="T37" fmla="*/ 48 h 133"/>
                  <a:gd name="T38" fmla="*/ 188 w 641"/>
                  <a:gd name="T39" fmla="*/ 64 h 133"/>
                  <a:gd name="T40" fmla="*/ 292 w 641"/>
                  <a:gd name="T41" fmla="*/ 26 h 133"/>
                  <a:gd name="T42" fmla="*/ 328 w 641"/>
                  <a:gd name="T43" fmla="*/ 37 h 133"/>
                  <a:gd name="T44" fmla="*/ 333 w 641"/>
                  <a:gd name="T45" fmla="*/ 103 h 133"/>
                  <a:gd name="T46" fmla="*/ 312 w 641"/>
                  <a:gd name="T47" fmla="*/ 47 h 133"/>
                  <a:gd name="T48" fmla="*/ 282 w 641"/>
                  <a:gd name="T49" fmla="*/ 70 h 133"/>
                  <a:gd name="T50" fmla="*/ 265 w 641"/>
                  <a:gd name="T51" fmla="*/ 25 h 133"/>
                  <a:gd name="T52" fmla="*/ 427 w 641"/>
                  <a:gd name="T53" fmla="*/ 25 h 133"/>
                  <a:gd name="T54" fmla="*/ 386 w 641"/>
                  <a:gd name="T55" fmla="*/ 133 h 133"/>
                  <a:gd name="T56" fmla="*/ 366 w 641"/>
                  <a:gd name="T57" fmla="*/ 107 h 133"/>
                  <a:gd name="T58" fmla="*/ 404 w 641"/>
                  <a:gd name="T59" fmla="*/ 111 h 133"/>
                  <a:gd name="T60" fmla="*/ 399 w 641"/>
                  <a:gd name="T61" fmla="*/ 100 h 133"/>
                  <a:gd name="T62" fmla="*/ 344 w 641"/>
                  <a:gd name="T63" fmla="*/ 63 h 133"/>
                  <a:gd name="T64" fmla="*/ 398 w 641"/>
                  <a:gd name="T65" fmla="*/ 27 h 133"/>
                  <a:gd name="T66" fmla="*/ 362 w 641"/>
                  <a:gd name="T67" fmla="*/ 63 h 133"/>
                  <a:gd name="T68" fmla="*/ 403 w 641"/>
                  <a:gd name="T69" fmla="*/ 80 h 133"/>
                  <a:gd name="T70" fmla="*/ 386 w 641"/>
                  <a:gd name="T71" fmla="*/ 40 h 133"/>
                  <a:gd name="T72" fmla="*/ 461 w 641"/>
                  <a:gd name="T73" fmla="*/ 18 h 133"/>
                  <a:gd name="T74" fmla="*/ 461 w 641"/>
                  <a:gd name="T75" fmla="*/ 0 h 133"/>
                  <a:gd name="T76" fmla="*/ 444 w 641"/>
                  <a:gd name="T77" fmla="*/ 25 h 133"/>
                  <a:gd name="T78" fmla="*/ 444 w 641"/>
                  <a:gd name="T79" fmla="*/ 103 h 133"/>
                  <a:gd name="T80" fmla="*/ 506 w 641"/>
                  <a:gd name="T81" fmla="*/ 26 h 133"/>
                  <a:gd name="T82" fmla="*/ 542 w 641"/>
                  <a:gd name="T83" fmla="*/ 37 h 133"/>
                  <a:gd name="T84" fmla="*/ 548 w 641"/>
                  <a:gd name="T85" fmla="*/ 103 h 133"/>
                  <a:gd name="T86" fmla="*/ 526 w 641"/>
                  <a:gd name="T87" fmla="*/ 47 h 133"/>
                  <a:gd name="T88" fmla="*/ 497 w 641"/>
                  <a:gd name="T89" fmla="*/ 70 h 133"/>
                  <a:gd name="T90" fmla="*/ 479 w 641"/>
                  <a:gd name="T91" fmla="*/ 25 h 133"/>
                  <a:gd name="T92" fmla="*/ 641 w 641"/>
                  <a:gd name="T93" fmla="*/ 25 h 133"/>
                  <a:gd name="T94" fmla="*/ 601 w 641"/>
                  <a:gd name="T95" fmla="*/ 133 h 133"/>
                  <a:gd name="T96" fmla="*/ 581 w 641"/>
                  <a:gd name="T97" fmla="*/ 107 h 133"/>
                  <a:gd name="T98" fmla="*/ 618 w 641"/>
                  <a:gd name="T99" fmla="*/ 111 h 133"/>
                  <a:gd name="T100" fmla="*/ 613 w 641"/>
                  <a:gd name="T101" fmla="*/ 100 h 133"/>
                  <a:gd name="T102" fmla="*/ 559 w 641"/>
                  <a:gd name="T103" fmla="*/ 63 h 133"/>
                  <a:gd name="T104" fmla="*/ 613 w 641"/>
                  <a:gd name="T105" fmla="*/ 27 h 133"/>
                  <a:gd name="T106" fmla="*/ 577 w 641"/>
                  <a:gd name="T107" fmla="*/ 63 h 133"/>
                  <a:gd name="T108" fmla="*/ 618 w 641"/>
                  <a:gd name="T109" fmla="*/ 80 h 133"/>
                  <a:gd name="T110" fmla="*/ 601 w 641"/>
                  <a:gd name="T111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1" h="133">
                    <a:moveTo>
                      <a:pt x="60" y="53"/>
                    </a:moveTo>
                    <a:cubicBezTo>
                      <a:pt x="58" y="49"/>
                      <a:pt x="55" y="46"/>
                      <a:pt x="52" y="44"/>
                    </a:cubicBezTo>
                    <a:cubicBezTo>
                      <a:pt x="48" y="42"/>
                      <a:pt x="44" y="41"/>
                      <a:pt x="40" y="41"/>
                    </a:cubicBezTo>
                    <a:cubicBezTo>
                      <a:pt x="34" y="41"/>
                      <a:pt x="29" y="43"/>
                      <a:pt x="25" y="48"/>
                    </a:cubicBezTo>
                    <a:cubicBezTo>
                      <a:pt x="20" y="52"/>
                      <a:pt x="18" y="57"/>
                      <a:pt x="18" y="64"/>
                    </a:cubicBezTo>
                    <a:cubicBezTo>
                      <a:pt x="18" y="71"/>
                      <a:pt x="20" y="76"/>
                      <a:pt x="25" y="81"/>
                    </a:cubicBezTo>
                    <a:cubicBezTo>
                      <a:pt x="29" y="85"/>
                      <a:pt x="34" y="87"/>
                      <a:pt x="41" y="87"/>
                    </a:cubicBezTo>
                    <a:cubicBezTo>
                      <a:pt x="45" y="87"/>
                      <a:pt x="50" y="86"/>
                      <a:pt x="53" y="84"/>
                    </a:cubicBezTo>
                    <a:cubicBezTo>
                      <a:pt x="56" y="82"/>
                      <a:pt x="58" y="79"/>
                      <a:pt x="60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84"/>
                      <a:pt x="72" y="91"/>
                      <a:pt x="66" y="97"/>
                    </a:cubicBezTo>
                    <a:cubicBezTo>
                      <a:pt x="59" y="102"/>
                      <a:pt x="50" y="105"/>
                      <a:pt x="41" y="105"/>
                    </a:cubicBezTo>
                    <a:cubicBezTo>
                      <a:pt x="29" y="105"/>
                      <a:pt x="19" y="101"/>
                      <a:pt x="11" y="93"/>
                    </a:cubicBezTo>
                    <a:cubicBezTo>
                      <a:pt x="4" y="85"/>
                      <a:pt x="0" y="75"/>
                      <a:pt x="0" y="64"/>
                    </a:cubicBezTo>
                    <a:cubicBezTo>
                      <a:pt x="0" y="53"/>
                      <a:pt x="4" y="43"/>
                      <a:pt x="12" y="35"/>
                    </a:cubicBezTo>
                    <a:cubicBezTo>
                      <a:pt x="20" y="27"/>
                      <a:pt x="29" y="23"/>
                      <a:pt x="40" y="23"/>
                    </a:cubicBezTo>
                    <a:cubicBezTo>
                      <a:pt x="50" y="23"/>
                      <a:pt x="58" y="26"/>
                      <a:pt x="65" y="31"/>
                    </a:cubicBezTo>
                    <a:cubicBezTo>
                      <a:pt x="72" y="36"/>
                      <a:pt x="77" y="44"/>
                      <a:pt x="79" y="53"/>
                    </a:cubicBezTo>
                    <a:lnTo>
                      <a:pt x="60" y="53"/>
                    </a:lnTo>
                    <a:close/>
                    <a:moveTo>
                      <a:pt x="109" y="0"/>
                    </a:moveTo>
                    <a:cubicBezTo>
                      <a:pt x="109" y="34"/>
                      <a:pt x="109" y="34"/>
                      <a:pt x="109" y="34"/>
                    </a:cubicBezTo>
                    <a:cubicBezTo>
                      <a:pt x="112" y="31"/>
                      <a:pt x="115" y="28"/>
                      <a:pt x="118" y="26"/>
                    </a:cubicBezTo>
                    <a:cubicBezTo>
                      <a:pt x="121" y="25"/>
                      <a:pt x="125" y="24"/>
                      <a:pt x="130" y="24"/>
                    </a:cubicBezTo>
                    <a:cubicBezTo>
                      <a:pt x="139" y="24"/>
                      <a:pt x="147" y="27"/>
                      <a:pt x="152" y="33"/>
                    </a:cubicBezTo>
                    <a:cubicBezTo>
                      <a:pt x="157" y="39"/>
                      <a:pt x="160" y="47"/>
                      <a:pt x="160" y="59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42" y="103"/>
                      <a:pt x="142" y="103"/>
                      <a:pt x="142" y="103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56"/>
                      <a:pt x="140" y="50"/>
                      <a:pt x="138" y="47"/>
                    </a:cubicBezTo>
                    <a:cubicBezTo>
                      <a:pt x="135" y="43"/>
                      <a:pt x="131" y="42"/>
                      <a:pt x="126" y="42"/>
                    </a:cubicBezTo>
                    <a:cubicBezTo>
                      <a:pt x="120" y="42"/>
                      <a:pt x="115" y="44"/>
                      <a:pt x="113" y="48"/>
                    </a:cubicBezTo>
                    <a:cubicBezTo>
                      <a:pt x="110" y="52"/>
                      <a:pt x="109" y="59"/>
                      <a:pt x="109" y="70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109" y="0"/>
                    </a:lnTo>
                    <a:close/>
                    <a:moveTo>
                      <a:pt x="233" y="103"/>
                    </a:moveTo>
                    <a:cubicBezTo>
                      <a:pt x="234" y="92"/>
                      <a:pt x="234" y="92"/>
                      <a:pt x="234" y="92"/>
                    </a:cubicBezTo>
                    <a:cubicBezTo>
                      <a:pt x="231" y="97"/>
                      <a:pt x="228" y="100"/>
                      <a:pt x="224" y="102"/>
                    </a:cubicBezTo>
                    <a:cubicBezTo>
                      <a:pt x="220" y="104"/>
                      <a:pt x="215" y="105"/>
                      <a:pt x="209" y="105"/>
                    </a:cubicBezTo>
                    <a:cubicBezTo>
                      <a:pt x="198" y="105"/>
                      <a:pt x="188" y="101"/>
                      <a:pt x="181" y="93"/>
                    </a:cubicBezTo>
                    <a:cubicBezTo>
                      <a:pt x="173" y="85"/>
                      <a:pt x="169" y="75"/>
                      <a:pt x="169" y="64"/>
                    </a:cubicBezTo>
                    <a:cubicBezTo>
                      <a:pt x="169" y="52"/>
                      <a:pt x="173" y="43"/>
                      <a:pt x="180" y="35"/>
                    </a:cubicBezTo>
                    <a:cubicBezTo>
                      <a:pt x="188" y="27"/>
                      <a:pt x="197" y="23"/>
                      <a:pt x="209" y="23"/>
                    </a:cubicBezTo>
                    <a:cubicBezTo>
                      <a:pt x="214" y="23"/>
                      <a:pt x="218" y="24"/>
                      <a:pt x="223" y="26"/>
                    </a:cubicBezTo>
                    <a:cubicBezTo>
                      <a:pt x="227" y="28"/>
                      <a:pt x="230" y="32"/>
                      <a:pt x="234" y="36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51" y="25"/>
                      <a:pt x="251" y="25"/>
                      <a:pt x="251" y="25"/>
                    </a:cubicBezTo>
                    <a:cubicBezTo>
                      <a:pt x="251" y="103"/>
                      <a:pt x="251" y="103"/>
                      <a:pt x="251" y="103"/>
                    </a:cubicBezTo>
                    <a:lnTo>
                      <a:pt x="233" y="103"/>
                    </a:lnTo>
                    <a:close/>
                    <a:moveTo>
                      <a:pt x="188" y="64"/>
                    </a:moveTo>
                    <a:cubicBezTo>
                      <a:pt x="188" y="70"/>
                      <a:pt x="190" y="76"/>
                      <a:pt x="194" y="80"/>
                    </a:cubicBezTo>
                    <a:cubicBezTo>
                      <a:pt x="199" y="84"/>
                      <a:pt x="204" y="87"/>
                      <a:pt x="211" y="87"/>
                    </a:cubicBezTo>
                    <a:cubicBezTo>
                      <a:pt x="217" y="87"/>
                      <a:pt x="222" y="84"/>
                      <a:pt x="227" y="80"/>
                    </a:cubicBezTo>
                    <a:cubicBezTo>
                      <a:pt x="231" y="76"/>
                      <a:pt x="233" y="70"/>
                      <a:pt x="233" y="64"/>
                    </a:cubicBezTo>
                    <a:cubicBezTo>
                      <a:pt x="233" y="58"/>
                      <a:pt x="231" y="52"/>
                      <a:pt x="226" y="48"/>
                    </a:cubicBezTo>
                    <a:cubicBezTo>
                      <a:pt x="222" y="44"/>
                      <a:pt x="217" y="41"/>
                      <a:pt x="210" y="41"/>
                    </a:cubicBezTo>
                    <a:cubicBezTo>
                      <a:pt x="204" y="41"/>
                      <a:pt x="198" y="44"/>
                      <a:pt x="194" y="48"/>
                    </a:cubicBezTo>
                    <a:cubicBezTo>
                      <a:pt x="190" y="52"/>
                      <a:pt x="188" y="57"/>
                      <a:pt x="188" y="64"/>
                    </a:cubicBezTo>
                    <a:close/>
                    <a:moveTo>
                      <a:pt x="283" y="25"/>
                    </a:moveTo>
                    <a:cubicBezTo>
                      <a:pt x="283" y="34"/>
                      <a:pt x="283" y="34"/>
                      <a:pt x="283" y="34"/>
                    </a:cubicBezTo>
                    <a:cubicBezTo>
                      <a:pt x="285" y="31"/>
                      <a:pt x="288" y="28"/>
                      <a:pt x="292" y="26"/>
                    </a:cubicBezTo>
                    <a:cubicBezTo>
                      <a:pt x="295" y="25"/>
                      <a:pt x="299" y="24"/>
                      <a:pt x="303" y="24"/>
                    </a:cubicBezTo>
                    <a:cubicBezTo>
                      <a:pt x="309" y="24"/>
                      <a:pt x="314" y="25"/>
                      <a:pt x="318" y="27"/>
                    </a:cubicBezTo>
                    <a:cubicBezTo>
                      <a:pt x="322" y="29"/>
                      <a:pt x="325" y="32"/>
                      <a:pt x="328" y="37"/>
                    </a:cubicBezTo>
                    <a:cubicBezTo>
                      <a:pt x="330" y="39"/>
                      <a:pt x="331" y="43"/>
                      <a:pt x="332" y="46"/>
                    </a:cubicBezTo>
                    <a:cubicBezTo>
                      <a:pt x="333" y="50"/>
                      <a:pt x="333" y="55"/>
                      <a:pt x="333" y="62"/>
                    </a:cubicBezTo>
                    <a:cubicBezTo>
                      <a:pt x="333" y="103"/>
                      <a:pt x="333" y="103"/>
                      <a:pt x="333" y="103"/>
                    </a:cubicBezTo>
                    <a:cubicBezTo>
                      <a:pt x="315" y="103"/>
                      <a:pt x="315" y="103"/>
                      <a:pt x="315" y="103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5" y="58"/>
                      <a:pt x="314" y="51"/>
                      <a:pt x="312" y="47"/>
                    </a:cubicBezTo>
                    <a:cubicBezTo>
                      <a:pt x="309" y="43"/>
                      <a:pt x="305" y="42"/>
                      <a:pt x="299" y="42"/>
                    </a:cubicBezTo>
                    <a:cubicBezTo>
                      <a:pt x="293" y="42"/>
                      <a:pt x="289" y="44"/>
                      <a:pt x="286" y="48"/>
                    </a:cubicBezTo>
                    <a:cubicBezTo>
                      <a:pt x="284" y="52"/>
                      <a:pt x="282" y="59"/>
                      <a:pt x="282" y="70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265" y="103"/>
                      <a:pt x="265" y="103"/>
                      <a:pt x="265" y="103"/>
                    </a:cubicBezTo>
                    <a:cubicBezTo>
                      <a:pt x="265" y="25"/>
                      <a:pt x="265" y="25"/>
                      <a:pt x="265" y="25"/>
                    </a:cubicBezTo>
                    <a:lnTo>
                      <a:pt x="283" y="25"/>
                    </a:lnTo>
                    <a:close/>
                    <a:moveTo>
                      <a:pt x="410" y="25"/>
                    </a:moveTo>
                    <a:cubicBezTo>
                      <a:pt x="427" y="25"/>
                      <a:pt x="427" y="25"/>
                      <a:pt x="427" y="25"/>
                    </a:cubicBezTo>
                    <a:cubicBezTo>
                      <a:pt x="427" y="90"/>
                      <a:pt x="427" y="90"/>
                      <a:pt x="427" y="90"/>
                    </a:cubicBezTo>
                    <a:cubicBezTo>
                      <a:pt x="427" y="104"/>
                      <a:pt x="423" y="114"/>
                      <a:pt x="416" y="122"/>
                    </a:cubicBezTo>
                    <a:cubicBezTo>
                      <a:pt x="409" y="129"/>
                      <a:pt x="399" y="133"/>
                      <a:pt x="386" y="133"/>
                    </a:cubicBezTo>
                    <a:cubicBezTo>
                      <a:pt x="377" y="133"/>
                      <a:pt x="369" y="131"/>
                      <a:pt x="363" y="127"/>
                    </a:cubicBezTo>
                    <a:cubicBezTo>
                      <a:pt x="356" y="122"/>
                      <a:pt x="352" y="116"/>
                      <a:pt x="349" y="107"/>
                    </a:cubicBezTo>
                    <a:cubicBezTo>
                      <a:pt x="366" y="107"/>
                      <a:pt x="366" y="107"/>
                      <a:pt x="366" y="107"/>
                    </a:cubicBezTo>
                    <a:cubicBezTo>
                      <a:pt x="368" y="111"/>
                      <a:pt x="371" y="113"/>
                      <a:pt x="375" y="115"/>
                    </a:cubicBezTo>
                    <a:cubicBezTo>
                      <a:pt x="378" y="117"/>
                      <a:pt x="382" y="118"/>
                      <a:pt x="387" y="118"/>
                    </a:cubicBezTo>
                    <a:cubicBezTo>
                      <a:pt x="394" y="118"/>
                      <a:pt x="399" y="116"/>
                      <a:pt x="404" y="111"/>
                    </a:cubicBezTo>
                    <a:cubicBezTo>
                      <a:pt x="408" y="106"/>
                      <a:pt x="411" y="100"/>
                      <a:pt x="411" y="92"/>
                    </a:cubicBezTo>
                    <a:cubicBezTo>
                      <a:pt x="411" y="91"/>
                      <a:pt x="411" y="91"/>
                      <a:pt x="411" y="91"/>
                    </a:cubicBezTo>
                    <a:cubicBezTo>
                      <a:pt x="407" y="95"/>
                      <a:pt x="403" y="98"/>
                      <a:pt x="399" y="100"/>
                    </a:cubicBezTo>
                    <a:cubicBezTo>
                      <a:pt x="394" y="102"/>
                      <a:pt x="389" y="103"/>
                      <a:pt x="384" y="103"/>
                    </a:cubicBezTo>
                    <a:cubicBezTo>
                      <a:pt x="373" y="103"/>
                      <a:pt x="363" y="99"/>
                      <a:pt x="356" y="92"/>
                    </a:cubicBezTo>
                    <a:cubicBezTo>
                      <a:pt x="348" y="84"/>
                      <a:pt x="344" y="74"/>
                      <a:pt x="344" y="63"/>
                    </a:cubicBezTo>
                    <a:cubicBezTo>
                      <a:pt x="344" y="52"/>
                      <a:pt x="348" y="43"/>
                      <a:pt x="356" y="35"/>
                    </a:cubicBezTo>
                    <a:cubicBezTo>
                      <a:pt x="363" y="27"/>
                      <a:pt x="372" y="23"/>
                      <a:pt x="383" y="23"/>
                    </a:cubicBezTo>
                    <a:cubicBezTo>
                      <a:pt x="389" y="23"/>
                      <a:pt x="394" y="24"/>
                      <a:pt x="398" y="27"/>
                    </a:cubicBezTo>
                    <a:cubicBezTo>
                      <a:pt x="403" y="29"/>
                      <a:pt x="407" y="32"/>
                      <a:pt x="411" y="36"/>
                    </a:cubicBezTo>
                    <a:lnTo>
                      <a:pt x="410" y="25"/>
                    </a:lnTo>
                    <a:close/>
                    <a:moveTo>
                      <a:pt x="362" y="63"/>
                    </a:moveTo>
                    <a:cubicBezTo>
                      <a:pt x="362" y="70"/>
                      <a:pt x="364" y="75"/>
                      <a:pt x="369" y="80"/>
                    </a:cubicBezTo>
                    <a:cubicBezTo>
                      <a:pt x="374" y="84"/>
                      <a:pt x="379" y="87"/>
                      <a:pt x="386" y="87"/>
                    </a:cubicBezTo>
                    <a:cubicBezTo>
                      <a:pt x="393" y="87"/>
                      <a:pt x="399" y="84"/>
                      <a:pt x="403" y="80"/>
                    </a:cubicBezTo>
                    <a:cubicBezTo>
                      <a:pt x="408" y="75"/>
                      <a:pt x="410" y="70"/>
                      <a:pt x="410" y="64"/>
                    </a:cubicBezTo>
                    <a:cubicBezTo>
                      <a:pt x="410" y="57"/>
                      <a:pt x="408" y="51"/>
                      <a:pt x="404" y="47"/>
                    </a:cubicBezTo>
                    <a:cubicBezTo>
                      <a:pt x="399" y="42"/>
                      <a:pt x="393" y="40"/>
                      <a:pt x="386" y="40"/>
                    </a:cubicBezTo>
                    <a:cubicBezTo>
                      <a:pt x="379" y="40"/>
                      <a:pt x="374" y="42"/>
                      <a:pt x="369" y="46"/>
                    </a:cubicBezTo>
                    <a:cubicBezTo>
                      <a:pt x="364" y="51"/>
                      <a:pt x="362" y="56"/>
                      <a:pt x="362" y="63"/>
                    </a:cubicBezTo>
                    <a:close/>
                    <a:moveTo>
                      <a:pt x="461" y="18"/>
                    </a:moveTo>
                    <a:cubicBezTo>
                      <a:pt x="444" y="18"/>
                      <a:pt x="444" y="18"/>
                      <a:pt x="444" y="1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61" y="0"/>
                      <a:pt x="461" y="0"/>
                      <a:pt x="461" y="0"/>
                    </a:cubicBezTo>
                    <a:lnTo>
                      <a:pt x="461" y="18"/>
                    </a:lnTo>
                    <a:close/>
                    <a:moveTo>
                      <a:pt x="444" y="103"/>
                    </a:moveTo>
                    <a:cubicBezTo>
                      <a:pt x="444" y="25"/>
                      <a:pt x="444" y="25"/>
                      <a:pt x="44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103"/>
                      <a:pt x="461" y="103"/>
                      <a:pt x="461" y="103"/>
                    </a:cubicBezTo>
                    <a:lnTo>
                      <a:pt x="444" y="103"/>
                    </a:lnTo>
                    <a:close/>
                    <a:moveTo>
                      <a:pt x="497" y="25"/>
                    </a:moveTo>
                    <a:cubicBezTo>
                      <a:pt x="497" y="34"/>
                      <a:pt x="497" y="34"/>
                      <a:pt x="497" y="34"/>
                    </a:cubicBezTo>
                    <a:cubicBezTo>
                      <a:pt x="499" y="31"/>
                      <a:pt x="502" y="28"/>
                      <a:pt x="506" y="26"/>
                    </a:cubicBezTo>
                    <a:cubicBezTo>
                      <a:pt x="509" y="25"/>
                      <a:pt x="513" y="24"/>
                      <a:pt x="517" y="24"/>
                    </a:cubicBezTo>
                    <a:cubicBezTo>
                      <a:pt x="523" y="24"/>
                      <a:pt x="528" y="25"/>
                      <a:pt x="532" y="27"/>
                    </a:cubicBezTo>
                    <a:cubicBezTo>
                      <a:pt x="536" y="29"/>
                      <a:pt x="540" y="32"/>
                      <a:pt x="542" y="37"/>
                    </a:cubicBezTo>
                    <a:cubicBezTo>
                      <a:pt x="544" y="39"/>
                      <a:pt x="546" y="43"/>
                      <a:pt x="546" y="46"/>
                    </a:cubicBezTo>
                    <a:cubicBezTo>
                      <a:pt x="547" y="50"/>
                      <a:pt x="548" y="55"/>
                      <a:pt x="548" y="62"/>
                    </a:cubicBezTo>
                    <a:cubicBezTo>
                      <a:pt x="548" y="103"/>
                      <a:pt x="548" y="103"/>
                      <a:pt x="548" y="103"/>
                    </a:cubicBezTo>
                    <a:cubicBezTo>
                      <a:pt x="529" y="103"/>
                      <a:pt x="529" y="103"/>
                      <a:pt x="529" y="103"/>
                    </a:cubicBezTo>
                    <a:cubicBezTo>
                      <a:pt x="529" y="69"/>
                      <a:pt x="529" y="69"/>
                      <a:pt x="529" y="69"/>
                    </a:cubicBezTo>
                    <a:cubicBezTo>
                      <a:pt x="529" y="58"/>
                      <a:pt x="528" y="51"/>
                      <a:pt x="526" y="47"/>
                    </a:cubicBezTo>
                    <a:cubicBezTo>
                      <a:pt x="523" y="43"/>
                      <a:pt x="519" y="42"/>
                      <a:pt x="513" y="42"/>
                    </a:cubicBezTo>
                    <a:cubicBezTo>
                      <a:pt x="507" y="42"/>
                      <a:pt x="503" y="44"/>
                      <a:pt x="500" y="48"/>
                    </a:cubicBezTo>
                    <a:cubicBezTo>
                      <a:pt x="498" y="52"/>
                      <a:pt x="497" y="59"/>
                      <a:pt x="497" y="70"/>
                    </a:cubicBezTo>
                    <a:cubicBezTo>
                      <a:pt x="497" y="103"/>
                      <a:pt x="497" y="103"/>
                      <a:pt x="497" y="103"/>
                    </a:cubicBezTo>
                    <a:cubicBezTo>
                      <a:pt x="479" y="103"/>
                      <a:pt x="479" y="103"/>
                      <a:pt x="479" y="103"/>
                    </a:cubicBezTo>
                    <a:cubicBezTo>
                      <a:pt x="479" y="25"/>
                      <a:pt x="479" y="25"/>
                      <a:pt x="479" y="25"/>
                    </a:cubicBezTo>
                    <a:lnTo>
                      <a:pt x="497" y="25"/>
                    </a:lnTo>
                    <a:close/>
                    <a:moveTo>
                      <a:pt x="625" y="25"/>
                    </a:moveTo>
                    <a:cubicBezTo>
                      <a:pt x="641" y="25"/>
                      <a:pt x="641" y="25"/>
                      <a:pt x="641" y="25"/>
                    </a:cubicBezTo>
                    <a:cubicBezTo>
                      <a:pt x="641" y="90"/>
                      <a:pt x="641" y="90"/>
                      <a:pt x="641" y="90"/>
                    </a:cubicBezTo>
                    <a:cubicBezTo>
                      <a:pt x="641" y="104"/>
                      <a:pt x="637" y="114"/>
                      <a:pt x="630" y="122"/>
                    </a:cubicBezTo>
                    <a:cubicBezTo>
                      <a:pt x="623" y="129"/>
                      <a:pt x="613" y="133"/>
                      <a:pt x="601" y="133"/>
                    </a:cubicBezTo>
                    <a:cubicBezTo>
                      <a:pt x="591" y="133"/>
                      <a:pt x="583" y="131"/>
                      <a:pt x="577" y="127"/>
                    </a:cubicBezTo>
                    <a:cubicBezTo>
                      <a:pt x="571" y="122"/>
                      <a:pt x="566" y="116"/>
                      <a:pt x="563" y="107"/>
                    </a:cubicBezTo>
                    <a:cubicBezTo>
                      <a:pt x="581" y="107"/>
                      <a:pt x="581" y="107"/>
                      <a:pt x="581" y="107"/>
                    </a:cubicBezTo>
                    <a:cubicBezTo>
                      <a:pt x="583" y="111"/>
                      <a:pt x="585" y="113"/>
                      <a:pt x="589" y="115"/>
                    </a:cubicBezTo>
                    <a:cubicBezTo>
                      <a:pt x="592" y="117"/>
                      <a:pt x="597" y="118"/>
                      <a:pt x="601" y="118"/>
                    </a:cubicBezTo>
                    <a:cubicBezTo>
                      <a:pt x="608" y="118"/>
                      <a:pt x="614" y="116"/>
                      <a:pt x="618" y="111"/>
                    </a:cubicBezTo>
                    <a:cubicBezTo>
                      <a:pt x="623" y="106"/>
                      <a:pt x="625" y="100"/>
                      <a:pt x="625" y="92"/>
                    </a:cubicBezTo>
                    <a:cubicBezTo>
                      <a:pt x="625" y="91"/>
                      <a:pt x="625" y="91"/>
                      <a:pt x="625" y="91"/>
                    </a:cubicBezTo>
                    <a:cubicBezTo>
                      <a:pt x="622" y="95"/>
                      <a:pt x="618" y="98"/>
                      <a:pt x="613" y="100"/>
                    </a:cubicBezTo>
                    <a:cubicBezTo>
                      <a:pt x="609" y="102"/>
                      <a:pt x="604" y="103"/>
                      <a:pt x="598" y="103"/>
                    </a:cubicBezTo>
                    <a:cubicBezTo>
                      <a:pt x="587" y="103"/>
                      <a:pt x="578" y="99"/>
                      <a:pt x="570" y="92"/>
                    </a:cubicBezTo>
                    <a:cubicBezTo>
                      <a:pt x="562" y="84"/>
                      <a:pt x="559" y="74"/>
                      <a:pt x="559" y="63"/>
                    </a:cubicBezTo>
                    <a:cubicBezTo>
                      <a:pt x="559" y="52"/>
                      <a:pt x="562" y="43"/>
                      <a:pt x="570" y="35"/>
                    </a:cubicBezTo>
                    <a:cubicBezTo>
                      <a:pt x="577" y="27"/>
                      <a:pt x="587" y="23"/>
                      <a:pt x="598" y="23"/>
                    </a:cubicBezTo>
                    <a:cubicBezTo>
                      <a:pt x="603" y="23"/>
                      <a:pt x="608" y="24"/>
                      <a:pt x="613" y="27"/>
                    </a:cubicBezTo>
                    <a:cubicBezTo>
                      <a:pt x="617" y="29"/>
                      <a:pt x="621" y="32"/>
                      <a:pt x="625" y="36"/>
                    </a:cubicBezTo>
                    <a:lnTo>
                      <a:pt x="625" y="25"/>
                    </a:lnTo>
                    <a:close/>
                    <a:moveTo>
                      <a:pt x="577" y="63"/>
                    </a:moveTo>
                    <a:cubicBezTo>
                      <a:pt x="577" y="70"/>
                      <a:pt x="579" y="75"/>
                      <a:pt x="583" y="80"/>
                    </a:cubicBezTo>
                    <a:cubicBezTo>
                      <a:pt x="588" y="84"/>
                      <a:pt x="594" y="87"/>
                      <a:pt x="600" y="87"/>
                    </a:cubicBezTo>
                    <a:cubicBezTo>
                      <a:pt x="607" y="87"/>
                      <a:pt x="613" y="84"/>
                      <a:pt x="618" y="80"/>
                    </a:cubicBezTo>
                    <a:cubicBezTo>
                      <a:pt x="622" y="75"/>
                      <a:pt x="625" y="70"/>
                      <a:pt x="625" y="64"/>
                    </a:cubicBezTo>
                    <a:cubicBezTo>
                      <a:pt x="625" y="57"/>
                      <a:pt x="622" y="51"/>
                      <a:pt x="618" y="47"/>
                    </a:cubicBezTo>
                    <a:cubicBezTo>
                      <a:pt x="613" y="42"/>
                      <a:pt x="608" y="40"/>
                      <a:pt x="601" y="40"/>
                    </a:cubicBezTo>
                    <a:cubicBezTo>
                      <a:pt x="594" y="40"/>
                      <a:pt x="588" y="42"/>
                      <a:pt x="584" y="46"/>
                    </a:cubicBezTo>
                    <a:cubicBezTo>
                      <a:pt x="579" y="51"/>
                      <a:pt x="577" y="56"/>
                      <a:pt x="57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2208213" y="5765800"/>
                <a:ext cx="115888" cy="115888"/>
              </a:xfrm>
              <a:custGeom>
                <a:avLst/>
                <a:gdLst>
                  <a:gd name="T0" fmla="*/ 37 w 73"/>
                  <a:gd name="T1" fmla="*/ 47 h 73"/>
                  <a:gd name="T2" fmla="*/ 19 w 73"/>
                  <a:gd name="T3" fmla="*/ 73 h 73"/>
                  <a:gd name="T4" fmla="*/ 0 w 73"/>
                  <a:gd name="T5" fmla="*/ 73 h 73"/>
                  <a:gd name="T6" fmla="*/ 28 w 73"/>
                  <a:gd name="T7" fmla="*/ 36 h 73"/>
                  <a:gd name="T8" fmla="*/ 1 w 73"/>
                  <a:gd name="T9" fmla="*/ 0 h 73"/>
                  <a:gd name="T10" fmla="*/ 20 w 73"/>
                  <a:gd name="T11" fmla="*/ 0 h 73"/>
                  <a:gd name="T12" fmla="*/ 37 w 73"/>
                  <a:gd name="T13" fmla="*/ 25 h 73"/>
                  <a:gd name="T14" fmla="*/ 53 w 73"/>
                  <a:gd name="T15" fmla="*/ 0 h 73"/>
                  <a:gd name="T16" fmla="*/ 72 w 73"/>
                  <a:gd name="T17" fmla="*/ 0 h 73"/>
                  <a:gd name="T18" fmla="*/ 45 w 73"/>
                  <a:gd name="T19" fmla="*/ 36 h 73"/>
                  <a:gd name="T20" fmla="*/ 73 w 73"/>
                  <a:gd name="T21" fmla="*/ 73 h 73"/>
                  <a:gd name="T22" fmla="*/ 54 w 73"/>
                  <a:gd name="T23" fmla="*/ 73 h 73"/>
                  <a:gd name="T24" fmla="*/ 37 w 73"/>
                  <a:gd name="T25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47"/>
                    </a:moveTo>
                    <a:lnTo>
                      <a:pt x="19" y="73"/>
                    </a:lnTo>
                    <a:lnTo>
                      <a:pt x="0" y="73"/>
                    </a:lnTo>
                    <a:lnTo>
                      <a:pt x="28" y="36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37" y="25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45" y="36"/>
                    </a:lnTo>
                    <a:lnTo>
                      <a:pt x="73" y="73"/>
                    </a:lnTo>
                    <a:lnTo>
                      <a:pt x="54" y="73"/>
                    </a:ln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152" y="1838724"/>
            <a:ext cx="4156238" cy="1066401"/>
          </a:xfrm>
        </p:spPr>
        <p:txBody>
          <a:bodyPr/>
          <a:lstStyle>
            <a:lvl1pPr algn="l">
              <a:defRPr sz="3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152" y="2908318"/>
            <a:ext cx="4165923" cy="8436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52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 typeface="Arial" pitchFamily="34" charset="0"/>
              <a:buNone/>
              <a:defRPr sz="3200">
                <a:solidFill>
                  <a:schemeClr val="bg2"/>
                </a:solidFill>
              </a:defRPr>
            </a:lvl1pPr>
            <a:lvl2pPr marL="360363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2pPr>
            <a:lvl3pPr marL="719138" indent="0">
              <a:lnSpc>
                <a:spcPct val="110000"/>
              </a:lnSpc>
              <a:buNone/>
              <a:defRPr sz="2400">
                <a:solidFill>
                  <a:schemeClr val="bg2"/>
                </a:solidFill>
              </a:defRPr>
            </a:lvl3pPr>
            <a:lvl4pPr marL="98425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4pPr>
            <a:lvl5pPr marL="1343025" indent="0">
              <a:lnSpc>
                <a:spcPct val="110000"/>
              </a:lnSpc>
              <a:buFont typeface="Arial" pitchFamily="34" charset="0"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30400F-7374-4E86-9CAD-5F0895B5F6ED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4C7B4D-2AD5-417E-8032-143B59E603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99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LIGHT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438400" y="6415200"/>
            <a:chExt cx="360364" cy="327025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8573338" y="6454887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8438400" y="6578712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8438400" y="6415200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8559051" y="6597762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 typeface="Arial" pitchFamily="34" charset="0"/>
              <a:buNone/>
              <a:defRPr sz="3200">
                <a:solidFill>
                  <a:schemeClr val="tx2"/>
                </a:solidFill>
              </a:defRPr>
            </a:lvl1pPr>
            <a:lvl2pPr marL="360363" indent="0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2pPr>
            <a:lvl3pPr marL="719138" indent="0">
              <a:lnSpc>
                <a:spcPct val="110000"/>
              </a:lnSpc>
              <a:buNone/>
              <a:defRPr sz="2400">
                <a:solidFill>
                  <a:schemeClr val="tx2"/>
                </a:solidFill>
              </a:defRPr>
            </a:lvl3pPr>
            <a:lvl4pPr marL="984250" indent="0">
              <a:lnSpc>
                <a:spcPct val="110000"/>
              </a:lnSpc>
              <a:buNone/>
              <a:defRPr sz="2000">
                <a:solidFill>
                  <a:schemeClr val="tx2"/>
                </a:solidFill>
              </a:defRPr>
            </a:lvl4pPr>
            <a:lvl5pPr marL="1343025" indent="0">
              <a:lnSpc>
                <a:spcPct val="110000"/>
              </a:lnSpc>
              <a:buFont typeface="Arial" pitchFamily="34" charset="0"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B9E7BB-F6AC-4FC4-B6EA-AE8F4B48A851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2BBE48-D5AA-43A9-AD42-950936313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006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 typeface="Arial" pitchFamily="34" charset="0"/>
              <a:buNone/>
              <a:defRPr sz="3200">
                <a:solidFill>
                  <a:schemeClr val="bg2"/>
                </a:solidFill>
              </a:defRPr>
            </a:lvl1pPr>
            <a:lvl2pPr marL="360363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2pPr>
            <a:lvl3pPr marL="719138" indent="0">
              <a:lnSpc>
                <a:spcPct val="110000"/>
              </a:lnSpc>
              <a:buNone/>
              <a:defRPr sz="2400">
                <a:solidFill>
                  <a:schemeClr val="bg2"/>
                </a:solidFill>
              </a:defRPr>
            </a:lvl3pPr>
            <a:lvl4pPr marL="98425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4pPr>
            <a:lvl5pPr marL="1343025" indent="0">
              <a:lnSpc>
                <a:spcPct val="110000"/>
              </a:lnSpc>
              <a:buFont typeface="Arial" pitchFamily="34" charset="0"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087ACC-DB5F-4BD5-9F6A-456D5BB18903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BBD674-DAE8-44FB-BEFF-3D9E246D6C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00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4F68-7467-4484-A6E4-16C9BF0AE1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9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 typeface="Arial" pitchFamily="34" charset="0"/>
              <a:buNone/>
              <a:defRPr sz="3200">
                <a:solidFill>
                  <a:schemeClr val="bg2"/>
                </a:solidFill>
              </a:defRPr>
            </a:lvl1pPr>
            <a:lvl2pPr marL="360363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2pPr>
            <a:lvl3pPr marL="719138" indent="0">
              <a:lnSpc>
                <a:spcPct val="110000"/>
              </a:lnSpc>
              <a:buNone/>
              <a:defRPr sz="2400">
                <a:solidFill>
                  <a:schemeClr val="bg2"/>
                </a:solidFill>
              </a:defRPr>
            </a:lvl3pPr>
            <a:lvl4pPr marL="98425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4pPr>
            <a:lvl5pPr marL="1343025" indent="0">
              <a:lnSpc>
                <a:spcPct val="110000"/>
              </a:lnSpc>
              <a:buFont typeface="Arial" pitchFamily="34" charset="0"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487E6A-4D4A-4BDA-964D-96B5F082A76E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77F47B-CCC6-4393-89DF-EA6A39CFEEB4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029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630238" y="1296988"/>
            <a:ext cx="5295900" cy="4932362"/>
            <a:chOff x="629599" y="1297781"/>
            <a:chExt cx="5296211" cy="4931567"/>
          </a:xfrm>
        </p:grpSpPr>
        <p:sp>
          <p:nvSpPr>
            <p:cNvPr id="6" name="Rectangle 5"/>
            <p:cNvSpPr/>
            <p:nvPr userDrawn="1"/>
          </p:nvSpPr>
          <p:spPr>
            <a:xfrm>
              <a:off x="1202720" y="1297781"/>
              <a:ext cx="4723090" cy="4907759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FF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629599" y="5472233"/>
              <a:ext cx="547719" cy="757115"/>
            </a:xfrm>
            <a:custGeom>
              <a:avLst/>
              <a:gdLst>
                <a:gd name="connsiteX0" fmla="*/ 547687 w 547687"/>
                <a:gd name="connsiteY0" fmla="*/ 757238 h 757238"/>
                <a:gd name="connsiteX1" fmla="*/ 547687 w 547687"/>
                <a:gd name="connsiteY1" fmla="*/ 0 h 757238"/>
                <a:gd name="connsiteX2" fmla="*/ 0 w 547687"/>
                <a:gd name="connsiteY2" fmla="*/ 0 h 757238"/>
                <a:gd name="connsiteX3" fmla="*/ 547687 w 547687"/>
                <a:gd name="connsiteY3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87" h="757238">
                  <a:moveTo>
                    <a:pt x="547687" y="757238"/>
                  </a:moveTo>
                  <a:lnTo>
                    <a:pt x="547687" y="0"/>
                  </a:lnTo>
                  <a:lnTo>
                    <a:pt x="0" y="0"/>
                  </a:lnTo>
                  <a:lnTo>
                    <a:pt x="547687" y="7572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5632450"/>
            <a:ext cx="12779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600" y="1839600"/>
            <a:ext cx="4158210" cy="1362075"/>
          </a:xfrm>
        </p:spPr>
        <p:txBody>
          <a:bodyPr/>
          <a:lstStyle>
            <a:lvl1pPr>
              <a:defRPr lang="en-GB"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7600" y="2908800"/>
            <a:ext cx="4158210" cy="1500187"/>
          </a:xfrm>
        </p:spPr>
        <p:txBody>
          <a:bodyPr rtlCol="0">
            <a:noAutofit/>
          </a:bodyPr>
          <a:lstStyle>
            <a:lvl1pPr marL="180975" indent="-180975">
              <a:buFont typeface="Arial" pitchFamily="34" charset="0"/>
              <a:buNone/>
              <a:defRPr lang="en-US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179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630238" y="1296988"/>
            <a:ext cx="5295900" cy="4932362"/>
            <a:chOff x="629599" y="1297781"/>
            <a:chExt cx="5296211" cy="4931567"/>
          </a:xfrm>
        </p:grpSpPr>
        <p:sp>
          <p:nvSpPr>
            <p:cNvPr id="5" name="Rectangle 4"/>
            <p:cNvSpPr/>
            <p:nvPr userDrawn="1"/>
          </p:nvSpPr>
          <p:spPr>
            <a:xfrm>
              <a:off x="1202720" y="1297781"/>
              <a:ext cx="4723090" cy="4907759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629599" y="5472233"/>
              <a:ext cx="547719" cy="757115"/>
            </a:xfrm>
            <a:custGeom>
              <a:avLst/>
              <a:gdLst>
                <a:gd name="connsiteX0" fmla="*/ 547687 w 547687"/>
                <a:gd name="connsiteY0" fmla="*/ 757238 h 757238"/>
                <a:gd name="connsiteX1" fmla="*/ 547687 w 547687"/>
                <a:gd name="connsiteY1" fmla="*/ 0 h 757238"/>
                <a:gd name="connsiteX2" fmla="*/ 0 w 547687"/>
                <a:gd name="connsiteY2" fmla="*/ 0 h 757238"/>
                <a:gd name="connsiteX3" fmla="*/ 547687 w 547687"/>
                <a:gd name="connsiteY3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87" h="757238">
                  <a:moveTo>
                    <a:pt x="547687" y="757238"/>
                  </a:moveTo>
                  <a:lnTo>
                    <a:pt x="547687" y="0"/>
                  </a:lnTo>
                  <a:lnTo>
                    <a:pt x="0" y="0"/>
                  </a:lnTo>
                  <a:lnTo>
                    <a:pt x="547687" y="757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E2DFDA"/>
                </a:solidFill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1766888" y="5630863"/>
            <a:ext cx="1277937" cy="401637"/>
            <a:chOff x="1766887" y="5630862"/>
            <a:chExt cx="1277939" cy="401639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3575" y="5680075"/>
              <a:ext cx="274638" cy="150813"/>
            </a:xfrm>
            <a:custGeom>
              <a:avLst/>
              <a:gdLst>
                <a:gd name="T0" fmla="*/ 0 w 173"/>
                <a:gd name="T1" fmla="*/ 150813 h 95"/>
                <a:gd name="T2" fmla="*/ 109538 w 173"/>
                <a:gd name="T3" fmla="*/ 0 h 95"/>
                <a:gd name="T4" fmla="*/ 274638 w 173"/>
                <a:gd name="T5" fmla="*/ 0 h 95"/>
                <a:gd name="T6" fmla="*/ 163513 w 173"/>
                <a:gd name="T7" fmla="*/ 150813 h 95"/>
                <a:gd name="T8" fmla="*/ 0 w 173"/>
                <a:gd name="T9" fmla="*/ 150813 h 95"/>
                <a:gd name="T10" fmla="*/ 0 w 173"/>
                <a:gd name="T11" fmla="*/ 150813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95">
                  <a:moveTo>
                    <a:pt x="0" y="95"/>
                  </a:moveTo>
                  <a:lnTo>
                    <a:pt x="69" y="0"/>
                  </a:lnTo>
                  <a:lnTo>
                    <a:pt x="173" y="0"/>
                  </a:lnTo>
                  <a:lnTo>
                    <a:pt x="10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766887" y="5830888"/>
              <a:ext cx="276225" cy="150813"/>
            </a:xfrm>
            <a:custGeom>
              <a:avLst/>
              <a:gdLst>
                <a:gd name="T0" fmla="*/ 276225 w 174"/>
                <a:gd name="T1" fmla="*/ 0 h 95"/>
                <a:gd name="T2" fmla="*/ 166688 w 174"/>
                <a:gd name="T3" fmla="*/ 150813 h 95"/>
                <a:gd name="T4" fmla="*/ 0 w 174"/>
                <a:gd name="T5" fmla="*/ 150813 h 95"/>
                <a:gd name="T6" fmla="*/ 111125 w 174"/>
                <a:gd name="T7" fmla="*/ 0 h 95"/>
                <a:gd name="T8" fmla="*/ 276225 w 174"/>
                <a:gd name="T9" fmla="*/ 0 h 95"/>
                <a:gd name="T10" fmla="*/ 276225 w 174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95">
                  <a:moveTo>
                    <a:pt x="174" y="0"/>
                  </a:moveTo>
                  <a:lnTo>
                    <a:pt x="105" y="95"/>
                  </a:lnTo>
                  <a:lnTo>
                    <a:pt x="0" y="95"/>
                  </a:lnTo>
                  <a:lnTo>
                    <a:pt x="7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766887" y="5630862"/>
              <a:ext cx="295275" cy="174625"/>
            </a:xfrm>
            <a:custGeom>
              <a:avLst/>
              <a:gdLst>
                <a:gd name="T0" fmla="*/ 184150 w 186"/>
                <a:gd name="T1" fmla="*/ 25400 h 110"/>
                <a:gd name="T2" fmla="*/ 19050 w 186"/>
                <a:gd name="T3" fmla="*/ 25400 h 110"/>
                <a:gd name="T4" fmla="*/ 0 w 186"/>
                <a:gd name="T5" fmla="*/ 0 h 110"/>
                <a:gd name="T6" fmla="*/ 166688 w 186"/>
                <a:gd name="T7" fmla="*/ 0 h 110"/>
                <a:gd name="T8" fmla="*/ 184150 w 186"/>
                <a:gd name="T9" fmla="*/ 25400 h 110"/>
                <a:gd name="T10" fmla="*/ 184150 w 186"/>
                <a:gd name="T11" fmla="*/ 25400 h 110"/>
                <a:gd name="T12" fmla="*/ 220663 w 186"/>
                <a:gd name="T13" fmla="*/ 74613 h 110"/>
                <a:gd name="T14" fmla="*/ 201613 w 186"/>
                <a:gd name="T15" fmla="*/ 49213 h 110"/>
                <a:gd name="T16" fmla="*/ 38100 w 186"/>
                <a:gd name="T17" fmla="*/ 49213 h 110"/>
                <a:gd name="T18" fmla="*/ 55563 w 186"/>
                <a:gd name="T19" fmla="*/ 74613 h 110"/>
                <a:gd name="T20" fmla="*/ 220663 w 186"/>
                <a:gd name="T21" fmla="*/ 74613 h 110"/>
                <a:gd name="T22" fmla="*/ 220663 w 186"/>
                <a:gd name="T23" fmla="*/ 74613 h 110"/>
                <a:gd name="T24" fmla="*/ 257175 w 186"/>
                <a:gd name="T25" fmla="*/ 125413 h 110"/>
                <a:gd name="T26" fmla="*/ 239713 w 186"/>
                <a:gd name="T27" fmla="*/ 100013 h 110"/>
                <a:gd name="T28" fmla="*/ 73025 w 186"/>
                <a:gd name="T29" fmla="*/ 100013 h 110"/>
                <a:gd name="T30" fmla="*/ 92075 w 186"/>
                <a:gd name="T31" fmla="*/ 125413 h 110"/>
                <a:gd name="T32" fmla="*/ 257175 w 186"/>
                <a:gd name="T33" fmla="*/ 125413 h 110"/>
                <a:gd name="T34" fmla="*/ 257175 w 186"/>
                <a:gd name="T35" fmla="*/ 125413 h 110"/>
                <a:gd name="T36" fmla="*/ 295275 w 186"/>
                <a:gd name="T37" fmla="*/ 174625 h 110"/>
                <a:gd name="T38" fmla="*/ 276225 w 186"/>
                <a:gd name="T39" fmla="*/ 150813 h 110"/>
                <a:gd name="T40" fmla="*/ 111125 w 186"/>
                <a:gd name="T41" fmla="*/ 150813 h 110"/>
                <a:gd name="T42" fmla="*/ 128588 w 186"/>
                <a:gd name="T43" fmla="*/ 174625 h 110"/>
                <a:gd name="T44" fmla="*/ 295275 w 186"/>
                <a:gd name="T45" fmla="*/ 174625 h 110"/>
                <a:gd name="T46" fmla="*/ 295275 w 186"/>
                <a:gd name="T47" fmla="*/ 174625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6" h="110">
                  <a:moveTo>
                    <a:pt x="116" y="16"/>
                  </a:moveTo>
                  <a:lnTo>
                    <a:pt x="12" y="16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6" y="16"/>
                  </a:lnTo>
                  <a:close/>
                  <a:moveTo>
                    <a:pt x="139" y="47"/>
                  </a:moveTo>
                  <a:lnTo>
                    <a:pt x="127" y="31"/>
                  </a:lnTo>
                  <a:lnTo>
                    <a:pt x="24" y="31"/>
                  </a:lnTo>
                  <a:lnTo>
                    <a:pt x="35" y="47"/>
                  </a:lnTo>
                  <a:lnTo>
                    <a:pt x="139" y="47"/>
                  </a:lnTo>
                  <a:close/>
                  <a:moveTo>
                    <a:pt x="162" y="79"/>
                  </a:moveTo>
                  <a:lnTo>
                    <a:pt x="151" y="63"/>
                  </a:lnTo>
                  <a:lnTo>
                    <a:pt x="46" y="63"/>
                  </a:lnTo>
                  <a:lnTo>
                    <a:pt x="58" y="79"/>
                  </a:lnTo>
                  <a:lnTo>
                    <a:pt x="162" y="79"/>
                  </a:lnTo>
                  <a:close/>
                  <a:moveTo>
                    <a:pt x="186" y="110"/>
                  </a:moveTo>
                  <a:lnTo>
                    <a:pt x="174" y="95"/>
                  </a:lnTo>
                  <a:lnTo>
                    <a:pt x="70" y="95"/>
                  </a:lnTo>
                  <a:lnTo>
                    <a:pt x="81" y="110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914525" y="5856288"/>
              <a:ext cx="293688" cy="176213"/>
            </a:xfrm>
            <a:custGeom>
              <a:avLst/>
              <a:gdLst>
                <a:gd name="T0" fmla="*/ 109538 w 185"/>
                <a:gd name="T1" fmla="*/ 149225 h 111"/>
                <a:gd name="T2" fmla="*/ 274638 w 185"/>
                <a:gd name="T3" fmla="*/ 149225 h 111"/>
                <a:gd name="T4" fmla="*/ 293688 w 185"/>
                <a:gd name="T5" fmla="*/ 176213 h 111"/>
                <a:gd name="T6" fmla="*/ 127000 w 185"/>
                <a:gd name="T7" fmla="*/ 176213 h 111"/>
                <a:gd name="T8" fmla="*/ 109538 w 185"/>
                <a:gd name="T9" fmla="*/ 149225 h 111"/>
                <a:gd name="T10" fmla="*/ 109538 w 185"/>
                <a:gd name="T11" fmla="*/ 149225 h 111"/>
                <a:gd name="T12" fmla="*/ 73025 w 185"/>
                <a:gd name="T13" fmla="*/ 100013 h 111"/>
                <a:gd name="T14" fmla="*/ 92075 w 185"/>
                <a:gd name="T15" fmla="*/ 125413 h 111"/>
                <a:gd name="T16" fmla="*/ 257175 w 185"/>
                <a:gd name="T17" fmla="*/ 125413 h 111"/>
                <a:gd name="T18" fmla="*/ 238125 w 185"/>
                <a:gd name="T19" fmla="*/ 100013 h 111"/>
                <a:gd name="T20" fmla="*/ 73025 w 185"/>
                <a:gd name="T21" fmla="*/ 100013 h 111"/>
                <a:gd name="T22" fmla="*/ 73025 w 185"/>
                <a:gd name="T23" fmla="*/ 100013 h 111"/>
                <a:gd name="T24" fmla="*/ 36513 w 185"/>
                <a:gd name="T25" fmla="*/ 49213 h 111"/>
                <a:gd name="T26" fmla="*/ 53975 w 185"/>
                <a:gd name="T27" fmla="*/ 74613 h 111"/>
                <a:gd name="T28" fmla="*/ 220663 w 185"/>
                <a:gd name="T29" fmla="*/ 74613 h 111"/>
                <a:gd name="T30" fmla="*/ 201613 w 185"/>
                <a:gd name="T31" fmla="*/ 49213 h 111"/>
                <a:gd name="T32" fmla="*/ 36513 w 185"/>
                <a:gd name="T33" fmla="*/ 49213 h 111"/>
                <a:gd name="T34" fmla="*/ 36513 w 185"/>
                <a:gd name="T35" fmla="*/ 49213 h 111"/>
                <a:gd name="T36" fmla="*/ 0 w 185"/>
                <a:gd name="T37" fmla="*/ 0 h 111"/>
                <a:gd name="T38" fmla="*/ 19050 w 185"/>
                <a:gd name="T39" fmla="*/ 25400 h 111"/>
                <a:gd name="T40" fmla="*/ 182563 w 185"/>
                <a:gd name="T41" fmla="*/ 25400 h 111"/>
                <a:gd name="T42" fmla="*/ 165100 w 185"/>
                <a:gd name="T43" fmla="*/ 0 h 111"/>
                <a:gd name="T44" fmla="*/ 0 w 185"/>
                <a:gd name="T45" fmla="*/ 0 h 111"/>
                <a:gd name="T46" fmla="*/ 0 w 185"/>
                <a:gd name="T47" fmla="*/ 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5" h="111">
                  <a:moveTo>
                    <a:pt x="69" y="94"/>
                  </a:moveTo>
                  <a:lnTo>
                    <a:pt x="173" y="94"/>
                  </a:lnTo>
                  <a:lnTo>
                    <a:pt x="185" y="111"/>
                  </a:lnTo>
                  <a:lnTo>
                    <a:pt x="80" y="111"/>
                  </a:lnTo>
                  <a:lnTo>
                    <a:pt x="69" y="94"/>
                  </a:lnTo>
                  <a:close/>
                  <a:moveTo>
                    <a:pt x="46" y="63"/>
                  </a:moveTo>
                  <a:lnTo>
                    <a:pt x="58" y="79"/>
                  </a:lnTo>
                  <a:lnTo>
                    <a:pt x="162" y="79"/>
                  </a:lnTo>
                  <a:lnTo>
                    <a:pt x="150" y="63"/>
                  </a:lnTo>
                  <a:lnTo>
                    <a:pt x="46" y="63"/>
                  </a:lnTo>
                  <a:close/>
                  <a:moveTo>
                    <a:pt x="23" y="31"/>
                  </a:moveTo>
                  <a:lnTo>
                    <a:pt x="34" y="47"/>
                  </a:lnTo>
                  <a:lnTo>
                    <a:pt x="139" y="47"/>
                  </a:lnTo>
                  <a:lnTo>
                    <a:pt x="127" y="31"/>
                  </a:lnTo>
                  <a:lnTo>
                    <a:pt x="23" y="31"/>
                  </a:lnTo>
                  <a:close/>
                  <a:moveTo>
                    <a:pt x="0" y="0"/>
                  </a:moveTo>
                  <a:lnTo>
                    <a:pt x="12" y="16"/>
                  </a:lnTo>
                  <a:lnTo>
                    <a:pt x="115" y="16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2208213" y="5765800"/>
              <a:ext cx="836613" cy="231776"/>
              <a:chOff x="2208213" y="5765800"/>
              <a:chExt cx="836613" cy="231776"/>
            </a:xfrm>
            <a:solidFill>
              <a:srgbClr val="FFFFFF"/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2274888" y="5926138"/>
                <a:ext cx="698500" cy="71438"/>
              </a:xfrm>
              <a:custGeom>
                <a:avLst/>
                <a:gdLst>
                  <a:gd name="T0" fmla="*/ 0 w 619"/>
                  <a:gd name="T1" fmla="*/ 9 h 64"/>
                  <a:gd name="T2" fmla="*/ 9 w 619"/>
                  <a:gd name="T3" fmla="*/ 49 h 64"/>
                  <a:gd name="T4" fmla="*/ 27 w 619"/>
                  <a:gd name="T5" fmla="*/ 15 h 64"/>
                  <a:gd name="T6" fmla="*/ 50 w 619"/>
                  <a:gd name="T7" fmla="*/ 27 h 64"/>
                  <a:gd name="T8" fmla="*/ 35 w 619"/>
                  <a:gd name="T9" fmla="*/ 21 h 64"/>
                  <a:gd name="T10" fmla="*/ 18 w 619"/>
                  <a:gd name="T11" fmla="*/ 15 h 64"/>
                  <a:gd name="T12" fmla="*/ 81 w 619"/>
                  <a:gd name="T13" fmla="*/ 39 h 64"/>
                  <a:gd name="T14" fmla="*/ 66 w 619"/>
                  <a:gd name="T15" fmla="*/ 43 h 64"/>
                  <a:gd name="T16" fmla="*/ 80 w 619"/>
                  <a:gd name="T17" fmla="*/ 15 h 64"/>
                  <a:gd name="T18" fmla="*/ 97 w 619"/>
                  <a:gd name="T19" fmla="*/ 20 h 64"/>
                  <a:gd name="T20" fmla="*/ 107 w 619"/>
                  <a:gd name="T21" fmla="*/ 50 h 64"/>
                  <a:gd name="T22" fmla="*/ 88 w 619"/>
                  <a:gd name="T23" fmla="*/ 63 h 64"/>
                  <a:gd name="T24" fmla="*/ 112 w 619"/>
                  <a:gd name="T25" fmla="*/ 32 h 64"/>
                  <a:gd name="T26" fmla="*/ 138 w 619"/>
                  <a:gd name="T27" fmla="*/ 0 h 64"/>
                  <a:gd name="T28" fmla="*/ 129 w 619"/>
                  <a:gd name="T29" fmla="*/ 15 h 64"/>
                  <a:gd name="T30" fmla="*/ 129 w 619"/>
                  <a:gd name="T31" fmla="*/ 15 h 64"/>
                  <a:gd name="T32" fmla="*/ 155 w 619"/>
                  <a:gd name="T33" fmla="*/ 23 h 64"/>
                  <a:gd name="T34" fmla="*/ 163 w 619"/>
                  <a:gd name="T35" fmla="*/ 23 h 64"/>
                  <a:gd name="T36" fmla="*/ 147 w 619"/>
                  <a:gd name="T37" fmla="*/ 15 h 64"/>
                  <a:gd name="T38" fmla="*/ 173 w 619"/>
                  <a:gd name="T39" fmla="*/ 9 h 64"/>
                  <a:gd name="T40" fmla="*/ 182 w 619"/>
                  <a:gd name="T41" fmla="*/ 49 h 64"/>
                  <a:gd name="T42" fmla="*/ 199 w 619"/>
                  <a:gd name="T43" fmla="*/ 15 h 64"/>
                  <a:gd name="T44" fmla="*/ 222 w 619"/>
                  <a:gd name="T45" fmla="*/ 27 h 64"/>
                  <a:gd name="T46" fmla="*/ 208 w 619"/>
                  <a:gd name="T47" fmla="*/ 21 h 64"/>
                  <a:gd name="T48" fmla="*/ 191 w 619"/>
                  <a:gd name="T49" fmla="*/ 15 h 64"/>
                  <a:gd name="T50" fmla="*/ 233 w 619"/>
                  <a:gd name="T51" fmla="*/ 61 h 64"/>
                  <a:gd name="T52" fmla="*/ 254 w 619"/>
                  <a:gd name="T53" fmla="*/ 44 h 64"/>
                  <a:gd name="T54" fmla="*/ 254 w 619"/>
                  <a:gd name="T55" fmla="*/ 20 h 64"/>
                  <a:gd name="T56" fmla="*/ 254 w 619"/>
                  <a:gd name="T57" fmla="*/ 32 h 64"/>
                  <a:gd name="T58" fmla="*/ 254 w 619"/>
                  <a:gd name="T59" fmla="*/ 32 h 64"/>
                  <a:gd name="T60" fmla="*/ 290 w 619"/>
                  <a:gd name="T61" fmla="*/ 9 h 64"/>
                  <a:gd name="T62" fmla="*/ 299 w 619"/>
                  <a:gd name="T63" fmla="*/ 49 h 64"/>
                  <a:gd name="T64" fmla="*/ 317 w 619"/>
                  <a:gd name="T65" fmla="*/ 15 h 64"/>
                  <a:gd name="T66" fmla="*/ 340 w 619"/>
                  <a:gd name="T67" fmla="*/ 27 h 64"/>
                  <a:gd name="T68" fmla="*/ 325 w 619"/>
                  <a:gd name="T69" fmla="*/ 21 h 64"/>
                  <a:gd name="T70" fmla="*/ 309 w 619"/>
                  <a:gd name="T71" fmla="*/ 15 h 64"/>
                  <a:gd name="T72" fmla="*/ 357 w 619"/>
                  <a:gd name="T73" fmla="*/ 20 h 64"/>
                  <a:gd name="T74" fmla="*/ 371 w 619"/>
                  <a:gd name="T75" fmla="*/ 49 h 64"/>
                  <a:gd name="T76" fmla="*/ 358 w 619"/>
                  <a:gd name="T77" fmla="*/ 49 h 64"/>
                  <a:gd name="T78" fmla="*/ 423 w 619"/>
                  <a:gd name="T79" fmla="*/ 32 h 64"/>
                  <a:gd name="T80" fmla="*/ 405 w 619"/>
                  <a:gd name="T81" fmla="*/ 43 h 64"/>
                  <a:gd name="T82" fmla="*/ 405 w 619"/>
                  <a:gd name="T83" fmla="*/ 43 h 64"/>
                  <a:gd name="T84" fmla="*/ 444 w 619"/>
                  <a:gd name="T85" fmla="*/ 40 h 64"/>
                  <a:gd name="T86" fmla="*/ 439 w 619"/>
                  <a:gd name="T87" fmla="*/ 49 h 64"/>
                  <a:gd name="T88" fmla="*/ 495 w 619"/>
                  <a:gd name="T89" fmla="*/ 28 h 64"/>
                  <a:gd name="T90" fmla="*/ 487 w 619"/>
                  <a:gd name="T91" fmla="*/ 49 h 64"/>
                  <a:gd name="T92" fmla="*/ 464 w 619"/>
                  <a:gd name="T93" fmla="*/ 40 h 64"/>
                  <a:gd name="T94" fmla="*/ 479 w 619"/>
                  <a:gd name="T95" fmla="*/ 21 h 64"/>
                  <a:gd name="T96" fmla="*/ 485 w 619"/>
                  <a:gd name="T97" fmla="*/ 40 h 64"/>
                  <a:gd name="T98" fmla="*/ 478 w 619"/>
                  <a:gd name="T99" fmla="*/ 43 h 64"/>
                  <a:gd name="T100" fmla="*/ 506 w 619"/>
                  <a:gd name="T101" fmla="*/ 15 h 64"/>
                  <a:gd name="T102" fmla="*/ 523 w 619"/>
                  <a:gd name="T103" fmla="*/ 15 h 64"/>
                  <a:gd name="T104" fmla="*/ 519 w 619"/>
                  <a:gd name="T105" fmla="*/ 43 h 64"/>
                  <a:gd name="T106" fmla="*/ 506 w 619"/>
                  <a:gd name="T107" fmla="*/ 39 h 64"/>
                  <a:gd name="T108" fmla="*/ 538 w 619"/>
                  <a:gd name="T109" fmla="*/ 9 h 64"/>
                  <a:gd name="T110" fmla="*/ 538 w 619"/>
                  <a:gd name="T111" fmla="*/ 15 h 64"/>
                  <a:gd name="T112" fmla="*/ 563 w 619"/>
                  <a:gd name="T113" fmla="*/ 14 h 64"/>
                  <a:gd name="T114" fmla="*/ 563 w 619"/>
                  <a:gd name="T115" fmla="*/ 14 h 64"/>
                  <a:gd name="T116" fmla="*/ 554 w 619"/>
                  <a:gd name="T117" fmla="*/ 31 h 64"/>
                  <a:gd name="T118" fmla="*/ 596 w 619"/>
                  <a:gd name="T119" fmla="*/ 20 h 64"/>
                  <a:gd name="T120" fmla="*/ 619 w 619"/>
                  <a:gd name="T121" fmla="*/ 49 h 64"/>
                  <a:gd name="T122" fmla="*/ 597 w 619"/>
                  <a:gd name="T12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9" h="64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0"/>
                    </a:lnTo>
                    <a:close/>
                    <a:moveTo>
                      <a:pt x="0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15"/>
                    </a:lnTo>
                    <a:close/>
                    <a:moveTo>
                      <a:pt x="18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0" y="16"/>
                      <a:pt x="33" y="14"/>
                      <a:pt x="38" y="14"/>
                    </a:cubicBezTo>
                    <a:cubicBezTo>
                      <a:pt x="46" y="14"/>
                      <a:pt x="50" y="20"/>
                      <a:pt x="50" y="2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27"/>
                      <a:pt x="41" y="21"/>
                      <a:pt x="35" y="21"/>
                    </a:cubicBezTo>
                    <a:cubicBezTo>
                      <a:pt x="29" y="21"/>
                      <a:pt x="27" y="28"/>
                      <a:pt x="27" y="32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18" y="49"/>
                      <a:pt x="18" y="49"/>
                      <a:pt x="18" y="49"/>
                    </a:cubicBezTo>
                    <a:lnTo>
                      <a:pt x="18" y="15"/>
                    </a:lnTo>
                    <a:close/>
                    <a:moveTo>
                      <a:pt x="79" y="22"/>
                    </a:moveTo>
                    <a:cubicBezTo>
                      <a:pt x="76" y="21"/>
                      <a:pt x="74" y="21"/>
                      <a:pt x="71" y="21"/>
                    </a:cubicBezTo>
                    <a:cubicBezTo>
                      <a:pt x="69" y="21"/>
                      <a:pt x="66" y="21"/>
                      <a:pt x="66" y="24"/>
                    </a:cubicBezTo>
                    <a:cubicBezTo>
                      <a:pt x="66" y="30"/>
                      <a:pt x="81" y="26"/>
                      <a:pt x="81" y="39"/>
                    </a:cubicBezTo>
                    <a:cubicBezTo>
                      <a:pt x="81" y="47"/>
                      <a:pt x="74" y="50"/>
                      <a:pt x="67" y="50"/>
                    </a:cubicBezTo>
                    <a:cubicBezTo>
                      <a:pt x="64" y="50"/>
                      <a:pt x="60" y="49"/>
                      <a:pt x="57" y="4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0" y="42"/>
                      <a:pt x="63" y="43"/>
                      <a:pt x="66" y="43"/>
                    </a:cubicBezTo>
                    <a:cubicBezTo>
                      <a:pt x="68" y="43"/>
                      <a:pt x="72" y="42"/>
                      <a:pt x="72" y="39"/>
                    </a:cubicBezTo>
                    <a:cubicBezTo>
                      <a:pt x="72" y="32"/>
                      <a:pt x="57" y="37"/>
                      <a:pt x="57" y="25"/>
                    </a:cubicBezTo>
                    <a:cubicBezTo>
                      <a:pt x="57" y="17"/>
                      <a:pt x="63" y="14"/>
                      <a:pt x="70" y="14"/>
                    </a:cubicBezTo>
                    <a:cubicBezTo>
                      <a:pt x="74" y="14"/>
                      <a:pt x="77" y="15"/>
                      <a:pt x="80" y="15"/>
                    </a:cubicBezTo>
                    <a:lnTo>
                      <a:pt x="79" y="22"/>
                    </a:lnTo>
                    <a:close/>
                    <a:moveTo>
                      <a:pt x="88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9" y="16"/>
                      <a:pt x="102" y="14"/>
                      <a:pt x="107" y="14"/>
                    </a:cubicBezTo>
                    <a:cubicBezTo>
                      <a:pt x="118" y="14"/>
                      <a:pt x="122" y="22"/>
                      <a:pt x="122" y="32"/>
                    </a:cubicBezTo>
                    <a:cubicBezTo>
                      <a:pt x="122" y="41"/>
                      <a:pt x="118" y="50"/>
                      <a:pt x="107" y="50"/>
                    </a:cubicBezTo>
                    <a:cubicBezTo>
                      <a:pt x="103" y="50"/>
                      <a:pt x="100" y="49"/>
                      <a:pt x="97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88" y="63"/>
                      <a:pt x="88" y="63"/>
                      <a:pt x="88" y="63"/>
                    </a:cubicBezTo>
                    <a:lnTo>
                      <a:pt x="88" y="15"/>
                    </a:lnTo>
                    <a:close/>
                    <a:moveTo>
                      <a:pt x="97" y="32"/>
                    </a:moveTo>
                    <a:cubicBezTo>
                      <a:pt x="97" y="37"/>
                      <a:pt x="99" y="43"/>
                      <a:pt x="105" y="43"/>
                    </a:cubicBezTo>
                    <a:cubicBezTo>
                      <a:pt x="111" y="43"/>
                      <a:pt x="112" y="37"/>
                      <a:pt x="112" y="32"/>
                    </a:cubicBezTo>
                    <a:cubicBezTo>
                      <a:pt x="112" y="27"/>
                      <a:pt x="111" y="21"/>
                      <a:pt x="105" y="21"/>
                    </a:cubicBezTo>
                    <a:cubicBezTo>
                      <a:pt x="99" y="21"/>
                      <a:pt x="97" y="27"/>
                      <a:pt x="97" y="32"/>
                    </a:cubicBezTo>
                    <a:close/>
                    <a:moveTo>
                      <a:pt x="129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29" y="0"/>
                    </a:lnTo>
                    <a:close/>
                    <a:moveTo>
                      <a:pt x="129" y="15"/>
                    </a:move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29" y="49"/>
                      <a:pt x="129" y="49"/>
                      <a:pt x="129" y="49"/>
                    </a:cubicBezTo>
                    <a:lnTo>
                      <a:pt x="129" y="15"/>
                    </a:lnTo>
                    <a:close/>
                    <a:moveTo>
                      <a:pt x="147" y="15"/>
                    </a:move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6" y="19"/>
                      <a:pt x="159" y="14"/>
                      <a:pt x="164" y="14"/>
                    </a:cubicBezTo>
                    <a:cubicBezTo>
                      <a:pt x="165" y="14"/>
                      <a:pt x="166" y="14"/>
                      <a:pt x="167" y="14"/>
                    </a:cubicBezTo>
                    <a:cubicBezTo>
                      <a:pt x="167" y="23"/>
                      <a:pt x="167" y="23"/>
                      <a:pt x="167" y="23"/>
                    </a:cubicBezTo>
                    <a:cubicBezTo>
                      <a:pt x="166" y="23"/>
                      <a:pt x="165" y="23"/>
                      <a:pt x="163" y="23"/>
                    </a:cubicBezTo>
                    <a:cubicBezTo>
                      <a:pt x="156" y="23"/>
                      <a:pt x="156" y="32"/>
                      <a:pt x="156" y="36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47" y="49"/>
                      <a:pt x="147" y="49"/>
                      <a:pt x="147" y="49"/>
                    </a:cubicBezTo>
                    <a:lnTo>
                      <a:pt x="147" y="15"/>
                    </a:lnTo>
                    <a:close/>
                    <a:moveTo>
                      <a:pt x="173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3" y="9"/>
                      <a:pt x="173" y="9"/>
                      <a:pt x="173" y="9"/>
                    </a:cubicBezTo>
                    <a:lnTo>
                      <a:pt x="173" y="0"/>
                    </a:lnTo>
                    <a:close/>
                    <a:moveTo>
                      <a:pt x="173" y="15"/>
                    </a:move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49"/>
                      <a:pt x="182" y="49"/>
                      <a:pt x="182" y="49"/>
                    </a:cubicBezTo>
                    <a:cubicBezTo>
                      <a:pt x="173" y="49"/>
                      <a:pt x="173" y="49"/>
                      <a:pt x="173" y="49"/>
                    </a:cubicBezTo>
                    <a:lnTo>
                      <a:pt x="173" y="15"/>
                    </a:lnTo>
                    <a:close/>
                    <a:moveTo>
                      <a:pt x="191" y="15"/>
                    </a:moveTo>
                    <a:cubicBezTo>
                      <a:pt x="199" y="15"/>
                      <a:pt x="199" y="15"/>
                      <a:pt x="199" y="15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2" y="16"/>
                      <a:pt x="206" y="14"/>
                      <a:pt x="211" y="14"/>
                    </a:cubicBezTo>
                    <a:cubicBezTo>
                      <a:pt x="219" y="14"/>
                      <a:pt x="222" y="20"/>
                      <a:pt x="222" y="27"/>
                    </a:cubicBezTo>
                    <a:cubicBezTo>
                      <a:pt x="222" y="49"/>
                      <a:pt x="222" y="49"/>
                      <a:pt x="222" y="49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13" y="27"/>
                      <a:pt x="213" y="21"/>
                      <a:pt x="208" y="21"/>
                    </a:cubicBezTo>
                    <a:cubicBezTo>
                      <a:pt x="201" y="21"/>
                      <a:pt x="200" y="28"/>
                      <a:pt x="200" y="32"/>
                    </a:cubicBezTo>
                    <a:cubicBezTo>
                      <a:pt x="200" y="49"/>
                      <a:pt x="200" y="49"/>
                      <a:pt x="200" y="49"/>
                    </a:cubicBezTo>
                    <a:cubicBezTo>
                      <a:pt x="191" y="49"/>
                      <a:pt x="191" y="49"/>
                      <a:pt x="191" y="49"/>
                    </a:cubicBezTo>
                    <a:lnTo>
                      <a:pt x="191" y="15"/>
                    </a:lnTo>
                    <a:close/>
                    <a:moveTo>
                      <a:pt x="263" y="15"/>
                    </a:moveTo>
                    <a:cubicBezTo>
                      <a:pt x="263" y="46"/>
                      <a:pt x="263" y="46"/>
                      <a:pt x="263" y="46"/>
                    </a:cubicBezTo>
                    <a:cubicBezTo>
                      <a:pt x="263" y="55"/>
                      <a:pt x="259" y="64"/>
                      <a:pt x="245" y="64"/>
                    </a:cubicBezTo>
                    <a:cubicBezTo>
                      <a:pt x="241" y="64"/>
                      <a:pt x="237" y="63"/>
                      <a:pt x="233" y="61"/>
                    </a:cubicBezTo>
                    <a:cubicBezTo>
                      <a:pt x="234" y="54"/>
                      <a:pt x="234" y="54"/>
                      <a:pt x="234" y="54"/>
                    </a:cubicBezTo>
                    <a:cubicBezTo>
                      <a:pt x="236" y="55"/>
                      <a:pt x="241" y="57"/>
                      <a:pt x="244" y="57"/>
                    </a:cubicBezTo>
                    <a:cubicBezTo>
                      <a:pt x="253" y="57"/>
                      <a:pt x="254" y="49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2" y="46"/>
                      <a:pt x="248" y="49"/>
                      <a:pt x="243" y="49"/>
                    </a:cubicBezTo>
                    <a:cubicBezTo>
                      <a:pt x="233" y="49"/>
                      <a:pt x="229" y="41"/>
                      <a:pt x="229" y="32"/>
                    </a:cubicBezTo>
                    <a:cubicBezTo>
                      <a:pt x="229" y="24"/>
                      <a:pt x="233" y="14"/>
                      <a:pt x="244" y="14"/>
                    </a:cubicBezTo>
                    <a:cubicBezTo>
                      <a:pt x="248" y="14"/>
                      <a:pt x="252" y="16"/>
                      <a:pt x="254" y="20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15"/>
                      <a:pt x="254" y="15"/>
                      <a:pt x="254" y="15"/>
                    </a:cubicBezTo>
                    <a:lnTo>
                      <a:pt x="263" y="15"/>
                    </a:lnTo>
                    <a:close/>
                    <a:moveTo>
                      <a:pt x="254" y="32"/>
                    </a:moveTo>
                    <a:cubicBezTo>
                      <a:pt x="254" y="26"/>
                      <a:pt x="252" y="21"/>
                      <a:pt x="246" y="21"/>
                    </a:cubicBezTo>
                    <a:cubicBezTo>
                      <a:pt x="240" y="21"/>
                      <a:pt x="238" y="27"/>
                      <a:pt x="238" y="32"/>
                    </a:cubicBezTo>
                    <a:cubicBezTo>
                      <a:pt x="238" y="36"/>
                      <a:pt x="241" y="42"/>
                      <a:pt x="246" y="42"/>
                    </a:cubicBezTo>
                    <a:cubicBezTo>
                      <a:pt x="252" y="42"/>
                      <a:pt x="254" y="37"/>
                      <a:pt x="254" y="32"/>
                    </a:cubicBezTo>
                    <a:close/>
                    <a:moveTo>
                      <a:pt x="290" y="0"/>
                    </a:move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9"/>
                      <a:pt x="299" y="9"/>
                      <a:pt x="299" y="9"/>
                    </a:cubicBezTo>
                    <a:cubicBezTo>
                      <a:pt x="290" y="9"/>
                      <a:pt x="290" y="9"/>
                      <a:pt x="290" y="9"/>
                    </a:cubicBezTo>
                    <a:lnTo>
                      <a:pt x="290" y="0"/>
                    </a:lnTo>
                    <a:close/>
                    <a:moveTo>
                      <a:pt x="290" y="15"/>
                    </a:moveTo>
                    <a:cubicBezTo>
                      <a:pt x="299" y="15"/>
                      <a:pt x="299" y="15"/>
                      <a:pt x="299" y="15"/>
                    </a:cubicBezTo>
                    <a:cubicBezTo>
                      <a:pt x="299" y="49"/>
                      <a:pt x="299" y="49"/>
                      <a:pt x="299" y="49"/>
                    </a:cubicBezTo>
                    <a:cubicBezTo>
                      <a:pt x="290" y="49"/>
                      <a:pt x="290" y="49"/>
                      <a:pt x="290" y="49"/>
                    </a:cubicBezTo>
                    <a:lnTo>
                      <a:pt x="290" y="15"/>
                    </a:lnTo>
                    <a:close/>
                    <a:moveTo>
                      <a:pt x="309" y="15"/>
                    </a:moveTo>
                    <a:cubicBezTo>
                      <a:pt x="317" y="15"/>
                      <a:pt x="317" y="15"/>
                      <a:pt x="317" y="15"/>
                    </a:cubicBezTo>
                    <a:cubicBezTo>
                      <a:pt x="317" y="20"/>
                      <a:pt x="317" y="20"/>
                      <a:pt x="317" y="20"/>
                    </a:cubicBezTo>
                    <a:cubicBezTo>
                      <a:pt x="317" y="20"/>
                      <a:pt x="317" y="20"/>
                      <a:pt x="317" y="20"/>
                    </a:cubicBezTo>
                    <a:cubicBezTo>
                      <a:pt x="320" y="16"/>
                      <a:pt x="324" y="14"/>
                      <a:pt x="328" y="14"/>
                    </a:cubicBezTo>
                    <a:cubicBezTo>
                      <a:pt x="336" y="14"/>
                      <a:pt x="340" y="20"/>
                      <a:pt x="340" y="27"/>
                    </a:cubicBezTo>
                    <a:cubicBezTo>
                      <a:pt x="340" y="49"/>
                      <a:pt x="340" y="49"/>
                      <a:pt x="340" y="49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1" y="31"/>
                      <a:pt x="331" y="31"/>
                      <a:pt x="331" y="31"/>
                    </a:cubicBezTo>
                    <a:cubicBezTo>
                      <a:pt x="331" y="27"/>
                      <a:pt x="331" y="21"/>
                      <a:pt x="325" y="21"/>
                    </a:cubicBezTo>
                    <a:cubicBezTo>
                      <a:pt x="319" y="21"/>
                      <a:pt x="317" y="28"/>
                      <a:pt x="317" y="32"/>
                    </a:cubicBezTo>
                    <a:cubicBezTo>
                      <a:pt x="317" y="49"/>
                      <a:pt x="317" y="49"/>
                      <a:pt x="317" y="49"/>
                    </a:cubicBezTo>
                    <a:cubicBezTo>
                      <a:pt x="309" y="49"/>
                      <a:pt x="309" y="49"/>
                      <a:pt x="309" y="49"/>
                    </a:cubicBezTo>
                    <a:lnTo>
                      <a:pt x="309" y="15"/>
                    </a:lnTo>
                    <a:close/>
                    <a:moveTo>
                      <a:pt x="349" y="15"/>
                    </a:moveTo>
                    <a:cubicBezTo>
                      <a:pt x="357" y="15"/>
                      <a:pt x="357" y="15"/>
                      <a:pt x="357" y="15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60" y="16"/>
                      <a:pt x="364" y="14"/>
                      <a:pt x="369" y="14"/>
                    </a:cubicBezTo>
                    <a:cubicBezTo>
                      <a:pt x="377" y="14"/>
                      <a:pt x="380" y="20"/>
                      <a:pt x="380" y="27"/>
                    </a:cubicBezTo>
                    <a:cubicBezTo>
                      <a:pt x="380" y="49"/>
                      <a:pt x="380" y="49"/>
                      <a:pt x="380" y="49"/>
                    </a:cubicBezTo>
                    <a:cubicBezTo>
                      <a:pt x="371" y="49"/>
                      <a:pt x="371" y="49"/>
                      <a:pt x="371" y="49"/>
                    </a:cubicBezTo>
                    <a:cubicBezTo>
                      <a:pt x="371" y="31"/>
                      <a:pt x="371" y="31"/>
                      <a:pt x="371" y="31"/>
                    </a:cubicBezTo>
                    <a:cubicBezTo>
                      <a:pt x="371" y="27"/>
                      <a:pt x="371" y="21"/>
                      <a:pt x="366" y="21"/>
                    </a:cubicBezTo>
                    <a:cubicBezTo>
                      <a:pt x="359" y="21"/>
                      <a:pt x="358" y="28"/>
                      <a:pt x="358" y="32"/>
                    </a:cubicBezTo>
                    <a:cubicBezTo>
                      <a:pt x="358" y="49"/>
                      <a:pt x="358" y="49"/>
                      <a:pt x="358" y="49"/>
                    </a:cubicBezTo>
                    <a:cubicBezTo>
                      <a:pt x="349" y="49"/>
                      <a:pt x="349" y="49"/>
                      <a:pt x="349" y="49"/>
                    </a:cubicBezTo>
                    <a:lnTo>
                      <a:pt x="349" y="15"/>
                    </a:lnTo>
                    <a:close/>
                    <a:moveTo>
                      <a:pt x="405" y="14"/>
                    </a:moveTo>
                    <a:cubicBezTo>
                      <a:pt x="415" y="14"/>
                      <a:pt x="423" y="21"/>
                      <a:pt x="423" y="32"/>
                    </a:cubicBezTo>
                    <a:cubicBezTo>
                      <a:pt x="423" y="42"/>
                      <a:pt x="416" y="50"/>
                      <a:pt x="405" y="50"/>
                    </a:cubicBezTo>
                    <a:cubicBezTo>
                      <a:pt x="394" y="50"/>
                      <a:pt x="387" y="42"/>
                      <a:pt x="387" y="32"/>
                    </a:cubicBezTo>
                    <a:cubicBezTo>
                      <a:pt x="387" y="21"/>
                      <a:pt x="395" y="14"/>
                      <a:pt x="405" y="14"/>
                    </a:cubicBezTo>
                    <a:close/>
                    <a:moveTo>
                      <a:pt x="405" y="43"/>
                    </a:moveTo>
                    <a:cubicBezTo>
                      <a:pt x="412" y="43"/>
                      <a:pt x="414" y="37"/>
                      <a:pt x="414" y="31"/>
                    </a:cubicBezTo>
                    <a:cubicBezTo>
                      <a:pt x="414" y="26"/>
                      <a:pt x="411" y="21"/>
                      <a:pt x="405" y="21"/>
                    </a:cubicBezTo>
                    <a:cubicBezTo>
                      <a:pt x="399" y="21"/>
                      <a:pt x="396" y="26"/>
                      <a:pt x="396" y="31"/>
                    </a:cubicBezTo>
                    <a:cubicBezTo>
                      <a:pt x="396" y="37"/>
                      <a:pt x="398" y="43"/>
                      <a:pt x="405" y="43"/>
                    </a:cubicBezTo>
                    <a:close/>
                    <a:moveTo>
                      <a:pt x="426" y="15"/>
                    </a:moveTo>
                    <a:cubicBezTo>
                      <a:pt x="436" y="15"/>
                      <a:pt x="436" y="15"/>
                      <a:pt x="436" y="15"/>
                    </a:cubicBezTo>
                    <a:cubicBezTo>
                      <a:pt x="444" y="40"/>
                      <a:pt x="444" y="40"/>
                      <a:pt x="444" y="40"/>
                    </a:cubicBezTo>
                    <a:cubicBezTo>
                      <a:pt x="444" y="40"/>
                      <a:pt x="444" y="40"/>
                      <a:pt x="444" y="40"/>
                    </a:cubicBezTo>
                    <a:cubicBezTo>
                      <a:pt x="452" y="15"/>
                      <a:pt x="452" y="15"/>
                      <a:pt x="452" y="15"/>
                    </a:cubicBezTo>
                    <a:cubicBezTo>
                      <a:pt x="461" y="15"/>
                      <a:pt x="461" y="15"/>
                      <a:pt x="461" y="15"/>
                    </a:cubicBezTo>
                    <a:cubicBezTo>
                      <a:pt x="449" y="49"/>
                      <a:pt x="449" y="49"/>
                      <a:pt x="449" y="49"/>
                    </a:cubicBezTo>
                    <a:cubicBezTo>
                      <a:pt x="439" y="49"/>
                      <a:pt x="439" y="49"/>
                      <a:pt x="439" y="49"/>
                    </a:cubicBezTo>
                    <a:lnTo>
                      <a:pt x="426" y="15"/>
                    </a:lnTo>
                    <a:close/>
                    <a:moveTo>
                      <a:pt x="468" y="17"/>
                    </a:moveTo>
                    <a:cubicBezTo>
                      <a:pt x="471" y="15"/>
                      <a:pt x="476" y="14"/>
                      <a:pt x="480" y="14"/>
                    </a:cubicBezTo>
                    <a:cubicBezTo>
                      <a:pt x="490" y="14"/>
                      <a:pt x="495" y="18"/>
                      <a:pt x="495" y="28"/>
                    </a:cubicBezTo>
                    <a:cubicBezTo>
                      <a:pt x="495" y="33"/>
                      <a:pt x="495" y="33"/>
                      <a:pt x="495" y="33"/>
                    </a:cubicBezTo>
                    <a:cubicBezTo>
                      <a:pt x="495" y="36"/>
                      <a:pt x="495" y="39"/>
                      <a:pt x="495" y="41"/>
                    </a:cubicBezTo>
                    <a:cubicBezTo>
                      <a:pt x="495" y="44"/>
                      <a:pt x="495" y="46"/>
                      <a:pt x="495" y="49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47"/>
                      <a:pt x="487" y="45"/>
                      <a:pt x="487" y="44"/>
                    </a:cubicBezTo>
                    <a:cubicBezTo>
                      <a:pt x="487" y="44"/>
                      <a:pt x="487" y="44"/>
                      <a:pt x="487" y="44"/>
                    </a:cubicBezTo>
                    <a:cubicBezTo>
                      <a:pt x="485" y="48"/>
                      <a:pt x="480" y="50"/>
                      <a:pt x="476" y="50"/>
                    </a:cubicBezTo>
                    <a:cubicBezTo>
                      <a:pt x="470" y="50"/>
                      <a:pt x="464" y="46"/>
                      <a:pt x="464" y="40"/>
                    </a:cubicBezTo>
                    <a:cubicBezTo>
                      <a:pt x="464" y="35"/>
                      <a:pt x="467" y="32"/>
                      <a:pt x="470" y="30"/>
                    </a:cubicBezTo>
                    <a:cubicBezTo>
                      <a:pt x="474" y="28"/>
                      <a:pt x="478" y="28"/>
                      <a:pt x="482" y="28"/>
                    </a:cubicBezTo>
                    <a:cubicBezTo>
                      <a:pt x="486" y="28"/>
                      <a:pt x="486" y="28"/>
                      <a:pt x="486" y="28"/>
                    </a:cubicBezTo>
                    <a:cubicBezTo>
                      <a:pt x="486" y="22"/>
                      <a:pt x="484" y="21"/>
                      <a:pt x="479" y="21"/>
                    </a:cubicBezTo>
                    <a:cubicBezTo>
                      <a:pt x="475" y="21"/>
                      <a:pt x="471" y="22"/>
                      <a:pt x="468" y="24"/>
                    </a:cubicBezTo>
                    <a:lnTo>
                      <a:pt x="468" y="17"/>
                    </a:lnTo>
                    <a:close/>
                    <a:moveTo>
                      <a:pt x="478" y="43"/>
                    </a:moveTo>
                    <a:cubicBezTo>
                      <a:pt x="481" y="43"/>
                      <a:pt x="483" y="42"/>
                      <a:pt x="485" y="40"/>
                    </a:cubicBezTo>
                    <a:cubicBezTo>
                      <a:pt x="486" y="38"/>
                      <a:pt x="486" y="36"/>
                      <a:pt x="486" y="33"/>
                    </a:cubicBezTo>
                    <a:cubicBezTo>
                      <a:pt x="483" y="33"/>
                      <a:pt x="483" y="33"/>
                      <a:pt x="483" y="33"/>
                    </a:cubicBezTo>
                    <a:cubicBezTo>
                      <a:pt x="479" y="33"/>
                      <a:pt x="473" y="34"/>
                      <a:pt x="473" y="39"/>
                    </a:cubicBezTo>
                    <a:cubicBezTo>
                      <a:pt x="473" y="42"/>
                      <a:pt x="475" y="43"/>
                      <a:pt x="478" y="43"/>
                    </a:cubicBezTo>
                    <a:close/>
                    <a:moveTo>
                      <a:pt x="506" y="21"/>
                    </a:moveTo>
                    <a:cubicBezTo>
                      <a:pt x="500" y="21"/>
                      <a:pt x="500" y="21"/>
                      <a:pt x="500" y="21"/>
                    </a:cubicBezTo>
                    <a:cubicBezTo>
                      <a:pt x="500" y="15"/>
                      <a:pt x="500" y="15"/>
                      <a:pt x="500" y="15"/>
                    </a:cubicBezTo>
                    <a:cubicBezTo>
                      <a:pt x="506" y="15"/>
                      <a:pt x="506" y="15"/>
                      <a:pt x="506" y="15"/>
                    </a:cubicBezTo>
                    <a:cubicBezTo>
                      <a:pt x="506" y="8"/>
                      <a:pt x="506" y="8"/>
                      <a:pt x="506" y="8"/>
                    </a:cubicBezTo>
                    <a:cubicBezTo>
                      <a:pt x="515" y="5"/>
                      <a:pt x="515" y="5"/>
                      <a:pt x="515" y="5"/>
                    </a:cubicBezTo>
                    <a:cubicBezTo>
                      <a:pt x="515" y="15"/>
                      <a:pt x="515" y="15"/>
                      <a:pt x="515" y="15"/>
                    </a:cubicBezTo>
                    <a:cubicBezTo>
                      <a:pt x="523" y="15"/>
                      <a:pt x="523" y="15"/>
                      <a:pt x="523" y="15"/>
                    </a:cubicBezTo>
                    <a:cubicBezTo>
                      <a:pt x="523" y="21"/>
                      <a:pt x="523" y="21"/>
                      <a:pt x="523" y="21"/>
                    </a:cubicBezTo>
                    <a:cubicBezTo>
                      <a:pt x="515" y="21"/>
                      <a:pt x="515" y="21"/>
                      <a:pt x="515" y="21"/>
                    </a:cubicBezTo>
                    <a:cubicBezTo>
                      <a:pt x="515" y="37"/>
                      <a:pt x="515" y="37"/>
                      <a:pt x="515" y="37"/>
                    </a:cubicBezTo>
                    <a:cubicBezTo>
                      <a:pt x="515" y="40"/>
                      <a:pt x="516" y="43"/>
                      <a:pt x="519" y="43"/>
                    </a:cubicBezTo>
                    <a:cubicBezTo>
                      <a:pt x="521" y="43"/>
                      <a:pt x="522" y="43"/>
                      <a:pt x="523" y="42"/>
                    </a:cubicBezTo>
                    <a:cubicBezTo>
                      <a:pt x="523" y="49"/>
                      <a:pt x="523" y="49"/>
                      <a:pt x="523" y="49"/>
                    </a:cubicBezTo>
                    <a:cubicBezTo>
                      <a:pt x="522" y="49"/>
                      <a:pt x="520" y="50"/>
                      <a:pt x="517" y="50"/>
                    </a:cubicBezTo>
                    <a:cubicBezTo>
                      <a:pt x="510" y="50"/>
                      <a:pt x="506" y="45"/>
                      <a:pt x="506" y="39"/>
                    </a:cubicBezTo>
                    <a:lnTo>
                      <a:pt x="506" y="21"/>
                    </a:lnTo>
                    <a:close/>
                    <a:moveTo>
                      <a:pt x="529" y="0"/>
                    </a:moveTo>
                    <a:cubicBezTo>
                      <a:pt x="538" y="0"/>
                      <a:pt x="538" y="0"/>
                      <a:pt x="538" y="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29" y="9"/>
                      <a:pt x="529" y="9"/>
                      <a:pt x="529" y="9"/>
                    </a:cubicBezTo>
                    <a:lnTo>
                      <a:pt x="529" y="0"/>
                    </a:lnTo>
                    <a:close/>
                    <a:moveTo>
                      <a:pt x="529" y="15"/>
                    </a:moveTo>
                    <a:cubicBezTo>
                      <a:pt x="538" y="15"/>
                      <a:pt x="538" y="15"/>
                      <a:pt x="538" y="15"/>
                    </a:cubicBezTo>
                    <a:cubicBezTo>
                      <a:pt x="538" y="49"/>
                      <a:pt x="538" y="49"/>
                      <a:pt x="538" y="49"/>
                    </a:cubicBezTo>
                    <a:cubicBezTo>
                      <a:pt x="529" y="49"/>
                      <a:pt x="529" y="49"/>
                      <a:pt x="529" y="49"/>
                    </a:cubicBezTo>
                    <a:lnTo>
                      <a:pt x="529" y="15"/>
                    </a:lnTo>
                    <a:close/>
                    <a:moveTo>
                      <a:pt x="563" y="14"/>
                    </a:moveTo>
                    <a:cubicBezTo>
                      <a:pt x="573" y="14"/>
                      <a:pt x="581" y="21"/>
                      <a:pt x="581" y="32"/>
                    </a:cubicBezTo>
                    <a:cubicBezTo>
                      <a:pt x="581" y="42"/>
                      <a:pt x="574" y="50"/>
                      <a:pt x="563" y="50"/>
                    </a:cubicBezTo>
                    <a:cubicBezTo>
                      <a:pt x="552" y="50"/>
                      <a:pt x="545" y="42"/>
                      <a:pt x="545" y="32"/>
                    </a:cubicBezTo>
                    <a:cubicBezTo>
                      <a:pt x="545" y="21"/>
                      <a:pt x="553" y="14"/>
                      <a:pt x="563" y="14"/>
                    </a:cubicBezTo>
                    <a:close/>
                    <a:moveTo>
                      <a:pt x="563" y="43"/>
                    </a:moveTo>
                    <a:cubicBezTo>
                      <a:pt x="570" y="43"/>
                      <a:pt x="572" y="37"/>
                      <a:pt x="572" y="31"/>
                    </a:cubicBezTo>
                    <a:cubicBezTo>
                      <a:pt x="572" y="26"/>
                      <a:pt x="569" y="21"/>
                      <a:pt x="563" y="21"/>
                    </a:cubicBezTo>
                    <a:cubicBezTo>
                      <a:pt x="557" y="21"/>
                      <a:pt x="554" y="26"/>
                      <a:pt x="554" y="31"/>
                    </a:cubicBezTo>
                    <a:cubicBezTo>
                      <a:pt x="554" y="37"/>
                      <a:pt x="556" y="43"/>
                      <a:pt x="563" y="43"/>
                    </a:cubicBezTo>
                    <a:close/>
                    <a:moveTo>
                      <a:pt x="588" y="15"/>
                    </a:moveTo>
                    <a:cubicBezTo>
                      <a:pt x="596" y="15"/>
                      <a:pt x="596" y="15"/>
                      <a:pt x="596" y="15"/>
                    </a:cubicBezTo>
                    <a:cubicBezTo>
                      <a:pt x="596" y="20"/>
                      <a:pt x="596" y="20"/>
                      <a:pt x="596" y="20"/>
                    </a:cubicBezTo>
                    <a:cubicBezTo>
                      <a:pt x="596" y="20"/>
                      <a:pt x="596" y="20"/>
                      <a:pt x="596" y="20"/>
                    </a:cubicBezTo>
                    <a:cubicBezTo>
                      <a:pt x="599" y="16"/>
                      <a:pt x="603" y="14"/>
                      <a:pt x="607" y="14"/>
                    </a:cubicBezTo>
                    <a:cubicBezTo>
                      <a:pt x="616" y="14"/>
                      <a:pt x="619" y="20"/>
                      <a:pt x="619" y="27"/>
                    </a:cubicBezTo>
                    <a:cubicBezTo>
                      <a:pt x="619" y="49"/>
                      <a:pt x="619" y="49"/>
                      <a:pt x="619" y="49"/>
                    </a:cubicBezTo>
                    <a:cubicBezTo>
                      <a:pt x="610" y="49"/>
                      <a:pt x="610" y="49"/>
                      <a:pt x="610" y="49"/>
                    </a:cubicBezTo>
                    <a:cubicBezTo>
                      <a:pt x="610" y="31"/>
                      <a:pt x="610" y="31"/>
                      <a:pt x="610" y="31"/>
                    </a:cubicBezTo>
                    <a:cubicBezTo>
                      <a:pt x="610" y="27"/>
                      <a:pt x="610" y="21"/>
                      <a:pt x="604" y="21"/>
                    </a:cubicBezTo>
                    <a:cubicBezTo>
                      <a:pt x="598" y="21"/>
                      <a:pt x="597" y="28"/>
                      <a:pt x="597" y="32"/>
                    </a:cubicBezTo>
                    <a:cubicBezTo>
                      <a:pt x="597" y="49"/>
                      <a:pt x="597" y="49"/>
                      <a:pt x="597" y="49"/>
                    </a:cubicBezTo>
                    <a:cubicBezTo>
                      <a:pt x="588" y="49"/>
                      <a:pt x="588" y="49"/>
                      <a:pt x="588" y="49"/>
                    </a:cubicBezTo>
                    <a:lnTo>
                      <a:pt x="58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2322513" y="5765800"/>
                <a:ext cx="722313" cy="149225"/>
              </a:xfrm>
              <a:custGeom>
                <a:avLst/>
                <a:gdLst>
                  <a:gd name="T0" fmla="*/ 40 w 641"/>
                  <a:gd name="T1" fmla="*/ 41 h 133"/>
                  <a:gd name="T2" fmla="*/ 25 w 641"/>
                  <a:gd name="T3" fmla="*/ 81 h 133"/>
                  <a:gd name="T4" fmla="*/ 60 w 641"/>
                  <a:gd name="T5" fmla="*/ 75 h 133"/>
                  <a:gd name="T6" fmla="*/ 41 w 641"/>
                  <a:gd name="T7" fmla="*/ 105 h 133"/>
                  <a:gd name="T8" fmla="*/ 12 w 641"/>
                  <a:gd name="T9" fmla="*/ 35 h 133"/>
                  <a:gd name="T10" fmla="*/ 79 w 641"/>
                  <a:gd name="T11" fmla="*/ 53 h 133"/>
                  <a:gd name="T12" fmla="*/ 109 w 641"/>
                  <a:gd name="T13" fmla="*/ 34 h 133"/>
                  <a:gd name="T14" fmla="*/ 152 w 641"/>
                  <a:gd name="T15" fmla="*/ 33 h 133"/>
                  <a:gd name="T16" fmla="*/ 142 w 641"/>
                  <a:gd name="T17" fmla="*/ 103 h 133"/>
                  <a:gd name="T18" fmla="*/ 138 w 641"/>
                  <a:gd name="T19" fmla="*/ 47 h 133"/>
                  <a:gd name="T20" fmla="*/ 109 w 641"/>
                  <a:gd name="T21" fmla="*/ 70 h 133"/>
                  <a:gd name="T22" fmla="*/ 91 w 641"/>
                  <a:gd name="T23" fmla="*/ 0 h 133"/>
                  <a:gd name="T24" fmla="*/ 234 w 641"/>
                  <a:gd name="T25" fmla="*/ 92 h 133"/>
                  <a:gd name="T26" fmla="*/ 181 w 641"/>
                  <a:gd name="T27" fmla="*/ 93 h 133"/>
                  <a:gd name="T28" fmla="*/ 209 w 641"/>
                  <a:gd name="T29" fmla="*/ 23 h 133"/>
                  <a:gd name="T30" fmla="*/ 233 w 641"/>
                  <a:gd name="T31" fmla="*/ 25 h 133"/>
                  <a:gd name="T32" fmla="*/ 233 w 641"/>
                  <a:gd name="T33" fmla="*/ 103 h 133"/>
                  <a:gd name="T34" fmla="*/ 211 w 641"/>
                  <a:gd name="T35" fmla="*/ 87 h 133"/>
                  <a:gd name="T36" fmla="*/ 226 w 641"/>
                  <a:gd name="T37" fmla="*/ 48 h 133"/>
                  <a:gd name="T38" fmla="*/ 188 w 641"/>
                  <a:gd name="T39" fmla="*/ 64 h 133"/>
                  <a:gd name="T40" fmla="*/ 292 w 641"/>
                  <a:gd name="T41" fmla="*/ 26 h 133"/>
                  <a:gd name="T42" fmla="*/ 328 w 641"/>
                  <a:gd name="T43" fmla="*/ 37 h 133"/>
                  <a:gd name="T44" fmla="*/ 333 w 641"/>
                  <a:gd name="T45" fmla="*/ 103 h 133"/>
                  <a:gd name="T46" fmla="*/ 312 w 641"/>
                  <a:gd name="T47" fmla="*/ 47 h 133"/>
                  <a:gd name="T48" fmla="*/ 282 w 641"/>
                  <a:gd name="T49" fmla="*/ 70 h 133"/>
                  <a:gd name="T50" fmla="*/ 265 w 641"/>
                  <a:gd name="T51" fmla="*/ 25 h 133"/>
                  <a:gd name="T52" fmla="*/ 427 w 641"/>
                  <a:gd name="T53" fmla="*/ 25 h 133"/>
                  <a:gd name="T54" fmla="*/ 386 w 641"/>
                  <a:gd name="T55" fmla="*/ 133 h 133"/>
                  <a:gd name="T56" fmla="*/ 366 w 641"/>
                  <a:gd name="T57" fmla="*/ 107 h 133"/>
                  <a:gd name="T58" fmla="*/ 404 w 641"/>
                  <a:gd name="T59" fmla="*/ 111 h 133"/>
                  <a:gd name="T60" fmla="*/ 399 w 641"/>
                  <a:gd name="T61" fmla="*/ 100 h 133"/>
                  <a:gd name="T62" fmla="*/ 344 w 641"/>
                  <a:gd name="T63" fmla="*/ 63 h 133"/>
                  <a:gd name="T64" fmla="*/ 398 w 641"/>
                  <a:gd name="T65" fmla="*/ 27 h 133"/>
                  <a:gd name="T66" fmla="*/ 362 w 641"/>
                  <a:gd name="T67" fmla="*/ 63 h 133"/>
                  <a:gd name="T68" fmla="*/ 403 w 641"/>
                  <a:gd name="T69" fmla="*/ 80 h 133"/>
                  <a:gd name="T70" fmla="*/ 386 w 641"/>
                  <a:gd name="T71" fmla="*/ 40 h 133"/>
                  <a:gd name="T72" fmla="*/ 461 w 641"/>
                  <a:gd name="T73" fmla="*/ 18 h 133"/>
                  <a:gd name="T74" fmla="*/ 461 w 641"/>
                  <a:gd name="T75" fmla="*/ 0 h 133"/>
                  <a:gd name="T76" fmla="*/ 444 w 641"/>
                  <a:gd name="T77" fmla="*/ 25 h 133"/>
                  <a:gd name="T78" fmla="*/ 444 w 641"/>
                  <a:gd name="T79" fmla="*/ 103 h 133"/>
                  <a:gd name="T80" fmla="*/ 506 w 641"/>
                  <a:gd name="T81" fmla="*/ 26 h 133"/>
                  <a:gd name="T82" fmla="*/ 542 w 641"/>
                  <a:gd name="T83" fmla="*/ 37 h 133"/>
                  <a:gd name="T84" fmla="*/ 548 w 641"/>
                  <a:gd name="T85" fmla="*/ 103 h 133"/>
                  <a:gd name="T86" fmla="*/ 526 w 641"/>
                  <a:gd name="T87" fmla="*/ 47 h 133"/>
                  <a:gd name="T88" fmla="*/ 497 w 641"/>
                  <a:gd name="T89" fmla="*/ 70 h 133"/>
                  <a:gd name="T90" fmla="*/ 479 w 641"/>
                  <a:gd name="T91" fmla="*/ 25 h 133"/>
                  <a:gd name="T92" fmla="*/ 641 w 641"/>
                  <a:gd name="T93" fmla="*/ 25 h 133"/>
                  <a:gd name="T94" fmla="*/ 601 w 641"/>
                  <a:gd name="T95" fmla="*/ 133 h 133"/>
                  <a:gd name="T96" fmla="*/ 581 w 641"/>
                  <a:gd name="T97" fmla="*/ 107 h 133"/>
                  <a:gd name="T98" fmla="*/ 618 w 641"/>
                  <a:gd name="T99" fmla="*/ 111 h 133"/>
                  <a:gd name="T100" fmla="*/ 613 w 641"/>
                  <a:gd name="T101" fmla="*/ 100 h 133"/>
                  <a:gd name="T102" fmla="*/ 559 w 641"/>
                  <a:gd name="T103" fmla="*/ 63 h 133"/>
                  <a:gd name="T104" fmla="*/ 613 w 641"/>
                  <a:gd name="T105" fmla="*/ 27 h 133"/>
                  <a:gd name="T106" fmla="*/ 577 w 641"/>
                  <a:gd name="T107" fmla="*/ 63 h 133"/>
                  <a:gd name="T108" fmla="*/ 618 w 641"/>
                  <a:gd name="T109" fmla="*/ 80 h 133"/>
                  <a:gd name="T110" fmla="*/ 601 w 641"/>
                  <a:gd name="T111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1" h="133">
                    <a:moveTo>
                      <a:pt x="60" y="53"/>
                    </a:moveTo>
                    <a:cubicBezTo>
                      <a:pt x="58" y="49"/>
                      <a:pt x="55" y="46"/>
                      <a:pt x="52" y="44"/>
                    </a:cubicBezTo>
                    <a:cubicBezTo>
                      <a:pt x="48" y="42"/>
                      <a:pt x="44" y="41"/>
                      <a:pt x="40" y="41"/>
                    </a:cubicBezTo>
                    <a:cubicBezTo>
                      <a:pt x="34" y="41"/>
                      <a:pt x="29" y="43"/>
                      <a:pt x="25" y="48"/>
                    </a:cubicBezTo>
                    <a:cubicBezTo>
                      <a:pt x="20" y="52"/>
                      <a:pt x="18" y="57"/>
                      <a:pt x="18" y="64"/>
                    </a:cubicBezTo>
                    <a:cubicBezTo>
                      <a:pt x="18" y="71"/>
                      <a:pt x="20" y="76"/>
                      <a:pt x="25" y="81"/>
                    </a:cubicBezTo>
                    <a:cubicBezTo>
                      <a:pt x="29" y="85"/>
                      <a:pt x="34" y="87"/>
                      <a:pt x="41" y="87"/>
                    </a:cubicBezTo>
                    <a:cubicBezTo>
                      <a:pt x="45" y="87"/>
                      <a:pt x="50" y="86"/>
                      <a:pt x="53" y="84"/>
                    </a:cubicBezTo>
                    <a:cubicBezTo>
                      <a:pt x="56" y="82"/>
                      <a:pt x="58" y="79"/>
                      <a:pt x="60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84"/>
                      <a:pt x="72" y="91"/>
                      <a:pt x="66" y="97"/>
                    </a:cubicBezTo>
                    <a:cubicBezTo>
                      <a:pt x="59" y="102"/>
                      <a:pt x="50" y="105"/>
                      <a:pt x="41" y="105"/>
                    </a:cubicBezTo>
                    <a:cubicBezTo>
                      <a:pt x="29" y="105"/>
                      <a:pt x="19" y="101"/>
                      <a:pt x="11" y="93"/>
                    </a:cubicBezTo>
                    <a:cubicBezTo>
                      <a:pt x="4" y="85"/>
                      <a:pt x="0" y="75"/>
                      <a:pt x="0" y="64"/>
                    </a:cubicBezTo>
                    <a:cubicBezTo>
                      <a:pt x="0" y="53"/>
                      <a:pt x="4" y="43"/>
                      <a:pt x="12" y="35"/>
                    </a:cubicBezTo>
                    <a:cubicBezTo>
                      <a:pt x="20" y="27"/>
                      <a:pt x="29" y="23"/>
                      <a:pt x="40" y="23"/>
                    </a:cubicBezTo>
                    <a:cubicBezTo>
                      <a:pt x="50" y="23"/>
                      <a:pt x="58" y="26"/>
                      <a:pt x="65" y="31"/>
                    </a:cubicBezTo>
                    <a:cubicBezTo>
                      <a:pt x="72" y="36"/>
                      <a:pt x="77" y="44"/>
                      <a:pt x="79" y="53"/>
                    </a:cubicBezTo>
                    <a:lnTo>
                      <a:pt x="60" y="53"/>
                    </a:lnTo>
                    <a:close/>
                    <a:moveTo>
                      <a:pt x="109" y="0"/>
                    </a:moveTo>
                    <a:cubicBezTo>
                      <a:pt x="109" y="34"/>
                      <a:pt x="109" y="34"/>
                      <a:pt x="109" y="34"/>
                    </a:cubicBezTo>
                    <a:cubicBezTo>
                      <a:pt x="112" y="31"/>
                      <a:pt x="115" y="28"/>
                      <a:pt x="118" y="26"/>
                    </a:cubicBezTo>
                    <a:cubicBezTo>
                      <a:pt x="121" y="25"/>
                      <a:pt x="125" y="24"/>
                      <a:pt x="130" y="24"/>
                    </a:cubicBezTo>
                    <a:cubicBezTo>
                      <a:pt x="139" y="24"/>
                      <a:pt x="147" y="27"/>
                      <a:pt x="152" y="33"/>
                    </a:cubicBezTo>
                    <a:cubicBezTo>
                      <a:pt x="157" y="39"/>
                      <a:pt x="160" y="47"/>
                      <a:pt x="160" y="59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42" y="103"/>
                      <a:pt x="142" y="103"/>
                      <a:pt x="142" y="103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56"/>
                      <a:pt x="140" y="50"/>
                      <a:pt x="138" y="47"/>
                    </a:cubicBezTo>
                    <a:cubicBezTo>
                      <a:pt x="135" y="43"/>
                      <a:pt x="131" y="42"/>
                      <a:pt x="126" y="42"/>
                    </a:cubicBezTo>
                    <a:cubicBezTo>
                      <a:pt x="120" y="42"/>
                      <a:pt x="115" y="44"/>
                      <a:pt x="113" y="48"/>
                    </a:cubicBezTo>
                    <a:cubicBezTo>
                      <a:pt x="110" y="52"/>
                      <a:pt x="109" y="59"/>
                      <a:pt x="109" y="70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109" y="0"/>
                    </a:lnTo>
                    <a:close/>
                    <a:moveTo>
                      <a:pt x="233" y="103"/>
                    </a:moveTo>
                    <a:cubicBezTo>
                      <a:pt x="234" y="92"/>
                      <a:pt x="234" y="92"/>
                      <a:pt x="234" y="92"/>
                    </a:cubicBezTo>
                    <a:cubicBezTo>
                      <a:pt x="231" y="97"/>
                      <a:pt x="228" y="100"/>
                      <a:pt x="224" y="102"/>
                    </a:cubicBezTo>
                    <a:cubicBezTo>
                      <a:pt x="220" y="104"/>
                      <a:pt x="215" y="105"/>
                      <a:pt x="209" y="105"/>
                    </a:cubicBezTo>
                    <a:cubicBezTo>
                      <a:pt x="198" y="105"/>
                      <a:pt x="188" y="101"/>
                      <a:pt x="181" y="93"/>
                    </a:cubicBezTo>
                    <a:cubicBezTo>
                      <a:pt x="173" y="85"/>
                      <a:pt x="169" y="75"/>
                      <a:pt x="169" y="64"/>
                    </a:cubicBezTo>
                    <a:cubicBezTo>
                      <a:pt x="169" y="52"/>
                      <a:pt x="173" y="43"/>
                      <a:pt x="180" y="35"/>
                    </a:cubicBezTo>
                    <a:cubicBezTo>
                      <a:pt x="188" y="27"/>
                      <a:pt x="197" y="23"/>
                      <a:pt x="209" y="23"/>
                    </a:cubicBezTo>
                    <a:cubicBezTo>
                      <a:pt x="214" y="23"/>
                      <a:pt x="218" y="24"/>
                      <a:pt x="223" y="26"/>
                    </a:cubicBezTo>
                    <a:cubicBezTo>
                      <a:pt x="227" y="28"/>
                      <a:pt x="230" y="32"/>
                      <a:pt x="234" y="36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51" y="25"/>
                      <a:pt x="251" y="25"/>
                      <a:pt x="251" y="25"/>
                    </a:cubicBezTo>
                    <a:cubicBezTo>
                      <a:pt x="251" y="103"/>
                      <a:pt x="251" y="103"/>
                      <a:pt x="251" y="103"/>
                    </a:cubicBezTo>
                    <a:lnTo>
                      <a:pt x="233" y="103"/>
                    </a:lnTo>
                    <a:close/>
                    <a:moveTo>
                      <a:pt x="188" y="64"/>
                    </a:moveTo>
                    <a:cubicBezTo>
                      <a:pt x="188" y="70"/>
                      <a:pt x="190" y="76"/>
                      <a:pt x="194" y="80"/>
                    </a:cubicBezTo>
                    <a:cubicBezTo>
                      <a:pt x="199" y="84"/>
                      <a:pt x="204" y="87"/>
                      <a:pt x="211" y="87"/>
                    </a:cubicBezTo>
                    <a:cubicBezTo>
                      <a:pt x="217" y="87"/>
                      <a:pt x="222" y="84"/>
                      <a:pt x="227" y="80"/>
                    </a:cubicBezTo>
                    <a:cubicBezTo>
                      <a:pt x="231" y="76"/>
                      <a:pt x="233" y="70"/>
                      <a:pt x="233" y="64"/>
                    </a:cubicBezTo>
                    <a:cubicBezTo>
                      <a:pt x="233" y="58"/>
                      <a:pt x="231" y="52"/>
                      <a:pt x="226" y="48"/>
                    </a:cubicBezTo>
                    <a:cubicBezTo>
                      <a:pt x="222" y="44"/>
                      <a:pt x="217" y="41"/>
                      <a:pt x="210" y="41"/>
                    </a:cubicBezTo>
                    <a:cubicBezTo>
                      <a:pt x="204" y="41"/>
                      <a:pt x="198" y="44"/>
                      <a:pt x="194" y="48"/>
                    </a:cubicBezTo>
                    <a:cubicBezTo>
                      <a:pt x="190" y="52"/>
                      <a:pt x="188" y="57"/>
                      <a:pt x="188" y="64"/>
                    </a:cubicBezTo>
                    <a:close/>
                    <a:moveTo>
                      <a:pt x="283" y="25"/>
                    </a:moveTo>
                    <a:cubicBezTo>
                      <a:pt x="283" y="34"/>
                      <a:pt x="283" y="34"/>
                      <a:pt x="283" y="34"/>
                    </a:cubicBezTo>
                    <a:cubicBezTo>
                      <a:pt x="285" y="31"/>
                      <a:pt x="288" y="28"/>
                      <a:pt x="292" y="26"/>
                    </a:cubicBezTo>
                    <a:cubicBezTo>
                      <a:pt x="295" y="25"/>
                      <a:pt x="299" y="24"/>
                      <a:pt x="303" y="24"/>
                    </a:cubicBezTo>
                    <a:cubicBezTo>
                      <a:pt x="309" y="24"/>
                      <a:pt x="314" y="25"/>
                      <a:pt x="318" y="27"/>
                    </a:cubicBezTo>
                    <a:cubicBezTo>
                      <a:pt x="322" y="29"/>
                      <a:pt x="325" y="32"/>
                      <a:pt x="328" y="37"/>
                    </a:cubicBezTo>
                    <a:cubicBezTo>
                      <a:pt x="330" y="39"/>
                      <a:pt x="331" y="43"/>
                      <a:pt x="332" y="46"/>
                    </a:cubicBezTo>
                    <a:cubicBezTo>
                      <a:pt x="333" y="50"/>
                      <a:pt x="333" y="55"/>
                      <a:pt x="333" y="62"/>
                    </a:cubicBezTo>
                    <a:cubicBezTo>
                      <a:pt x="333" y="103"/>
                      <a:pt x="333" y="103"/>
                      <a:pt x="333" y="103"/>
                    </a:cubicBezTo>
                    <a:cubicBezTo>
                      <a:pt x="315" y="103"/>
                      <a:pt x="315" y="103"/>
                      <a:pt x="315" y="103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5" y="58"/>
                      <a:pt x="314" y="51"/>
                      <a:pt x="312" y="47"/>
                    </a:cubicBezTo>
                    <a:cubicBezTo>
                      <a:pt x="309" y="43"/>
                      <a:pt x="305" y="42"/>
                      <a:pt x="299" y="42"/>
                    </a:cubicBezTo>
                    <a:cubicBezTo>
                      <a:pt x="293" y="42"/>
                      <a:pt x="289" y="44"/>
                      <a:pt x="286" y="48"/>
                    </a:cubicBezTo>
                    <a:cubicBezTo>
                      <a:pt x="284" y="52"/>
                      <a:pt x="282" y="59"/>
                      <a:pt x="282" y="70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265" y="103"/>
                      <a:pt x="265" y="103"/>
                      <a:pt x="265" y="103"/>
                    </a:cubicBezTo>
                    <a:cubicBezTo>
                      <a:pt x="265" y="25"/>
                      <a:pt x="265" y="25"/>
                      <a:pt x="265" y="25"/>
                    </a:cubicBezTo>
                    <a:lnTo>
                      <a:pt x="283" y="25"/>
                    </a:lnTo>
                    <a:close/>
                    <a:moveTo>
                      <a:pt x="410" y="25"/>
                    </a:moveTo>
                    <a:cubicBezTo>
                      <a:pt x="427" y="25"/>
                      <a:pt x="427" y="25"/>
                      <a:pt x="427" y="25"/>
                    </a:cubicBezTo>
                    <a:cubicBezTo>
                      <a:pt x="427" y="90"/>
                      <a:pt x="427" y="90"/>
                      <a:pt x="427" y="90"/>
                    </a:cubicBezTo>
                    <a:cubicBezTo>
                      <a:pt x="427" y="104"/>
                      <a:pt x="423" y="114"/>
                      <a:pt x="416" y="122"/>
                    </a:cubicBezTo>
                    <a:cubicBezTo>
                      <a:pt x="409" y="129"/>
                      <a:pt x="399" y="133"/>
                      <a:pt x="386" y="133"/>
                    </a:cubicBezTo>
                    <a:cubicBezTo>
                      <a:pt x="377" y="133"/>
                      <a:pt x="369" y="131"/>
                      <a:pt x="363" y="127"/>
                    </a:cubicBezTo>
                    <a:cubicBezTo>
                      <a:pt x="356" y="122"/>
                      <a:pt x="352" y="116"/>
                      <a:pt x="349" y="107"/>
                    </a:cubicBezTo>
                    <a:cubicBezTo>
                      <a:pt x="366" y="107"/>
                      <a:pt x="366" y="107"/>
                      <a:pt x="366" y="107"/>
                    </a:cubicBezTo>
                    <a:cubicBezTo>
                      <a:pt x="368" y="111"/>
                      <a:pt x="371" y="113"/>
                      <a:pt x="375" y="115"/>
                    </a:cubicBezTo>
                    <a:cubicBezTo>
                      <a:pt x="378" y="117"/>
                      <a:pt x="382" y="118"/>
                      <a:pt x="387" y="118"/>
                    </a:cubicBezTo>
                    <a:cubicBezTo>
                      <a:pt x="394" y="118"/>
                      <a:pt x="399" y="116"/>
                      <a:pt x="404" y="111"/>
                    </a:cubicBezTo>
                    <a:cubicBezTo>
                      <a:pt x="408" y="106"/>
                      <a:pt x="411" y="100"/>
                      <a:pt x="411" y="92"/>
                    </a:cubicBezTo>
                    <a:cubicBezTo>
                      <a:pt x="411" y="91"/>
                      <a:pt x="411" y="91"/>
                      <a:pt x="411" y="91"/>
                    </a:cubicBezTo>
                    <a:cubicBezTo>
                      <a:pt x="407" y="95"/>
                      <a:pt x="403" y="98"/>
                      <a:pt x="399" y="100"/>
                    </a:cubicBezTo>
                    <a:cubicBezTo>
                      <a:pt x="394" y="102"/>
                      <a:pt x="389" y="103"/>
                      <a:pt x="384" y="103"/>
                    </a:cubicBezTo>
                    <a:cubicBezTo>
                      <a:pt x="373" y="103"/>
                      <a:pt x="363" y="99"/>
                      <a:pt x="356" y="92"/>
                    </a:cubicBezTo>
                    <a:cubicBezTo>
                      <a:pt x="348" y="84"/>
                      <a:pt x="344" y="74"/>
                      <a:pt x="344" y="63"/>
                    </a:cubicBezTo>
                    <a:cubicBezTo>
                      <a:pt x="344" y="52"/>
                      <a:pt x="348" y="43"/>
                      <a:pt x="356" y="35"/>
                    </a:cubicBezTo>
                    <a:cubicBezTo>
                      <a:pt x="363" y="27"/>
                      <a:pt x="372" y="23"/>
                      <a:pt x="383" y="23"/>
                    </a:cubicBezTo>
                    <a:cubicBezTo>
                      <a:pt x="389" y="23"/>
                      <a:pt x="394" y="24"/>
                      <a:pt x="398" y="27"/>
                    </a:cubicBezTo>
                    <a:cubicBezTo>
                      <a:pt x="403" y="29"/>
                      <a:pt x="407" y="32"/>
                      <a:pt x="411" y="36"/>
                    </a:cubicBezTo>
                    <a:lnTo>
                      <a:pt x="410" y="25"/>
                    </a:lnTo>
                    <a:close/>
                    <a:moveTo>
                      <a:pt x="362" y="63"/>
                    </a:moveTo>
                    <a:cubicBezTo>
                      <a:pt x="362" y="70"/>
                      <a:pt x="364" y="75"/>
                      <a:pt x="369" y="80"/>
                    </a:cubicBezTo>
                    <a:cubicBezTo>
                      <a:pt x="374" y="84"/>
                      <a:pt x="379" y="87"/>
                      <a:pt x="386" y="87"/>
                    </a:cubicBezTo>
                    <a:cubicBezTo>
                      <a:pt x="393" y="87"/>
                      <a:pt x="399" y="84"/>
                      <a:pt x="403" y="80"/>
                    </a:cubicBezTo>
                    <a:cubicBezTo>
                      <a:pt x="408" y="75"/>
                      <a:pt x="410" y="70"/>
                      <a:pt x="410" y="64"/>
                    </a:cubicBezTo>
                    <a:cubicBezTo>
                      <a:pt x="410" y="57"/>
                      <a:pt x="408" y="51"/>
                      <a:pt x="404" y="47"/>
                    </a:cubicBezTo>
                    <a:cubicBezTo>
                      <a:pt x="399" y="42"/>
                      <a:pt x="393" y="40"/>
                      <a:pt x="386" y="40"/>
                    </a:cubicBezTo>
                    <a:cubicBezTo>
                      <a:pt x="379" y="40"/>
                      <a:pt x="374" y="42"/>
                      <a:pt x="369" y="46"/>
                    </a:cubicBezTo>
                    <a:cubicBezTo>
                      <a:pt x="364" y="51"/>
                      <a:pt x="362" y="56"/>
                      <a:pt x="362" y="63"/>
                    </a:cubicBezTo>
                    <a:close/>
                    <a:moveTo>
                      <a:pt x="461" y="18"/>
                    </a:moveTo>
                    <a:cubicBezTo>
                      <a:pt x="444" y="18"/>
                      <a:pt x="444" y="18"/>
                      <a:pt x="444" y="1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61" y="0"/>
                      <a:pt x="461" y="0"/>
                      <a:pt x="461" y="0"/>
                    </a:cubicBezTo>
                    <a:lnTo>
                      <a:pt x="461" y="18"/>
                    </a:lnTo>
                    <a:close/>
                    <a:moveTo>
                      <a:pt x="444" y="103"/>
                    </a:moveTo>
                    <a:cubicBezTo>
                      <a:pt x="444" y="25"/>
                      <a:pt x="444" y="25"/>
                      <a:pt x="44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103"/>
                      <a:pt x="461" y="103"/>
                      <a:pt x="461" y="103"/>
                    </a:cubicBezTo>
                    <a:lnTo>
                      <a:pt x="444" y="103"/>
                    </a:lnTo>
                    <a:close/>
                    <a:moveTo>
                      <a:pt x="497" y="25"/>
                    </a:moveTo>
                    <a:cubicBezTo>
                      <a:pt x="497" y="34"/>
                      <a:pt x="497" y="34"/>
                      <a:pt x="497" y="34"/>
                    </a:cubicBezTo>
                    <a:cubicBezTo>
                      <a:pt x="499" y="31"/>
                      <a:pt x="502" y="28"/>
                      <a:pt x="506" y="26"/>
                    </a:cubicBezTo>
                    <a:cubicBezTo>
                      <a:pt x="509" y="25"/>
                      <a:pt x="513" y="24"/>
                      <a:pt x="517" y="24"/>
                    </a:cubicBezTo>
                    <a:cubicBezTo>
                      <a:pt x="523" y="24"/>
                      <a:pt x="528" y="25"/>
                      <a:pt x="532" y="27"/>
                    </a:cubicBezTo>
                    <a:cubicBezTo>
                      <a:pt x="536" y="29"/>
                      <a:pt x="540" y="32"/>
                      <a:pt x="542" y="37"/>
                    </a:cubicBezTo>
                    <a:cubicBezTo>
                      <a:pt x="544" y="39"/>
                      <a:pt x="546" y="43"/>
                      <a:pt x="546" y="46"/>
                    </a:cubicBezTo>
                    <a:cubicBezTo>
                      <a:pt x="547" y="50"/>
                      <a:pt x="548" y="55"/>
                      <a:pt x="548" y="62"/>
                    </a:cubicBezTo>
                    <a:cubicBezTo>
                      <a:pt x="548" y="103"/>
                      <a:pt x="548" y="103"/>
                      <a:pt x="548" y="103"/>
                    </a:cubicBezTo>
                    <a:cubicBezTo>
                      <a:pt x="529" y="103"/>
                      <a:pt x="529" y="103"/>
                      <a:pt x="529" y="103"/>
                    </a:cubicBezTo>
                    <a:cubicBezTo>
                      <a:pt x="529" y="69"/>
                      <a:pt x="529" y="69"/>
                      <a:pt x="529" y="69"/>
                    </a:cubicBezTo>
                    <a:cubicBezTo>
                      <a:pt x="529" y="58"/>
                      <a:pt x="528" y="51"/>
                      <a:pt x="526" y="47"/>
                    </a:cubicBezTo>
                    <a:cubicBezTo>
                      <a:pt x="523" y="43"/>
                      <a:pt x="519" y="42"/>
                      <a:pt x="513" y="42"/>
                    </a:cubicBezTo>
                    <a:cubicBezTo>
                      <a:pt x="507" y="42"/>
                      <a:pt x="503" y="44"/>
                      <a:pt x="500" y="48"/>
                    </a:cubicBezTo>
                    <a:cubicBezTo>
                      <a:pt x="498" y="52"/>
                      <a:pt x="497" y="59"/>
                      <a:pt x="497" y="70"/>
                    </a:cubicBezTo>
                    <a:cubicBezTo>
                      <a:pt x="497" y="103"/>
                      <a:pt x="497" y="103"/>
                      <a:pt x="497" y="103"/>
                    </a:cubicBezTo>
                    <a:cubicBezTo>
                      <a:pt x="479" y="103"/>
                      <a:pt x="479" y="103"/>
                      <a:pt x="479" y="103"/>
                    </a:cubicBezTo>
                    <a:cubicBezTo>
                      <a:pt x="479" y="25"/>
                      <a:pt x="479" y="25"/>
                      <a:pt x="479" y="25"/>
                    </a:cubicBezTo>
                    <a:lnTo>
                      <a:pt x="497" y="25"/>
                    </a:lnTo>
                    <a:close/>
                    <a:moveTo>
                      <a:pt x="625" y="25"/>
                    </a:moveTo>
                    <a:cubicBezTo>
                      <a:pt x="641" y="25"/>
                      <a:pt x="641" y="25"/>
                      <a:pt x="641" y="25"/>
                    </a:cubicBezTo>
                    <a:cubicBezTo>
                      <a:pt x="641" y="90"/>
                      <a:pt x="641" y="90"/>
                      <a:pt x="641" y="90"/>
                    </a:cubicBezTo>
                    <a:cubicBezTo>
                      <a:pt x="641" y="104"/>
                      <a:pt x="637" y="114"/>
                      <a:pt x="630" y="122"/>
                    </a:cubicBezTo>
                    <a:cubicBezTo>
                      <a:pt x="623" y="129"/>
                      <a:pt x="613" y="133"/>
                      <a:pt x="601" y="133"/>
                    </a:cubicBezTo>
                    <a:cubicBezTo>
                      <a:pt x="591" y="133"/>
                      <a:pt x="583" y="131"/>
                      <a:pt x="577" y="127"/>
                    </a:cubicBezTo>
                    <a:cubicBezTo>
                      <a:pt x="571" y="122"/>
                      <a:pt x="566" y="116"/>
                      <a:pt x="563" y="107"/>
                    </a:cubicBezTo>
                    <a:cubicBezTo>
                      <a:pt x="581" y="107"/>
                      <a:pt x="581" y="107"/>
                      <a:pt x="581" y="107"/>
                    </a:cubicBezTo>
                    <a:cubicBezTo>
                      <a:pt x="583" y="111"/>
                      <a:pt x="585" y="113"/>
                      <a:pt x="589" y="115"/>
                    </a:cubicBezTo>
                    <a:cubicBezTo>
                      <a:pt x="592" y="117"/>
                      <a:pt x="597" y="118"/>
                      <a:pt x="601" y="118"/>
                    </a:cubicBezTo>
                    <a:cubicBezTo>
                      <a:pt x="608" y="118"/>
                      <a:pt x="614" y="116"/>
                      <a:pt x="618" y="111"/>
                    </a:cubicBezTo>
                    <a:cubicBezTo>
                      <a:pt x="623" y="106"/>
                      <a:pt x="625" y="100"/>
                      <a:pt x="625" y="92"/>
                    </a:cubicBezTo>
                    <a:cubicBezTo>
                      <a:pt x="625" y="91"/>
                      <a:pt x="625" y="91"/>
                      <a:pt x="625" y="91"/>
                    </a:cubicBezTo>
                    <a:cubicBezTo>
                      <a:pt x="622" y="95"/>
                      <a:pt x="618" y="98"/>
                      <a:pt x="613" y="100"/>
                    </a:cubicBezTo>
                    <a:cubicBezTo>
                      <a:pt x="609" y="102"/>
                      <a:pt x="604" y="103"/>
                      <a:pt x="598" y="103"/>
                    </a:cubicBezTo>
                    <a:cubicBezTo>
                      <a:pt x="587" y="103"/>
                      <a:pt x="578" y="99"/>
                      <a:pt x="570" y="92"/>
                    </a:cubicBezTo>
                    <a:cubicBezTo>
                      <a:pt x="562" y="84"/>
                      <a:pt x="559" y="74"/>
                      <a:pt x="559" y="63"/>
                    </a:cubicBezTo>
                    <a:cubicBezTo>
                      <a:pt x="559" y="52"/>
                      <a:pt x="562" y="43"/>
                      <a:pt x="570" y="35"/>
                    </a:cubicBezTo>
                    <a:cubicBezTo>
                      <a:pt x="577" y="27"/>
                      <a:pt x="587" y="23"/>
                      <a:pt x="598" y="23"/>
                    </a:cubicBezTo>
                    <a:cubicBezTo>
                      <a:pt x="603" y="23"/>
                      <a:pt x="608" y="24"/>
                      <a:pt x="613" y="27"/>
                    </a:cubicBezTo>
                    <a:cubicBezTo>
                      <a:pt x="617" y="29"/>
                      <a:pt x="621" y="32"/>
                      <a:pt x="625" y="36"/>
                    </a:cubicBezTo>
                    <a:lnTo>
                      <a:pt x="625" y="25"/>
                    </a:lnTo>
                    <a:close/>
                    <a:moveTo>
                      <a:pt x="577" y="63"/>
                    </a:moveTo>
                    <a:cubicBezTo>
                      <a:pt x="577" y="70"/>
                      <a:pt x="579" y="75"/>
                      <a:pt x="583" y="80"/>
                    </a:cubicBezTo>
                    <a:cubicBezTo>
                      <a:pt x="588" y="84"/>
                      <a:pt x="594" y="87"/>
                      <a:pt x="600" y="87"/>
                    </a:cubicBezTo>
                    <a:cubicBezTo>
                      <a:pt x="607" y="87"/>
                      <a:pt x="613" y="84"/>
                      <a:pt x="618" y="80"/>
                    </a:cubicBezTo>
                    <a:cubicBezTo>
                      <a:pt x="622" y="75"/>
                      <a:pt x="625" y="70"/>
                      <a:pt x="625" y="64"/>
                    </a:cubicBezTo>
                    <a:cubicBezTo>
                      <a:pt x="625" y="57"/>
                      <a:pt x="622" y="51"/>
                      <a:pt x="618" y="47"/>
                    </a:cubicBezTo>
                    <a:cubicBezTo>
                      <a:pt x="613" y="42"/>
                      <a:pt x="608" y="40"/>
                      <a:pt x="601" y="40"/>
                    </a:cubicBezTo>
                    <a:cubicBezTo>
                      <a:pt x="594" y="40"/>
                      <a:pt x="588" y="42"/>
                      <a:pt x="584" y="46"/>
                    </a:cubicBezTo>
                    <a:cubicBezTo>
                      <a:pt x="579" y="51"/>
                      <a:pt x="577" y="56"/>
                      <a:pt x="57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2208213" y="5765800"/>
                <a:ext cx="115888" cy="115888"/>
              </a:xfrm>
              <a:custGeom>
                <a:avLst/>
                <a:gdLst>
                  <a:gd name="T0" fmla="*/ 37 w 73"/>
                  <a:gd name="T1" fmla="*/ 47 h 73"/>
                  <a:gd name="T2" fmla="*/ 19 w 73"/>
                  <a:gd name="T3" fmla="*/ 73 h 73"/>
                  <a:gd name="T4" fmla="*/ 0 w 73"/>
                  <a:gd name="T5" fmla="*/ 73 h 73"/>
                  <a:gd name="T6" fmla="*/ 28 w 73"/>
                  <a:gd name="T7" fmla="*/ 36 h 73"/>
                  <a:gd name="T8" fmla="*/ 1 w 73"/>
                  <a:gd name="T9" fmla="*/ 0 h 73"/>
                  <a:gd name="T10" fmla="*/ 20 w 73"/>
                  <a:gd name="T11" fmla="*/ 0 h 73"/>
                  <a:gd name="T12" fmla="*/ 37 w 73"/>
                  <a:gd name="T13" fmla="*/ 25 h 73"/>
                  <a:gd name="T14" fmla="*/ 53 w 73"/>
                  <a:gd name="T15" fmla="*/ 0 h 73"/>
                  <a:gd name="T16" fmla="*/ 72 w 73"/>
                  <a:gd name="T17" fmla="*/ 0 h 73"/>
                  <a:gd name="T18" fmla="*/ 45 w 73"/>
                  <a:gd name="T19" fmla="*/ 36 h 73"/>
                  <a:gd name="T20" fmla="*/ 73 w 73"/>
                  <a:gd name="T21" fmla="*/ 73 h 73"/>
                  <a:gd name="T22" fmla="*/ 54 w 73"/>
                  <a:gd name="T23" fmla="*/ 73 h 73"/>
                  <a:gd name="T24" fmla="*/ 37 w 73"/>
                  <a:gd name="T25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47"/>
                    </a:moveTo>
                    <a:lnTo>
                      <a:pt x="19" y="73"/>
                    </a:lnTo>
                    <a:lnTo>
                      <a:pt x="0" y="73"/>
                    </a:lnTo>
                    <a:lnTo>
                      <a:pt x="28" y="36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37" y="25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45" y="36"/>
                    </a:lnTo>
                    <a:lnTo>
                      <a:pt x="73" y="73"/>
                    </a:lnTo>
                    <a:lnTo>
                      <a:pt x="54" y="73"/>
                    </a:ln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475057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600" y="1839600"/>
            <a:ext cx="4158210" cy="1362075"/>
          </a:xfrm>
        </p:spPr>
        <p:txBody>
          <a:bodyPr/>
          <a:lstStyle>
            <a:lvl1pPr>
              <a:defRPr lang="en-GB"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7600" y="2908800"/>
            <a:ext cx="4158210" cy="1500187"/>
          </a:xfrm>
        </p:spPr>
        <p:txBody>
          <a:bodyPr rtlCol="0">
            <a:noAutofit/>
          </a:bodyPr>
          <a:lstStyle>
            <a:lvl1pPr marL="180975" indent="-180975">
              <a:buFont typeface="Arial" pitchFamily="34" charset="0"/>
              <a:buNone/>
              <a:defRPr lang="en-US"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997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9847-323C-4633-B7CD-C636969E82C6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54D5-9A8B-4F15-AB2D-D6F2D4D7017F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22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525588" indent="-182563">
              <a:buFont typeface="Arial" pitchFamily="34" charset="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FFFFFF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F40BC2-1423-499F-A1E2-A3C9A95AD19A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974A19-7AED-4C37-962C-7B8B255EBD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493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4" y="764703"/>
            <a:ext cx="4175142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6B39-D193-4BC3-8E5D-3E3148AEB010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3002-0CA9-4E22-9595-8A0B4098A7D2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341438"/>
            <a:ext cx="4032251" cy="4967288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967287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64499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F634-F395-42F9-A45E-3C38AD19B07A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0BA8-2BA2-4406-B3BD-875DF69DFDE9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91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341438"/>
            <a:ext cx="4032251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" y="1773387"/>
            <a:ext cx="4032251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30663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3387"/>
            <a:ext cx="4030663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A4AC-3B60-4D96-B90B-312E0C55989F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DD6F-DE60-4915-BC4A-B4105FC1DFCF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73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99B7-E016-4B35-80A4-0DBF29026AD0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99C-A4B5-413D-A7AC-60BF8E3C1C76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3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471839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2D1F-8854-4E3A-A100-ABCEB1A4B840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1C26-A408-405F-8054-E376324BC9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8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909F-DE8D-4251-A6D1-75D65DED35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81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5643563" cy="204788"/>
          </a:xfrm>
          <a:custGeom>
            <a:avLst/>
            <a:gdLst>
              <a:gd name="T0" fmla="*/ 0 w 26214"/>
              <a:gd name="T1" fmla="*/ 2377 h 10238"/>
              <a:gd name="T2" fmla="*/ 146409 w 26214"/>
              <a:gd name="T3" fmla="*/ 204497 h 10238"/>
              <a:gd name="T4" fmla="*/ 3476993 w 26214"/>
              <a:gd name="T5" fmla="*/ 202120 h 10238"/>
              <a:gd name="T6" fmla="*/ 5644058 w 26214"/>
              <a:gd name="T7" fmla="*/ 202739 h 10238"/>
              <a:gd name="T8" fmla="*/ 5504754 w 26214"/>
              <a:gd name="T9" fmla="*/ 0 h 10238"/>
              <a:gd name="T10" fmla="*/ 0 w 26214"/>
              <a:gd name="T11" fmla="*/ 2377 h 10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14" h="10238">
                <a:moveTo>
                  <a:pt x="0" y="119"/>
                </a:moveTo>
                <a:cubicBezTo>
                  <a:pt x="227" y="3413"/>
                  <a:pt x="453" y="6944"/>
                  <a:pt x="680" y="10238"/>
                </a:cubicBezTo>
                <a:lnTo>
                  <a:pt x="16149" y="10119"/>
                </a:lnTo>
                <a:cubicBezTo>
                  <a:pt x="16160" y="10090"/>
                  <a:pt x="26203" y="10179"/>
                  <a:pt x="26214" y="10150"/>
                </a:cubicBezTo>
                <a:cubicBezTo>
                  <a:pt x="25995" y="6727"/>
                  <a:pt x="25786" y="3423"/>
                  <a:pt x="25567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525588" indent="-182563">
              <a:buFont typeface="Arial" pitchFamily="34" charset="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499806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FFFFFF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6869E3-77AE-4793-9000-9C2AF4ACA5B4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A64B32-94AF-4B22-91B8-97E24E658D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17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5643563" cy="204788"/>
          </a:xfrm>
          <a:custGeom>
            <a:avLst/>
            <a:gdLst>
              <a:gd name="T0" fmla="*/ 0 w 26214"/>
              <a:gd name="T1" fmla="*/ 2377 h 10238"/>
              <a:gd name="T2" fmla="*/ 146409 w 26214"/>
              <a:gd name="T3" fmla="*/ 204497 h 10238"/>
              <a:gd name="T4" fmla="*/ 3476993 w 26214"/>
              <a:gd name="T5" fmla="*/ 202120 h 10238"/>
              <a:gd name="T6" fmla="*/ 5644058 w 26214"/>
              <a:gd name="T7" fmla="*/ 202739 h 10238"/>
              <a:gd name="T8" fmla="*/ 5504754 w 26214"/>
              <a:gd name="T9" fmla="*/ 0 h 10238"/>
              <a:gd name="T10" fmla="*/ 0 w 26214"/>
              <a:gd name="T11" fmla="*/ 2377 h 10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14" h="10238">
                <a:moveTo>
                  <a:pt x="0" y="119"/>
                </a:moveTo>
                <a:cubicBezTo>
                  <a:pt x="227" y="3413"/>
                  <a:pt x="453" y="6944"/>
                  <a:pt x="680" y="10238"/>
                </a:cubicBezTo>
                <a:lnTo>
                  <a:pt x="16149" y="10119"/>
                </a:lnTo>
                <a:cubicBezTo>
                  <a:pt x="16160" y="10090"/>
                  <a:pt x="26203" y="10179"/>
                  <a:pt x="26214" y="10150"/>
                </a:cubicBezTo>
                <a:cubicBezTo>
                  <a:pt x="25995" y="6727"/>
                  <a:pt x="25786" y="3423"/>
                  <a:pt x="25567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49980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0E27-AB45-4CB0-B741-9D3B6E54B080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840EF-DC89-4768-BBFF-79E7A5FBC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5626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341438"/>
            <a:ext cx="4032251" cy="4967288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967287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543847" cy="64499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F0AD-66B7-4C14-A689-03700DF02D66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EF8A-84E0-4D8B-817D-9B7D90F9B6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21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341438"/>
            <a:ext cx="4032251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" y="1773387"/>
            <a:ext cx="4032251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30663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3387"/>
            <a:ext cx="4030663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471839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BF59-F255-4269-941D-653787000C9D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E256-F599-45C7-92DF-AAEBC9589F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844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5471839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859-32A0-45EC-87C2-34568B1CBC35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2EDC-4E0D-4E3A-9F1B-E8898502F7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64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D5A1-1915-4219-9F1E-5EADC730741A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BB23-EE4E-4D29-B78D-F0E25BB2C5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39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8439150" y="6415088"/>
            <a:ext cx="360363" cy="327025"/>
            <a:chOff x="8316912" y="6343651"/>
            <a:chExt cx="360364" cy="327025"/>
          </a:xfrm>
        </p:grpSpPr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8451850" y="6383338"/>
              <a:ext cx="225425" cy="122238"/>
            </a:xfrm>
            <a:custGeom>
              <a:avLst/>
              <a:gdLst>
                <a:gd name="T0" fmla="*/ 0 w 142"/>
                <a:gd name="T1" fmla="*/ 122238 h 77"/>
                <a:gd name="T2" fmla="*/ 90488 w 142"/>
                <a:gd name="T3" fmla="*/ 0 h 77"/>
                <a:gd name="T4" fmla="*/ 225425 w 142"/>
                <a:gd name="T5" fmla="*/ 0 h 77"/>
                <a:gd name="T6" fmla="*/ 134938 w 142"/>
                <a:gd name="T7" fmla="*/ 122238 h 77"/>
                <a:gd name="T8" fmla="*/ 0 w 142"/>
                <a:gd name="T9" fmla="*/ 122238 h 77"/>
                <a:gd name="T10" fmla="*/ 0 w 142"/>
                <a:gd name="T11" fmla="*/ 12223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57" y="0"/>
                  </a:lnTo>
                  <a:lnTo>
                    <a:pt x="142" y="0"/>
                  </a:lnTo>
                  <a:lnTo>
                    <a:pt x="8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8316912" y="6507163"/>
              <a:ext cx="225425" cy="122238"/>
            </a:xfrm>
            <a:custGeom>
              <a:avLst/>
              <a:gdLst>
                <a:gd name="T0" fmla="*/ 225425 w 142"/>
                <a:gd name="T1" fmla="*/ 0 h 77"/>
                <a:gd name="T2" fmla="*/ 134938 w 142"/>
                <a:gd name="T3" fmla="*/ 122238 h 77"/>
                <a:gd name="T4" fmla="*/ 0 w 142"/>
                <a:gd name="T5" fmla="*/ 122238 h 77"/>
                <a:gd name="T6" fmla="*/ 90488 w 142"/>
                <a:gd name="T7" fmla="*/ 0 h 77"/>
                <a:gd name="T8" fmla="*/ 225425 w 142"/>
                <a:gd name="T9" fmla="*/ 0 h 77"/>
                <a:gd name="T10" fmla="*/ 225425 w 14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">
                  <a:moveTo>
                    <a:pt x="142" y="0"/>
                  </a:moveTo>
                  <a:lnTo>
                    <a:pt x="85" y="77"/>
                  </a:lnTo>
                  <a:lnTo>
                    <a:pt x="0" y="77"/>
                  </a:lnTo>
                  <a:lnTo>
                    <a:pt x="57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316912" y="6343651"/>
              <a:ext cx="239713" cy="142875"/>
            </a:xfrm>
            <a:custGeom>
              <a:avLst/>
              <a:gdLst>
                <a:gd name="T0" fmla="*/ 150813 w 151"/>
                <a:gd name="T1" fmla="*/ 20638 h 90"/>
                <a:gd name="T2" fmla="*/ 15875 w 151"/>
                <a:gd name="T3" fmla="*/ 20638 h 90"/>
                <a:gd name="T4" fmla="*/ 0 w 151"/>
                <a:gd name="T5" fmla="*/ 0 h 90"/>
                <a:gd name="T6" fmla="*/ 134938 w 151"/>
                <a:gd name="T7" fmla="*/ 0 h 90"/>
                <a:gd name="T8" fmla="*/ 150813 w 151"/>
                <a:gd name="T9" fmla="*/ 20638 h 90"/>
                <a:gd name="T10" fmla="*/ 150813 w 151"/>
                <a:gd name="T11" fmla="*/ 20638 h 90"/>
                <a:gd name="T12" fmla="*/ 179388 w 151"/>
                <a:gd name="T13" fmla="*/ 61913 h 90"/>
                <a:gd name="T14" fmla="*/ 165100 w 151"/>
                <a:gd name="T15" fmla="*/ 41275 h 90"/>
                <a:gd name="T16" fmla="*/ 30163 w 151"/>
                <a:gd name="T17" fmla="*/ 41275 h 90"/>
                <a:gd name="T18" fmla="*/ 46038 w 151"/>
                <a:gd name="T19" fmla="*/ 61913 h 90"/>
                <a:gd name="T20" fmla="*/ 179388 w 151"/>
                <a:gd name="T21" fmla="*/ 61913 h 90"/>
                <a:gd name="T22" fmla="*/ 179388 w 151"/>
                <a:gd name="T23" fmla="*/ 61913 h 90"/>
                <a:gd name="T24" fmla="*/ 209550 w 151"/>
                <a:gd name="T25" fmla="*/ 101600 h 90"/>
                <a:gd name="T26" fmla="*/ 195263 w 151"/>
                <a:gd name="T27" fmla="*/ 80963 h 90"/>
                <a:gd name="T28" fmla="*/ 60325 w 151"/>
                <a:gd name="T29" fmla="*/ 80963 h 90"/>
                <a:gd name="T30" fmla="*/ 76200 w 151"/>
                <a:gd name="T31" fmla="*/ 101600 h 90"/>
                <a:gd name="T32" fmla="*/ 209550 w 151"/>
                <a:gd name="T33" fmla="*/ 101600 h 90"/>
                <a:gd name="T34" fmla="*/ 209550 w 151"/>
                <a:gd name="T35" fmla="*/ 101600 h 90"/>
                <a:gd name="T36" fmla="*/ 239713 w 151"/>
                <a:gd name="T37" fmla="*/ 142875 h 90"/>
                <a:gd name="T38" fmla="*/ 225425 w 151"/>
                <a:gd name="T39" fmla="*/ 122238 h 90"/>
                <a:gd name="T40" fmla="*/ 90488 w 151"/>
                <a:gd name="T41" fmla="*/ 122238 h 90"/>
                <a:gd name="T42" fmla="*/ 104775 w 151"/>
                <a:gd name="T43" fmla="*/ 142875 h 90"/>
                <a:gd name="T44" fmla="*/ 239713 w 151"/>
                <a:gd name="T45" fmla="*/ 142875 h 90"/>
                <a:gd name="T46" fmla="*/ 239713 w 151"/>
                <a:gd name="T47" fmla="*/ 142875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0">
                  <a:moveTo>
                    <a:pt x="95" y="1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5" y="13"/>
                  </a:lnTo>
                  <a:close/>
                  <a:moveTo>
                    <a:pt x="113" y="39"/>
                  </a:moveTo>
                  <a:lnTo>
                    <a:pt x="104" y="26"/>
                  </a:lnTo>
                  <a:lnTo>
                    <a:pt x="19" y="26"/>
                  </a:lnTo>
                  <a:lnTo>
                    <a:pt x="29" y="39"/>
                  </a:lnTo>
                  <a:lnTo>
                    <a:pt x="113" y="39"/>
                  </a:lnTo>
                  <a:close/>
                  <a:moveTo>
                    <a:pt x="132" y="64"/>
                  </a:moveTo>
                  <a:lnTo>
                    <a:pt x="123" y="51"/>
                  </a:lnTo>
                  <a:lnTo>
                    <a:pt x="38" y="51"/>
                  </a:lnTo>
                  <a:lnTo>
                    <a:pt x="48" y="64"/>
                  </a:lnTo>
                  <a:lnTo>
                    <a:pt x="132" y="64"/>
                  </a:lnTo>
                  <a:close/>
                  <a:moveTo>
                    <a:pt x="151" y="90"/>
                  </a:moveTo>
                  <a:lnTo>
                    <a:pt x="142" y="77"/>
                  </a:lnTo>
                  <a:lnTo>
                    <a:pt x="57" y="77"/>
                  </a:lnTo>
                  <a:lnTo>
                    <a:pt x="66" y="90"/>
                  </a:lnTo>
                  <a:lnTo>
                    <a:pt x="15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437563" y="6526213"/>
              <a:ext cx="239713" cy="144463"/>
            </a:xfrm>
            <a:custGeom>
              <a:avLst/>
              <a:gdLst>
                <a:gd name="T0" fmla="*/ 88900 w 151"/>
                <a:gd name="T1" fmla="*/ 123825 h 91"/>
                <a:gd name="T2" fmla="*/ 223838 w 151"/>
                <a:gd name="T3" fmla="*/ 123825 h 91"/>
                <a:gd name="T4" fmla="*/ 239713 w 151"/>
                <a:gd name="T5" fmla="*/ 144463 h 91"/>
                <a:gd name="T6" fmla="*/ 104775 w 151"/>
                <a:gd name="T7" fmla="*/ 144463 h 91"/>
                <a:gd name="T8" fmla="*/ 88900 w 151"/>
                <a:gd name="T9" fmla="*/ 123825 h 91"/>
                <a:gd name="T10" fmla="*/ 88900 w 151"/>
                <a:gd name="T11" fmla="*/ 123825 h 91"/>
                <a:gd name="T12" fmla="*/ 58738 w 151"/>
                <a:gd name="T13" fmla="*/ 82550 h 91"/>
                <a:gd name="T14" fmla="*/ 74613 w 151"/>
                <a:gd name="T15" fmla="*/ 103188 h 91"/>
                <a:gd name="T16" fmla="*/ 207963 w 151"/>
                <a:gd name="T17" fmla="*/ 103188 h 91"/>
                <a:gd name="T18" fmla="*/ 193675 w 151"/>
                <a:gd name="T19" fmla="*/ 82550 h 91"/>
                <a:gd name="T20" fmla="*/ 58738 w 151"/>
                <a:gd name="T21" fmla="*/ 82550 h 91"/>
                <a:gd name="T22" fmla="*/ 58738 w 151"/>
                <a:gd name="T23" fmla="*/ 82550 h 91"/>
                <a:gd name="T24" fmla="*/ 30163 w 151"/>
                <a:gd name="T25" fmla="*/ 41275 h 91"/>
                <a:gd name="T26" fmla="*/ 44450 w 151"/>
                <a:gd name="T27" fmla="*/ 61913 h 91"/>
                <a:gd name="T28" fmla="*/ 177800 w 151"/>
                <a:gd name="T29" fmla="*/ 61913 h 91"/>
                <a:gd name="T30" fmla="*/ 163513 w 151"/>
                <a:gd name="T31" fmla="*/ 41275 h 91"/>
                <a:gd name="T32" fmla="*/ 30163 w 151"/>
                <a:gd name="T33" fmla="*/ 41275 h 91"/>
                <a:gd name="T34" fmla="*/ 30163 w 151"/>
                <a:gd name="T35" fmla="*/ 41275 h 91"/>
                <a:gd name="T36" fmla="*/ 0 w 151"/>
                <a:gd name="T37" fmla="*/ 0 h 91"/>
                <a:gd name="T38" fmla="*/ 14288 w 151"/>
                <a:gd name="T39" fmla="*/ 22225 h 91"/>
                <a:gd name="T40" fmla="*/ 149225 w 151"/>
                <a:gd name="T41" fmla="*/ 22225 h 91"/>
                <a:gd name="T42" fmla="*/ 134938 w 151"/>
                <a:gd name="T43" fmla="*/ 0 h 91"/>
                <a:gd name="T44" fmla="*/ 0 w 151"/>
                <a:gd name="T45" fmla="*/ 0 h 91"/>
                <a:gd name="T46" fmla="*/ 0 w 151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1" h="91">
                  <a:moveTo>
                    <a:pt x="56" y="78"/>
                  </a:moveTo>
                  <a:lnTo>
                    <a:pt x="141" y="78"/>
                  </a:lnTo>
                  <a:lnTo>
                    <a:pt x="151" y="91"/>
                  </a:lnTo>
                  <a:lnTo>
                    <a:pt x="66" y="91"/>
                  </a:lnTo>
                  <a:lnTo>
                    <a:pt x="56" y="78"/>
                  </a:lnTo>
                  <a:close/>
                  <a:moveTo>
                    <a:pt x="37" y="52"/>
                  </a:moveTo>
                  <a:lnTo>
                    <a:pt x="47" y="65"/>
                  </a:lnTo>
                  <a:lnTo>
                    <a:pt x="131" y="65"/>
                  </a:lnTo>
                  <a:lnTo>
                    <a:pt x="122" y="52"/>
                  </a:lnTo>
                  <a:lnTo>
                    <a:pt x="37" y="52"/>
                  </a:lnTo>
                  <a:close/>
                  <a:moveTo>
                    <a:pt x="19" y="26"/>
                  </a:moveTo>
                  <a:lnTo>
                    <a:pt x="28" y="39"/>
                  </a:lnTo>
                  <a:lnTo>
                    <a:pt x="112" y="39"/>
                  </a:lnTo>
                  <a:lnTo>
                    <a:pt x="103" y="26"/>
                  </a:lnTo>
                  <a:lnTo>
                    <a:pt x="19" y="26"/>
                  </a:lnTo>
                  <a:close/>
                  <a:moveTo>
                    <a:pt x="0" y="0"/>
                  </a:moveTo>
                  <a:lnTo>
                    <a:pt x="9" y="14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475057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FFFFFF"/>
                </a:solidFill>
                <a:cs typeface="Arial" pitchFamily="34" charset="0"/>
              </a:rPr>
              <a:t>© 2013 Xchanging plc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525588" indent="-182563">
              <a:buFont typeface="Arial" pitchFamily="34" charset="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FFFFFF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8FA486-3EF0-4245-9077-83C8A4B0BBAD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AC57E9-4410-40BC-BA86-67F65D02F9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11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25588" indent="-182563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4" y="764703"/>
            <a:ext cx="4175142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6177-8AB8-44A8-A079-262D5208E7EA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5745-7627-4001-BCA0-C6A82006C5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3904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341438"/>
            <a:ext cx="4032251" cy="4967288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967287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64499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FB64-EA93-4F25-924E-7FA65016E055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F8EF-27C0-4053-A658-CD8DC1D5A9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59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341438"/>
            <a:ext cx="4032251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" y="1773387"/>
            <a:ext cx="4032251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30663" cy="431800"/>
          </a:xfrm>
        </p:spPr>
        <p:txBody>
          <a:bodyPr/>
          <a:lstStyle>
            <a:lvl1pPr marL="0" indent="0">
              <a:buNone/>
              <a:defRPr sz="18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3387"/>
            <a:ext cx="4030663" cy="4536925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764703"/>
            <a:ext cx="4175125" cy="57673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360363" indent="0">
              <a:buNone/>
              <a:defRPr>
                <a:solidFill>
                  <a:schemeClr val="tx2"/>
                </a:solidFill>
              </a:defRPr>
            </a:lvl2pPr>
            <a:lvl3pPr marL="719138" indent="0">
              <a:buNone/>
              <a:defRPr>
                <a:solidFill>
                  <a:schemeClr val="tx2"/>
                </a:solidFill>
              </a:defRPr>
            </a:lvl3pPr>
            <a:lvl4pPr marL="984250" indent="0">
              <a:buNone/>
              <a:defRPr>
                <a:solidFill>
                  <a:schemeClr val="tx2"/>
                </a:solidFill>
              </a:defRPr>
            </a:lvl4pPr>
            <a:lvl5pPr marL="13430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23EB-FB15-4FB8-BC17-6219D55A571D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5B08-7E85-4E76-97B3-B94EA24FA5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44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2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20.tif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theme" Target="../theme/theme16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29" Type="http://schemas.openxmlformats.org/officeDocument/2006/relationships/theme" Target="../theme/theme18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28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Relationship Id="rId27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4D351-10BB-4287-A086-0E277DB5290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0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6"/>
          <p:cNvSpPr>
            <a:spLocks/>
          </p:cNvSpPr>
          <p:nvPr userDrawn="1"/>
        </p:nvSpPr>
        <p:spPr bwMode="auto">
          <a:xfrm>
            <a:off x="323850" y="815975"/>
            <a:ext cx="8464550" cy="200025"/>
          </a:xfrm>
          <a:custGeom>
            <a:avLst/>
            <a:gdLst>
              <a:gd name="T0" fmla="*/ 0 w 39320"/>
              <a:gd name="T1" fmla="*/ 0 h 10000"/>
              <a:gd name="T2" fmla="*/ 144040 w 39320"/>
              <a:gd name="T3" fmla="*/ 199743 h 10000"/>
              <a:gd name="T4" fmla="*/ 8465872 w 39320"/>
              <a:gd name="T5" fmla="*/ 199743 h 10000"/>
              <a:gd name="T6" fmla="*/ 8323985 w 39320"/>
              <a:gd name="T7" fmla="*/ 2377 h 10000"/>
              <a:gd name="T8" fmla="*/ 0 w 3932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20" h="10000">
                <a:moveTo>
                  <a:pt x="0" y="0"/>
                </a:moveTo>
                <a:lnTo>
                  <a:pt x="669" y="10000"/>
                </a:lnTo>
                <a:lnTo>
                  <a:pt x="39320" y="10000"/>
                </a:lnTo>
                <a:cubicBezTo>
                  <a:pt x="39112" y="6706"/>
                  <a:pt x="38869" y="3413"/>
                  <a:pt x="38661" y="1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7375" cy="106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0263" y="6381750"/>
            <a:ext cx="7239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17E82-2690-4B30-856F-B57702F72007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360045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4318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21AD9-4026-4D79-BB9E-BECAA06BFB4D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pic>
        <p:nvPicPr>
          <p:cNvPr id="4105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020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180975" indent="-180975" algn="l" rtl="0" fontAlgn="base">
        <a:spcBef>
          <a:spcPts val="12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ts val="6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39700" algn="l" rtl="0" fontAlgn="base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0975" algn="l" rtl="0" fontAlgn="base">
        <a:spcBef>
          <a:spcPts val="3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82563" algn="l" rtl="0" fontAlgn="base">
        <a:spcBef>
          <a:spcPts val="3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V Managing Gobal Risk Bar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513"/>
          <a:stretch/>
        </p:blipFill>
        <p:spPr>
          <a:xfrm>
            <a:off x="193697" y="5857102"/>
            <a:ext cx="9906000" cy="9148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119417"/>
            <a:ext cx="8703732" cy="80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3170"/>
            <a:ext cx="8229600" cy="487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8744" y="6069041"/>
            <a:ext cx="14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Gill Sans"/>
                <a:cs typeface="Gill Sans"/>
              </a:defRPr>
            </a:lvl1pPr>
          </a:lstStyle>
          <a:p>
            <a:pPr defTabSz="457200"/>
            <a:fld id="{B983DECF-3BB6-544B-87DB-9F07C2AFD62F}" type="datetime4">
              <a:rPr lang="en-US" smtClean="0"/>
              <a:pPr defTabSz="457200"/>
              <a:t>September 9,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0276" y="6306670"/>
            <a:ext cx="1123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457200"/>
            <a:fld id="{A2BA08AF-E785-BA46-AA8E-DA7557175AC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934882"/>
            <a:ext cx="9200444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3200" b="0" i="1" strike="noStrike" kern="1200" cap="small">
          <a:solidFill>
            <a:srgbClr val="F79646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i="1" kern="1200" cap="none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SzPct val="125000"/>
        <a:buFont typeface="Arial"/>
        <a:buChar char="•"/>
        <a:defRPr sz="20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8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6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V Managing Gobal Risk Bar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513"/>
          <a:stretch/>
        </p:blipFill>
        <p:spPr>
          <a:xfrm>
            <a:off x="193697" y="5857102"/>
            <a:ext cx="9906000" cy="9148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119417"/>
            <a:ext cx="8703732" cy="80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3170"/>
            <a:ext cx="8229600" cy="487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8744" y="6069041"/>
            <a:ext cx="14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Gill Sans"/>
                <a:cs typeface="Gill Sans"/>
              </a:defRPr>
            </a:lvl1pPr>
          </a:lstStyle>
          <a:p>
            <a:pPr defTabSz="457200"/>
            <a:fld id="{B983DECF-3BB6-544B-87DB-9F07C2AFD62F}" type="datetime4">
              <a:rPr lang="en-US" smtClean="0"/>
              <a:pPr defTabSz="457200"/>
              <a:t>September 9,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0276" y="6306670"/>
            <a:ext cx="1123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defTabSz="457200"/>
            <a:fld id="{A2BA08AF-E785-BA46-AA8E-DA7557175AC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934882"/>
            <a:ext cx="9200444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3200" b="0" i="1" strike="noStrike" kern="1200" cap="small">
          <a:solidFill>
            <a:srgbClr val="F79646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i="1" kern="1200" cap="none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SzPct val="125000"/>
        <a:buFont typeface="Arial"/>
        <a:buChar char="•"/>
        <a:defRPr sz="20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8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6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i="0" kern="1200">
          <a:solidFill>
            <a:schemeClr val="bg1">
              <a:lumMod val="50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Colour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28" name="Title Placeholder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84232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866900"/>
            <a:ext cx="8423275" cy="40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pyright"/>
          <p:cNvSpPr txBox="1">
            <a:spLocks noChangeArrowheads="1"/>
          </p:cNvSpPr>
          <p:nvPr/>
        </p:nvSpPr>
        <p:spPr bwMode="auto">
          <a:xfrm>
            <a:off x="380970" y="6572272"/>
            <a:ext cx="27747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77777"/>
                </a:solidFill>
              </a:rPr>
              <a:t>© 2014 Grant Thornton International Ltd. All rights reserved.</a:t>
            </a:r>
            <a:endParaRPr lang="en-GB" sz="800" dirty="0">
              <a:solidFill>
                <a:srgbClr val="777777"/>
              </a:solidFill>
            </a:endParaRPr>
          </a:p>
        </p:txBody>
      </p:sp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453336"/>
            <a:ext cx="2082800" cy="340744"/>
          </a:xfrm>
          <a:prstGeom prst="rect">
            <a:avLst/>
          </a:prstGeom>
        </p:spPr>
      </p:pic>
      <p:pic>
        <p:nvPicPr>
          <p:cNvPr id="15" name="Picture 14" descr="2013 Partner Conference Logo3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5" b="54746"/>
          <a:stretch/>
        </p:blipFill>
        <p:spPr>
          <a:xfrm>
            <a:off x="0" y="6093296"/>
            <a:ext cx="9144000" cy="3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 userDrawn="1"/>
        </p:nvSpPr>
        <p:spPr bwMode="auto">
          <a:xfrm>
            <a:off x="0" y="5411788"/>
            <a:ext cx="9144000" cy="14573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8" name="Picture 4" descr="ACORD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7975" y="6262688"/>
            <a:ext cx="901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8032483" y="6519863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en-US" sz="800" b="1" dirty="0" smtClean="0">
                <a:solidFill>
                  <a:prstClr val="white"/>
                </a:solidFill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© ACORD 2013  </a:t>
            </a:r>
            <a:endParaRPr lang="en-US" sz="800" b="1" dirty="0">
              <a:solidFill>
                <a:prstClr val="white"/>
              </a:solidFill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0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C80751"/>
          </a:solidFill>
          <a:latin typeface="Century Gothic"/>
          <a:ea typeface="+mj-ea"/>
          <a:cs typeface="Century Gothic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0751"/>
          </a:solidFill>
          <a:latin typeface="Century Gothic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C80751"/>
        </a:buClr>
        <a:buFont typeface="Arial" charset="0"/>
        <a:buChar char="•"/>
        <a:defRPr sz="3200" kern="1200">
          <a:solidFill>
            <a:srgbClr val="004685"/>
          </a:solidFill>
          <a:latin typeface="Century Gothic"/>
          <a:ea typeface="+mn-ea"/>
          <a:cs typeface="Century Gothic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C80751"/>
        </a:buClr>
        <a:buFont typeface="Arial" charset="0"/>
        <a:buChar char="•"/>
        <a:defRPr sz="2800" kern="1200">
          <a:solidFill>
            <a:srgbClr val="004685"/>
          </a:solidFill>
          <a:latin typeface="Century Gothic"/>
          <a:ea typeface="+mn-ea"/>
          <a:cs typeface="Century Gothic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C80751"/>
        </a:buClr>
        <a:buFont typeface="Arial" charset="0"/>
        <a:buChar char="•"/>
        <a:defRPr sz="2400" kern="1200">
          <a:solidFill>
            <a:srgbClr val="004685"/>
          </a:solidFill>
          <a:latin typeface="Century Gothic"/>
          <a:ea typeface="+mn-ea"/>
          <a:cs typeface="Century Gothic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C80751"/>
        </a:buClr>
        <a:buFont typeface="Arial" charset="0"/>
        <a:buChar char="•"/>
        <a:defRPr sz="2000" kern="1200">
          <a:solidFill>
            <a:srgbClr val="004685"/>
          </a:solidFill>
          <a:latin typeface="Century Gothic"/>
          <a:ea typeface="+mn-ea"/>
          <a:cs typeface="Century Gothic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C80751"/>
        </a:buClr>
        <a:buFont typeface="Arial" charset="0"/>
        <a:buChar char="•"/>
        <a:defRPr sz="2000" kern="1200">
          <a:solidFill>
            <a:srgbClr val="004685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00">
                <a:alpha val="95000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0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64000" y="0"/>
            <a:ext cx="525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4000" y="666938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000" y="6669380"/>
            <a:ext cx="27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000" y="6669380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© Lloyd’s </a:t>
            </a:r>
          </a:p>
          <a:p>
            <a:pPr algn="r"/>
            <a:endParaRPr lang="en-GB" sz="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chemeClr val="bg1"/>
          </a:solidFill>
          <a:latin typeface="Sansa Lloyd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00">
                <a:alpha val="95000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A247-952C-4843-9A28-AB30A9F0A3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95A5-52BC-49E3-9A0F-FE8DEF84F8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1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Bulleted content slide. 22pt Arial.</a:t>
            </a:r>
          </a:p>
          <a:p>
            <a:pPr lvl="1"/>
            <a:r>
              <a:rPr lang="en-GB" dirty="0" smtClean="0"/>
              <a:t>Sub-bullet 1</a:t>
            </a:r>
          </a:p>
          <a:p>
            <a:pPr lvl="1"/>
            <a:r>
              <a:rPr lang="en-GB" dirty="0" smtClean="0"/>
              <a:t>Sub-bullet 2</a:t>
            </a:r>
          </a:p>
          <a:p>
            <a:pPr lvl="1"/>
            <a:r>
              <a:rPr lang="en-GB" dirty="0" smtClean="0"/>
              <a:t>Sub-bullet 3</a:t>
            </a:r>
          </a:p>
          <a:p>
            <a:pPr lvl="1"/>
            <a:r>
              <a:rPr lang="en-GB" dirty="0" smtClean="0"/>
              <a:t>Sub-bullet 4</a:t>
            </a:r>
          </a:p>
          <a:p>
            <a:pPr lvl="1"/>
            <a:r>
              <a:rPr lang="en-GB" dirty="0" smtClean="0"/>
              <a:t>Sub-bullet 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64001" y="0"/>
            <a:ext cx="525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5996" rIns="0" bIns="0" rtlCol="0" anchor="t" anchorCtr="0">
            <a:normAutofit/>
          </a:bodyPr>
          <a:lstStyle/>
          <a:p>
            <a:r>
              <a:rPr lang="en-GB" dirty="0" smtClean="0"/>
              <a:t>Slide title Minimum 24pt</a:t>
            </a:r>
            <a:br>
              <a:rPr lang="en-GB" dirty="0" smtClean="0"/>
            </a:br>
            <a:r>
              <a:rPr lang="en-GB" dirty="0" smtClean="0"/>
              <a:t>Arial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24750" y="6669381"/>
            <a:ext cx="378325" cy="188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GB" sz="600" dirty="0" smtClean="0">
                <a:solidFill>
                  <a:srgbClr val="000000"/>
                </a:solidFill>
              </a:rPr>
              <a:t>© Lloyd’s</a:t>
            </a:r>
            <a:endParaRPr lang="en-GB" sz="600" kern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2420" y="6628710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11589B9E-2B9E-4029-964A-B092C6CF81C7}" type="slidenum">
              <a:rPr lang="en-GB" sz="600" b="1" kern="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6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  <p:sldLayoutId id="2147483966" r:id="rId24"/>
    <p:sldLayoutId id="2147483967" r:id="rId25"/>
    <p:sldLayoutId id="2147483968" r:id="rId26"/>
    <p:sldLayoutId id="2147483969" r:id="rId27"/>
    <p:sldLayoutId id="2147483970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287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857" indent="-342857" algn="l" defTabSz="914287" rtl="0" eaLnBrk="1" latinLnBrk="0" hangingPunct="1"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572" indent="-266667" algn="l" defTabSz="914287" rtl="0" eaLnBrk="1" latinLnBrk="0" hangingPunct="1"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240" indent="-266667" algn="l" defTabSz="914287" rtl="0" eaLnBrk="1" latinLnBrk="0" hangingPunct="1"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1906" indent="-266667" algn="l" defTabSz="914287" rtl="0" eaLnBrk="1" latinLnBrk="0" hangingPunct="1"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097" indent="-276191" algn="l" defTabSz="914287" rtl="0" eaLnBrk="1" latinLnBrk="0" hangingPunct="1">
        <a:spcBef>
          <a:spcPts val="0"/>
        </a:spcBef>
        <a:spcAft>
          <a:spcPts val="1200"/>
        </a:spcAft>
        <a:buClr>
          <a:schemeClr val="accent4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28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0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64000" y="0"/>
            <a:ext cx="525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4000" y="666938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000" y="6669380"/>
            <a:ext cx="27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000" y="6669380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© Lloyd’s </a:t>
            </a:r>
          </a:p>
          <a:p>
            <a:pPr algn="r"/>
            <a:endParaRPr lang="en-GB" sz="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chemeClr val="bg1"/>
          </a:solidFill>
          <a:latin typeface="Sansa Lloyd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title</a:t>
            </a:r>
          </a:p>
        </p:txBody>
      </p:sp>
      <p:pic>
        <p:nvPicPr>
          <p:cNvPr id="3075" name="Picture 3" descr="Redrawn logo (MS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73238"/>
            <a:ext cx="5834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6669088"/>
            <a:ext cx="7092950" cy="188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D42E12"/>
              </a:buClr>
              <a:buFontTx/>
              <a:buChar char="•"/>
              <a:defRPr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 fontAlgn="base">
              <a:spcBef>
                <a:spcPct val="0"/>
              </a:spcBef>
              <a:defRPr/>
            </a:pPr>
            <a:fld id="{E66B70C8-ADBB-4FF1-9E8F-CAF3C91343E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50000"/>
        </a:spcAft>
        <a:buClr>
          <a:srgbClr val="D42E1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3413" indent="-187325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990600" indent="-177800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3pPr>
      <a:lvl4pPr marL="1343025" indent="-173038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973263" indent="-182563" algn="l" rtl="0" eaLnBrk="0" fontAlgn="base" hangingPunct="0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5pPr>
      <a:lvl6pPr marL="24304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6pPr>
      <a:lvl7pPr marL="28876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7pPr>
      <a:lvl8pPr marL="33448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8pPr>
      <a:lvl9pPr marL="38020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title</a:t>
            </a:r>
          </a:p>
        </p:txBody>
      </p:sp>
      <p:pic>
        <p:nvPicPr>
          <p:cNvPr id="1027" name="Picture 3" descr="Redrawn logo (MS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73238"/>
            <a:ext cx="5834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6669088"/>
            <a:ext cx="7092950" cy="188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D42E12"/>
              </a:buClr>
              <a:buFontTx/>
              <a:buChar char="•"/>
              <a:defRPr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 fontAlgn="base">
              <a:spcBef>
                <a:spcPct val="0"/>
              </a:spcBef>
              <a:defRPr/>
            </a:pPr>
            <a:fld id="{3CCE7025-21C9-4816-BF3E-6552C2EA90F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50000"/>
        </a:spcAft>
        <a:buClr>
          <a:srgbClr val="D42E1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3413" indent="-187325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990600" indent="-177800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3pPr>
      <a:lvl4pPr marL="1343025" indent="-173038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973263" indent="-182563" algn="l" rtl="0" eaLnBrk="0" fontAlgn="base" hangingPunct="0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5pPr>
      <a:lvl6pPr marL="24304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6pPr>
      <a:lvl7pPr marL="28876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7pPr>
      <a:lvl8pPr marL="33448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8pPr>
      <a:lvl9pPr marL="38020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1050" y="0"/>
            <a:ext cx="7092950" cy="981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title</a:t>
            </a:r>
          </a:p>
        </p:txBody>
      </p:sp>
      <p:pic>
        <p:nvPicPr>
          <p:cNvPr id="1027" name="Picture 3" descr="Redrawn logo (MS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150"/>
            <a:ext cx="1081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73238"/>
            <a:ext cx="5834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6669088"/>
            <a:ext cx="7092950" cy="188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D42E12"/>
              </a:buClr>
              <a:buFontTx/>
              <a:buChar char="•"/>
              <a:defRPr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 fontAlgn="base">
              <a:spcBef>
                <a:spcPct val="0"/>
              </a:spcBef>
              <a:defRPr/>
            </a:pPr>
            <a:fld id="{F713F1D9-E090-4FD7-8B8F-A3F31C0D3ED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50000"/>
        </a:spcAft>
        <a:buClr>
          <a:srgbClr val="D42E1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3413" indent="-187325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990600" indent="-177800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3pPr>
      <a:lvl4pPr marL="1343025" indent="-173038" algn="l" rtl="0" eaLnBrk="0" fontAlgn="base" hangingPunct="0">
        <a:spcBef>
          <a:spcPct val="0"/>
        </a:spcBef>
        <a:spcAft>
          <a:spcPct val="30000"/>
        </a:spcAft>
        <a:buClr>
          <a:srgbClr val="D42E1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973263" indent="-182563" algn="l" rtl="0" eaLnBrk="0" fontAlgn="base" hangingPunct="0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5pPr>
      <a:lvl6pPr marL="24304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6pPr>
      <a:lvl7pPr marL="28876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7pPr>
      <a:lvl8pPr marL="33448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8pPr>
      <a:lvl9pPr marL="3802063" indent="-182563" algn="l" rtl="0" fontAlgn="base">
        <a:lnSpc>
          <a:spcPts val="2500"/>
        </a:lnSpc>
        <a:spcBef>
          <a:spcPct val="0"/>
        </a:spcBef>
        <a:spcAft>
          <a:spcPts val="1100"/>
        </a:spcAft>
        <a:buClr>
          <a:srgbClr val="D42E1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6"/>
          <p:cNvSpPr>
            <a:spLocks/>
          </p:cNvSpPr>
          <p:nvPr userDrawn="1"/>
        </p:nvSpPr>
        <p:spPr bwMode="auto">
          <a:xfrm>
            <a:off x="323850" y="457200"/>
            <a:ext cx="8464550" cy="200025"/>
          </a:xfrm>
          <a:custGeom>
            <a:avLst/>
            <a:gdLst>
              <a:gd name="T0" fmla="*/ 0 w 39320"/>
              <a:gd name="T1" fmla="*/ 0 h 10000"/>
              <a:gd name="T2" fmla="*/ 144040 w 39320"/>
              <a:gd name="T3" fmla="*/ 199743 h 10000"/>
              <a:gd name="T4" fmla="*/ 8465872 w 39320"/>
              <a:gd name="T5" fmla="*/ 199743 h 10000"/>
              <a:gd name="T6" fmla="*/ 8323985 w 39320"/>
              <a:gd name="T7" fmla="*/ 2377 h 10000"/>
              <a:gd name="T8" fmla="*/ 0 w 3932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20" h="10000">
                <a:moveTo>
                  <a:pt x="0" y="0"/>
                </a:moveTo>
                <a:lnTo>
                  <a:pt x="669" y="10000"/>
                </a:lnTo>
                <a:lnTo>
                  <a:pt x="39320" y="10000"/>
                </a:lnTo>
                <a:cubicBezTo>
                  <a:pt x="39112" y="6706"/>
                  <a:pt x="38869" y="3413"/>
                  <a:pt x="38661" y="1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7375" cy="382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0263" y="6381750"/>
            <a:ext cx="7239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FE1FA-7147-4877-A655-D2AA4C9A8173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360045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4318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C22A3-B12E-42FA-8C4A-EDD19F14F91E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80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180975" indent="-180975" algn="l" rtl="0" fontAlgn="base">
        <a:spcBef>
          <a:spcPts val="12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ts val="6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39700" algn="l" rtl="0" fontAlgn="base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0975" algn="l" rtl="0" fontAlgn="base">
        <a:spcBef>
          <a:spcPts val="3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82563" algn="l" rtl="0" fontAlgn="base">
        <a:spcBef>
          <a:spcPts val="3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4175125" cy="382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0263" y="6381750"/>
            <a:ext cx="7239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1A1AB-F5A4-4FD4-AC33-868ADDCDD0A9}" type="datetime1">
              <a:rPr lang="en-GB">
                <a:solidFill>
                  <a:srgbClr val="475057"/>
                </a:solidFill>
              </a:rPr>
              <a:pPr>
                <a:defRPr/>
              </a:pPr>
              <a:t>09/09/2014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360045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475057"/>
                </a:solidFill>
              </a:rPr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4318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C0F70-1667-4AAE-A94B-5C87689C2EB8}" type="slidenum">
              <a:rPr lang="en-GB">
                <a:solidFill>
                  <a:srgbClr val="475057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475057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pic>
        <p:nvPicPr>
          <p:cNvPr id="2057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61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180975" indent="-180975" algn="l" rtl="0" fontAlgn="base">
        <a:spcBef>
          <a:spcPts val="12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ts val="6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39700" algn="l" rtl="0" fontAlgn="base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0975" algn="l" rtl="0" fontAlgn="base">
        <a:spcBef>
          <a:spcPts val="3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82563" algn="l" rtl="0" fontAlgn="base">
        <a:spcBef>
          <a:spcPts val="3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6"/>
          <p:cNvSpPr>
            <a:spLocks/>
          </p:cNvSpPr>
          <p:nvPr userDrawn="1"/>
        </p:nvSpPr>
        <p:spPr bwMode="auto">
          <a:xfrm>
            <a:off x="323850" y="454025"/>
            <a:ext cx="5643563" cy="204788"/>
          </a:xfrm>
          <a:custGeom>
            <a:avLst/>
            <a:gdLst>
              <a:gd name="T0" fmla="*/ 0 w 26214"/>
              <a:gd name="T1" fmla="*/ 2377 h 10238"/>
              <a:gd name="T2" fmla="*/ 146409 w 26214"/>
              <a:gd name="T3" fmla="*/ 204497 h 10238"/>
              <a:gd name="T4" fmla="*/ 3476993 w 26214"/>
              <a:gd name="T5" fmla="*/ 202120 h 10238"/>
              <a:gd name="T6" fmla="*/ 5644058 w 26214"/>
              <a:gd name="T7" fmla="*/ 202739 h 10238"/>
              <a:gd name="T8" fmla="*/ 5504754 w 26214"/>
              <a:gd name="T9" fmla="*/ 0 h 10238"/>
              <a:gd name="T10" fmla="*/ 0 w 26214"/>
              <a:gd name="T11" fmla="*/ 2377 h 10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14" h="10238">
                <a:moveTo>
                  <a:pt x="0" y="119"/>
                </a:moveTo>
                <a:cubicBezTo>
                  <a:pt x="227" y="3413"/>
                  <a:pt x="453" y="6944"/>
                  <a:pt x="680" y="10238"/>
                </a:cubicBezTo>
                <a:lnTo>
                  <a:pt x="16149" y="10119"/>
                </a:lnTo>
                <a:cubicBezTo>
                  <a:pt x="16160" y="10090"/>
                  <a:pt x="26203" y="10179"/>
                  <a:pt x="26214" y="10150"/>
                </a:cubicBezTo>
                <a:cubicBezTo>
                  <a:pt x="25995" y="6727"/>
                  <a:pt x="25786" y="3423"/>
                  <a:pt x="25567" y="0"/>
                </a:cubicBezTo>
                <a:lnTo>
                  <a:pt x="0" y="1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5499100" cy="382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0263" y="6381750"/>
            <a:ext cx="7239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11237-298E-4C3E-B73E-D334D5E82516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360045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4318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E47514-99EF-4E9C-947D-2B77301856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pic>
        <p:nvPicPr>
          <p:cNvPr id="3081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9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180975" indent="-180975" algn="l" rtl="0" fontAlgn="base">
        <a:spcBef>
          <a:spcPts val="12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ts val="6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39700" algn="l" rtl="0" fontAlgn="base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0975" algn="l" rtl="0" fontAlgn="base">
        <a:spcBef>
          <a:spcPts val="3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82563" algn="l" rtl="0" fontAlgn="base">
        <a:spcBef>
          <a:spcPts val="3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6"/>
          <p:cNvSpPr>
            <a:spLocks/>
          </p:cNvSpPr>
          <p:nvPr userDrawn="1"/>
        </p:nvSpPr>
        <p:spPr bwMode="auto">
          <a:xfrm>
            <a:off x="323850" y="454025"/>
            <a:ext cx="4319588" cy="203200"/>
          </a:xfrm>
          <a:custGeom>
            <a:avLst/>
            <a:gdLst>
              <a:gd name="T0" fmla="*/ 0 w 20065"/>
              <a:gd name="T1" fmla="*/ 2377 h 10155"/>
              <a:gd name="T2" fmla="*/ 144040 w 20065"/>
              <a:gd name="T3" fmla="*/ 202120 h 10155"/>
              <a:gd name="T4" fmla="*/ 2153070 w 20065"/>
              <a:gd name="T5" fmla="*/ 202120 h 10155"/>
              <a:gd name="T6" fmla="*/ 4320135 w 20065"/>
              <a:gd name="T7" fmla="*/ 202739 h 10155"/>
              <a:gd name="T8" fmla="*/ 4180831 w 20065"/>
              <a:gd name="T9" fmla="*/ 0 h 10155"/>
              <a:gd name="T10" fmla="*/ 0 w 20065"/>
              <a:gd name="T11" fmla="*/ 2377 h 10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065" h="10155">
                <a:moveTo>
                  <a:pt x="0" y="119"/>
                </a:moveTo>
                <a:lnTo>
                  <a:pt x="669" y="10119"/>
                </a:lnTo>
                <a:lnTo>
                  <a:pt x="10000" y="10119"/>
                </a:lnTo>
                <a:cubicBezTo>
                  <a:pt x="10011" y="10090"/>
                  <a:pt x="20054" y="10179"/>
                  <a:pt x="20065" y="10150"/>
                </a:cubicBezTo>
                <a:cubicBezTo>
                  <a:pt x="19846" y="6727"/>
                  <a:pt x="19637" y="3423"/>
                  <a:pt x="19418" y="0"/>
                </a:cubicBezTo>
                <a:lnTo>
                  <a:pt x="0" y="1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75057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4175125" cy="382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0263" y="6381750"/>
            <a:ext cx="7239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3434F-E329-4AE8-88F8-715C1109927C}" type="datetime1">
              <a:rPr lang="en-GB"/>
              <a:pPr>
                <a:defRPr/>
              </a:pPr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360045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PRESENTATION INFORMATION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431800" cy="339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47505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94EA5-9CB3-4064-833C-39F843C0B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59563" y="6381750"/>
            <a:ext cx="1584325" cy="339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800"/>
            </a:lvl1pPr>
          </a:lstStyle>
          <a:p>
            <a:pPr algn="r">
              <a:defRPr/>
            </a:pPr>
            <a:r>
              <a:rPr lang="en-GB" sz="700" dirty="0" smtClean="0">
                <a:solidFill>
                  <a:srgbClr val="475057"/>
                </a:solidFill>
                <a:cs typeface="Arial" pitchFamily="34" charset="0"/>
              </a:rPr>
              <a:t>© 2013 Xchanging plc</a:t>
            </a:r>
          </a:p>
        </p:txBody>
      </p:sp>
      <p:pic>
        <p:nvPicPr>
          <p:cNvPr id="7177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7563" y="6415088"/>
            <a:ext cx="35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100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180975" indent="-180975" algn="l" rtl="0" fontAlgn="base">
        <a:spcBef>
          <a:spcPts val="12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ts val="6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39700" algn="l" rtl="0" fontAlgn="base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0975" algn="l" rtl="0" fontAlgn="base">
        <a:spcBef>
          <a:spcPts val="3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8" indent="-182563" algn="l" rtl="0" fontAlgn="base">
        <a:spcBef>
          <a:spcPts val="3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68.xml"/><Relationship Id="rId4" Type="http://schemas.openxmlformats.org/officeDocument/2006/relationships/hyperlink" Target="mailto:Martin.baker@lloyds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oyds.com/directrepor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6.xml"/><Relationship Id="rId4" Type="http://schemas.openxmlformats.org/officeDocument/2006/relationships/hyperlink" Target="mailto:direct.reporting@lloyds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acordstandards" TargetMode="External"/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73.xml"/><Relationship Id="rId4" Type="http://schemas.openxmlformats.org/officeDocument/2006/relationships/hyperlink" Target="http://www.lloyds.com/the-market/operating-at-lloyds/control-framework/control-framework-information-for-brok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643657"/>
            <a:ext cx="8301286" cy="5377631"/>
          </a:xfrm>
        </p:spPr>
        <p:txBody>
          <a:bodyPr/>
          <a:lstStyle/>
          <a:p>
            <a:r>
              <a:rPr lang="en-GB" sz="4800" b="1" dirty="0" smtClean="0">
                <a:latin typeface="Sansa Lloyds" pitchFamily="2" charset="0"/>
              </a:rPr>
              <a:t>A warm Welcome </a:t>
            </a:r>
            <a:br>
              <a:rPr lang="en-GB" sz="4800" b="1" dirty="0" smtClean="0">
                <a:latin typeface="Sansa Lloyds" pitchFamily="2" charset="0"/>
              </a:rPr>
            </a:br>
            <a:r>
              <a:rPr lang="en-GB" sz="4800" b="1" dirty="0" smtClean="0">
                <a:latin typeface="Sansa Lloyds" pitchFamily="2" charset="0"/>
              </a:rPr>
              <a:t>to</a:t>
            </a:r>
            <a:br>
              <a:rPr lang="en-GB" sz="4800" b="1" dirty="0" smtClean="0">
                <a:latin typeface="Sansa Lloyds" pitchFamily="2" charset="0"/>
              </a:rPr>
            </a:br>
            <a:r>
              <a:rPr lang="en-GB" sz="4800" b="1" dirty="0" smtClean="0">
                <a:latin typeface="Sansa Lloyds" pitchFamily="2" charset="0"/>
              </a:rPr>
              <a:t>the September </a:t>
            </a:r>
            <a:br>
              <a:rPr lang="en-GB" sz="4800" b="1" dirty="0" smtClean="0">
                <a:latin typeface="Sansa Lloyds" pitchFamily="2" charset="0"/>
              </a:rPr>
            </a:br>
            <a:r>
              <a:rPr lang="en-GB" sz="4800" b="1" dirty="0" smtClean="0">
                <a:latin typeface="Sansa Lloyds" pitchFamily="2" charset="0"/>
              </a:rPr>
              <a:t>market Breakfast Group</a:t>
            </a:r>
            <a:br>
              <a:rPr lang="en-GB" sz="4800" b="1" dirty="0" smtClean="0">
                <a:latin typeface="Sansa Lloyds" pitchFamily="2" charset="0"/>
              </a:rPr>
            </a:br>
            <a:r>
              <a:rPr lang="en-GB" sz="3200" b="1" dirty="0" smtClean="0">
                <a:latin typeface="Sansa Lloyd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5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nsa Lloyds" panose="02000603040000020004" pitchFamily="2" charset="0"/>
              </a:rPr>
              <a:t>Positive Market Feedback</a:t>
            </a:r>
            <a:endParaRPr lang="en-GB" dirty="0">
              <a:latin typeface="Sansa Lloyds" panose="020006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2564904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overholder ratings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between central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ontacts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1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801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nsa Lloyds" panose="02000603040000020004" pitchFamily="2" charset="0"/>
              </a:rPr>
              <a:t>Contact Details	</a:t>
            </a:r>
            <a:endParaRPr lang="en-GB" dirty="0">
              <a:latin typeface="Sansa Lloyds" panose="02000603040000020004" pitchFamily="2" charset="0"/>
            </a:endParaRPr>
          </a:p>
        </p:txBody>
      </p:sp>
      <p:pic>
        <p:nvPicPr>
          <p:cNvPr id="4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09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610" y="980728"/>
            <a:ext cx="7920830" cy="792088"/>
          </a:xfrm>
        </p:spPr>
        <p:txBody>
          <a:bodyPr>
            <a:noAutofit/>
          </a:bodyPr>
          <a:lstStyle/>
          <a:p>
            <a:pPr indent="0" algn="ctr" eaLnBrk="1" hangingPunct="1"/>
            <a:r>
              <a:rPr lang="en-GB" sz="4400" dirty="0" smtClean="0">
                <a:solidFill>
                  <a:schemeClr val="tx1"/>
                </a:solidFill>
              </a:rPr>
              <a:t>Control Framework in 2015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01032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Handing over to Lloyd’s Delegated Authorities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Martin will continue to support broker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Next breakfast group meeting in December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Analysis on Phase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40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303056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prstClr val="black"/>
                </a:solidFill>
                <a:latin typeface="Sansa Lloyds" panose="02000603040000020004" pitchFamily="2" charset="0"/>
                <a:cs typeface="Arial" panose="020B0604020202020204" pitchFamily="34" charset="0"/>
              </a:rPr>
              <a:t>ANY QUESTIONS?</a:t>
            </a:r>
            <a:endParaRPr lang="en-GB" sz="4400" b="1" dirty="0">
              <a:solidFill>
                <a:prstClr val="black"/>
              </a:solidFill>
              <a:latin typeface="Sansa Lloyds" panose="020006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Lloyd’s Direct Reporting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Control Framework Breakfast Group</a:t>
            </a:r>
          </a:p>
          <a:p>
            <a:r>
              <a:rPr lang="en-GB" sz="1800" dirty="0"/>
              <a:t>9 September 2014 </a:t>
            </a:r>
            <a:r>
              <a:rPr lang="en-GB" sz="1800" dirty="0" smtClean="0"/>
              <a:t>                  	 </a:t>
            </a:r>
            <a:r>
              <a:rPr lang="en-GB" dirty="0" smtClean="0"/>
              <a:t>Sharmi Bakrania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LDR?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 </a:t>
            </a:r>
            <a:r>
              <a:rPr lang="en-GB" dirty="0"/>
              <a:t>process that enables Managing Agents to report regulatory &amp; tax  information directly to Lloyd’s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Data </a:t>
            </a:r>
            <a:r>
              <a:rPr lang="en-GB" dirty="0"/>
              <a:t>is at a transactional level as opposed to reporting information being derived from the bureau accounting process</a:t>
            </a:r>
          </a:p>
          <a:p>
            <a:pPr>
              <a:defRPr/>
            </a:pPr>
            <a:r>
              <a:rPr lang="en-GB" dirty="0"/>
              <a:t>Breaks the link between accounting and reporting (on cash)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15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GB" dirty="0" smtClean="0"/>
              <a:t>100%  service company business</a:t>
            </a:r>
          </a:p>
          <a:p>
            <a:pPr>
              <a:lnSpc>
                <a:spcPct val="200000"/>
              </a:lnSpc>
              <a:defRPr/>
            </a:pPr>
            <a:r>
              <a:rPr lang="en-GB" dirty="0" smtClean="0"/>
              <a:t>‘Separate’ subscription business</a:t>
            </a:r>
            <a:endParaRPr lang="en-GB" dirty="0"/>
          </a:p>
          <a:p>
            <a:pPr>
              <a:lnSpc>
                <a:spcPct val="200000"/>
              </a:lnSpc>
              <a:defRPr/>
            </a:pPr>
            <a:r>
              <a:rPr lang="en-GB" dirty="0" smtClean="0"/>
              <a:t>Non-cash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18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GB" dirty="0" smtClean="0"/>
              <a:t>5 managing agents are live on the system</a:t>
            </a:r>
          </a:p>
          <a:p>
            <a:pPr>
              <a:lnSpc>
                <a:spcPct val="200000"/>
              </a:lnSpc>
              <a:defRPr/>
            </a:pPr>
            <a:r>
              <a:rPr lang="en-GB" dirty="0" smtClean="0"/>
              <a:t>4 are currently working towards a 1/1/15 go-live</a:t>
            </a:r>
          </a:p>
          <a:p>
            <a:pPr>
              <a:lnSpc>
                <a:spcPct val="200000"/>
              </a:lnSpc>
              <a:defRPr/>
            </a:pPr>
            <a:r>
              <a:rPr lang="en-GB" dirty="0" smtClean="0"/>
              <a:t>10 more are planning to join during 2015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01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Coverholder 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dirty="0" smtClean="0"/>
              <a:t>6-month pilot with one managing agent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/>
              <a:t>100% non-cash business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/>
              <a:t>Planned to start in October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/>
              <a:t>Further approval required on completion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/>
              <a:t>Control framework sign off is a prerequisite</a:t>
            </a:r>
          </a:p>
          <a:p>
            <a:pPr>
              <a:defRPr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87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Enhancement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dirty="0" smtClean="0"/>
              <a:t>Sub-delegation </a:t>
            </a:r>
            <a:r>
              <a:rPr lang="en-GB" dirty="0"/>
              <a:t>of business from Singapore </a:t>
            </a:r>
            <a:r>
              <a:rPr lang="en-GB" dirty="0" smtClean="0"/>
              <a:t>service companies </a:t>
            </a:r>
            <a:r>
              <a:rPr lang="en-GB" dirty="0"/>
              <a:t>to </a:t>
            </a:r>
            <a:r>
              <a:rPr lang="en-GB" dirty="0" smtClean="0"/>
              <a:t>coverholders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Technical changes to improve system performance</a:t>
            </a:r>
          </a:p>
          <a:p>
            <a:pPr lvl="0">
              <a:lnSpc>
                <a:spcPct val="150000"/>
              </a:lnSpc>
            </a:pPr>
            <a:r>
              <a:rPr lang="en-GB" dirty="0" smtClean="0"/>
              <a:t>Consolidation </a:t>
            </a:r>
            <a:r>
              <a:rPr lang="en-GB" dirty="0"/>
              <a:t>of LDR, Xchanging and Non-XIS </a:t>
            </a:r>
            <a:r>
              <a:rPr lang="en-GB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352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792088"/>
          </a:xfrm>
        </p:spPr>
        <p:txBody>
          <a:bodyPr/>
          <a:lstStyle/>
          <a:p>
            <a:r>
              <a:rPr lang="en-GB" sz="3600" b="1" dirty="0" smtClean="0">
                <a:latin typeface="Sansa Lloyds" pitchFamily="2" charset="0"/>
              </a:rPr>
              <a:t>Breakfast Group 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65" y="1743194"/>
            <a:ext cx="74167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dirty="0" smtClean="0"/>
              <a:t>9:00</a:t>
            </a:r>
            <a:r>
              <a:rPr lang="en-GB" sz="1600" b="1" dirty="0"/>
              <a:t>	</a:t>
            </a:r>
            <a:r>
              <a:rPr lang="en-GB" sz="1600" b="1" dirty="0" smtClean="0"/>
              <a:t>Arrival</a:t>
            </a:r>
            <a:r>
              <a:rPr lang="en-GB" sz="1600" b="1" dirty="0"/>
              <a:t>, </a:t>
            </a:r>
            <a:r>
              <a:rPr lang="en-GB" sz="1600" b="1" dirty="0" smtClean="0"/>
              <a:t>breakfast </a:t>
            </a:r>
            <a:r>
              <a:rPr lang="en-GB" sz="1600" b="1" dirty="0"/>
              <a:t>&amp; networking	</a:t>
            </a:r>
            <a:r>
              <a:rPr lang="en-GB" sz="1600" b="1" dirty="0" smtClean="0"/>
              <a:t>	All</a:t>
            </a:r>
            <a:endParaRPr lang="en-GB" sz="1600" dirty="0"/>
          </a:p>
          <a:p>
            <a:pPr fontAlgn="base"/>
            <a:r>
              <a:rPr lang="en-GB" sz="1600" b="1" dirty="0"/>
              <a:t> </a:t>
            </a:r>
            <a:endParaRPr lang="en-GB" sz="1600" dirty="0"/>
          </a:p>
          <a:p>
            <a:pPr fontAlgn="base"/>
            <a:r>
              <a:rPr lang="en-GB" sz="1600" b="1" dirty="0" smtClean="0"/>
              <a:t>9:15 </a:t>
            </a:r>
            <a:r>
              <a:rPr lang="en-GB" sz="1600" b="1" dirty="0"/>
              <a:t>	</a:t>
            </a:r>
            <a:r>
              <a:rPr lang="en-GB" sz="1600" b="1" dirty="0" smtClean="0"/>
              <a:t>Welcome</a:t>
            </a:r>
            <a:r>
              <a:rPr lang="en-GB" sz="1600" b="1" dirty="0"/>
              <a:t>		</a:t>
            </a:r>
            <a:r>
              <a:rPr lang="en-GB" sz="1600" b="1" dirty="0" smtClean="0"/>
              <a:t>			Ali Dove</a:t>
            </a:r>
          </a:p>
          <a:p>
            <a:pPr fontAlgn="base"/>
            <a:r>
              <a:rPr lang="en-GB" sz="1600" b="1" dirty="0"/>
              <a:t> </a:t>
            </a:r>
            <a:endParaRPr lang="en-GB" sz="1600" dirty="0"/>
          </a:p>
          <a:p>
            <a:pPr fontAlgn="base"/>
            <a:r>
              <a:rPr lang="en-GB" sz="1600" b="1" dirty="0" smtClean="0"/>
              <a:t>9:20	Control Framework project and broker</a:t>
            </a:r>
            <a:r>
              <a:rPr lang="en-GB" sz="1600" b="1" dirty="0"/>
              <a:t>	Jaana </a:t>
            </a:r>
            <a:r>
              <a:rPr lang="en-GB" sz="1600" b="1" dirty="0" smtClean="0"/>
              <a:t>Rouvari &amp;</a:t>
            </a:r>
            <a:endParaRPr lang="en-GB" sz="1600" b="1" dirty="0"/>
          </a:p>
          <a:p>
            <a:pPr fontAlgn="base"/>
            <a:r>
              <a:rPr lang="en-GB" sz="1600" b="1" dirty="0"/>
              <a:t>	</a:t>
            </a:r>
            <a:r>
              <a:rPr lang="en-GB" sz="1600" b="1" dirty="0" smtClean="0"/>
              <a:t>update 					Martin Baker</a:t>
            </a:r>
            <a:endParaRPr lang="en-GB" sz="1600" b="1" dirty="0"/>
          </a:p>
          <a:p>
            <a:pPr fontAlgn="base"/>
            <a:r>
              <a:rPr lang="en-GB" sz="1600" b="1" dirty="0"/>
              <a:t>			</a:t>
            </a:r>
            <a:r>
              <a:rPr lang="en-GB" sz="1600" b="1" dirty="0" smtClean="0"/>
              <a:t>	</a:t>
            </a:r>
            <a:r>
              <a:rPr lang="en-GB" sz="1600" b="1" dirty="0"/>
              <a:t>	</a:t>
            </a:r>
            <a:endParaRPr lang="en-GB" sz="1600" b="1" dirty="0" smtClean="0"/>
          </a:p>
          <a:p>
            <a:pPr fontAlgn="base"/>
            <a:r>
              <a:rPr lang="en-GB" sz="1600" b="1" dirty="0" smtClean="0"/>
              <a:t>9:35	Lloyd’s Direct Reporting update 		Sharmi Bakrania</a:t>
            </a:r>
          </a:p>
          <a:p>
            <a:pPr fontAlgn="base"/>
            <a:r>
              <a:rPr lang="en-GB" sz="1600" b="1" dirty="0"/>
              <a:t>	&amp;</a:t>
            </a:r>
            <a:r>
              <a:rPr lang="en-GB" sz="1600" b="1" dirty="0" smtClean="0"/>
              <a:t> coverholder pilot			</a:t>
            </a:r>
            <a:endParaRPr lang="en-GB" sz="1600" b="1" dirty="0"/>
          </a:p>
          <a:p>
            <a:pPr fontAlgn="base"/>
            <a:endParaRPr lang="en-GB" sz="1600" b="1" dirty="0" smtClean="0"/>
          </a:p>
          <a:p>
            <a:pPr fontAlgn="base"/>
            <a:r>
              <a:rPr lang="en-GB" sz="1600" b="1" dirty="0" smtClean="0"/>
              <a:t>9:55</a:t>
            </a:r>
            <a:r>
              <a:rPr lang="en-GB" sz="1600" b="1" dirty="0"/>
              <a:t>	ACORD – The foundation that delivers </a:t>
            </a:r>
            <a:r>
              <a:rPr lang="en-GB" sz="1600" b="1" dirty="0" smtClean="0"/>
              <a:t>	Trevor Maddison</a:t>
            </a:r>
            <a:endParaRPr lang="en-GB" sz="1600" b="1" dirty="0"/>
          </a:p>
          <a:p>
            <a:pPr fontAlgn="base"/>
            <a:r>
              <a:rPr lang="en-GB" sz="1600" b="1" dirty="0"/>
              <a:t>	global </a:t>
            </a:r>
            <a:r>
              <a:rPr lang="en-GB" sz="1600" b="1" dirty="0" smtClean="0"/>
              <a:t>change</a:t>
            </a:r>
          </a:p>
          <a:p>
            <a:pPr fontAlgn="base"/>
            <a:endParaRPr lang="en-GB" sz="1600" b="1" dirty="0"/>
          </a:p>
          <a:p>
            <a:pPr fontAlgn="base"/>
            <a:r>
              <a:rPr lang="en-GB" sz="1600" b="1" dirty="0" smtClean="0"/>
              <a:t>10:15	Q&amp;A					All</a:t>
            </a:r>
          </a:p>
          <a:p>
            <a:pPr fontAlgn="base"/>
            <a:endParaRPr lang="en-GB" sz="1600" b="1" dirty="0"/>
          </a:p>
          <a:p>
            <a:pPr fontAlgn="base"/>
            <a:r>
              <a:rPr lang="en-GB" sz="1600" b="1" dirty="0" smtClean="0"/>
              <a:t>10:30	Close</a:t>
            </a:r>
          </a:p>
          <a:p>
            <a:pPr fontAlgn="base"/>
            <a:r>
              <a:rPr lang="en-GB" sz="1600" b="1" dirty="0"/>
              <a:t>	</a:t>
            </a:r>
            <a:endParaRPr lang="en-GB" sz="1600" b="1" dirty="0" smtClean="0"/>
          </a:p>
          <a:p>
            <a:pPr fontAlgn="base"/>
            <a:endParaRPr lang="en-GB" sz="1600" b="1" dirty="0" smtClean="0"/>
          </a:p>
          <a:p>
            <a:pPr fontAlgn="base"/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736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dirty="0" smtClean="0"/>
              <a:t>Lloyd’s China</a:t>
            </a:r>
          </a:p>
          <a:p>
            <a:pPr lvl="0">
              <a:lnSpc>
                <a:spcPct val="150000"/>
              </a:lnSpc>
            </a:pPr>
            <a:r>
              <a:rPr lang="en-GB" dirty="0" smtClean="0"/>
              <a:t>Working with NIIT to develop a solution for integrating the LDR return file into Subscribe</a:t>
            </a:r>
          </a:p>
        </p:txBody>
      </p:sp>
    </p:spTree>
    <p:extLst>
      <p:ext uri="{BB962C8B-B14F-4D97-AF65-F5344CB8AC3E}">
        <p14:creationId xmlns:p14="http://schemas.microsoft.com/office/powerpoint/2010/main" val="19975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Executive Sponsor – </a:t>
            </a:r>
            <a:r>
              <a:rPr lang="en-GB" dirty="0" err="1"/>
              <a:t>Shirine</a:t>
            </a:r>
            <a:r>
              <a:rPr lang="en-GB" dirty="0"/>
              <a:t> </a:t>
            </a:r>
            <a:r>
              <a:rPr lang="en-GB" dirty="0" err="1" smtClean="0"/>
              <a:t>Khoury</a:t>
            </a:r>
            <a:r>
              <a:rPr lang="en-GB" dirty="0" smtClean="0"/>
              <a:t>-Haq</a:t>
            </a:r>
            <a:endParaRPr lang="en-GB" dirty="0"/>
          </a:p>
          <a:p>
            <a:pPr lvl="0"/>
            <a:r>
              <a:rPr lang="en-GB" dirty="0"/>
              <a:t>Programme Manager – Ali Dove</a:t>
            </a:r>
          </a:p>
          <a:p>
            <a:pPr fontAlgn="base"/>
            <a:r>
              <a:rPr lang="en-GB" dirty="0"/>
              <a:t>Project Manager – Sharmi Bakrania </a:t>
            </a:r>
          </a:p>
          <a:p>
            <a:pPr fontAlgn="base"/>
            <a:r>
              <a:rPr lang="en-GB" dirty="0"/>
              <a:t>Technical Manager – Kevin Blake </a:t>
            </a:r>
            <a:endParaRPr lang="en-GB" dirty="0" smtClean="0"/>
          </a:p>
          <a:p>
            <a:pPr fontAlgn="base"/>
            <a:r>
              <a:rPr lang="en-GB" dirty="0"/>
              <a:t>Senior Business Analyst – Jessica </a:t>
            </a:r>
            <a:r>
              <a:rPr lang="en-GB" dirty="0" smtClean="0"/>
              <a:t>Owen</a:t>
            </a:r>
            <a:endParaRPr lang="en-GB" dirty="0"/>
          </a:p>
          <a:p>
            <a:pPr fontAlgn="base"/>
            <a:r>
              <a:rPr lang="en-GB" dirty="0"/>
              <a:t>Business Analyst – Oliver </a:t>
            </a:r>
            <a:r>
              <a:rPr lang="en-GB" dirty="0" smtClean="0"/>
              <a:t>Furner</a:t>
            </a:r>
          </a:p>
          <a:p>
            <a:pPr fontAlgn="base"/>
            <a:endParaRPr lang="en-GB" dirty="0"/>
          </a:p>
          <a:p>
            <a:pPr marL="0" indent="0" algn="ctr" fontAlgn="base">
              <a:buNone/>
            </a:pPr>
            <a:r>
              <a:rPr lang="en-GB" dirty="0" smtClean="0"/>
              <a:t>Web: </a:t>
            </a:r>
            <a:r>
              <a:rPr lang="en-GB" dirty="0" smtClean="0">
                <a:hlinkClick r:id="rId3"/>
              </a:rPr>
              <a:t>www.lloyds.com/directreporting</a:t>
            </a:r>
            <a:r>
              <a:rPr lang="en-GB" dirty="0" smtClean="0"/>
              <a:t> </a:t>
            </a:r>
          </a:p>
          <a:p>
            <a:pPr marL="0" indent="0" algn="ctr" fontAlgn="base">
              <a:buNone/>
            </a:pPr>
            <a:r>
              <a:rPr lang="en-GB" dirty="0" smtClean="0"/>
              <a:t>Email: </a:t>
            </a:r>
            <a:r>
              <a:rPr lang="en-GB" dirty="0" smtClean="0">
                <a:hlinkClick r:id="rId4"/>
              </a:rPr>
              <a:t>direct.reporting@lloyds.com</a:t>
            </a:r>
            <a:endParaRPr lang="en-GB" dirty="0" smtClean="0"/>
          </a:p>
          <a:p>
            <a:pPr marL="0" indent="0" algn="ctr" fontAlgn="base">
              <a:buNone/>
            </a:pPr>
            <a:r>
              <a:rPr lang="en-GB" dirty="0" smtClean="0"/>
              <a:t>Phone: 020 7327 6696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0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pPr algn="ctr"/>
            <a:r>
              <a:rPr lang="en-GB" dirty="0" smtClean="0"/>
              <a:t>“The foundation that delivers global change”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 </a:t>
            </a:r>
            <a:endParaRPr lang="en-US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3238" y="5486400"/>
            <a:ext cx="82343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en-GB" b="1" dirty="0" smtClean="0">
                <a:solidFill>
                  <a:srgbClr val="C8075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Trevor Maddison</a:t>
            </a:r>
            <a:endParaRPr lang="en-US" b="1" dirty="0" smtClean="0">
              <a:solidFill>
                <a:srgbClr val="C80751"/>
              </a:solidFill>
              <a:latin typeface="Century Gothic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r" defTabSz="457200">
              <a:defRPr/>
            </a:pPr>
            <a:r>
              <a:rPr lang="en-US" sz="2000" dirty="0" smtClean="0">
                <a:solidFill>
                  <a:srgbClr val="004685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Director, ACORD Membership</a:t>
            </a:r>
            <a:endParaRPr lang="en-US" dirty="0">
              <a:solidFill>
                <a:srgbClr val="004685"/>
              </a:solidFill>
              <a:latin typeface="Century Gothic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2400" b="1" dirty="0" smtClean="0"/>
              <a:t>ACORD mission and vision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Mission</a:t>
            </a: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ACORD (Association for Cooperative Operations Research and Development) is a global,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nonprofit organization.  We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facilitate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the development and use of standards for the Insurance, Reinsurance and other related financial services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Vision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ACORD envisions an insurance industry that embraces a global and enterprise view of information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which relevant business solutions all include or provide for ACORD Standards.   ACORD wants all trading partners to be able to easily exchange information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ACORD's vision includes implementation of best practices for enterprise architecture, including systems made up of interchangeable components based on ACORD Standards that provide a 360-degree view of people, organizations, and risks. Products and services built upon these components will be highly configurable and will enable a wide range of consistent transactions and processes across the entire insurance value chain.</a:t>
            </a:r>
          </a:p>
          <a:p>
            <a:pPr marL="0" indent="0">
              <a:buNone/>
            </a:pP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ACORD -  Who are we?</a:t>
            </a:r>
            <a:br>
              <a:rPr lang="en-GB" sz="2400" b="1" dirty="0" smtClean="0"/>
            </a:b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1" dirty="0" smtClean="0"/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ACORD (Association for Cooperative Operations Research &amp; Development)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We started in 1970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Headquartered in New York with a London office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ACORD we are a small organisation of 60 people but with a big impact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Working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closely with our business partners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(Brokers, Carriers, Solution providers)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Build and deliver data standards to the global  insurance stage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Business split by domains – Global Reinsurance and Large commercial (GRLC), Life, P&amp;C,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We are not for profit our revenue is membership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We are looking to grow our membership footprint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57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Who are our members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80% of the Top 10 and 60% of the largest 25 P&amp;C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Carriers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60% of the Top 10 and 68% of the largest 25 L&amp;A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Carriers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60% of the Top 10 and 36% of the largest 25 Global Reinsurance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Carriers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60% of the Top 10 Brokers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globally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990600"/>
          </a:xfrm>
          <a:noFill/>
        </p:spPr>
        <p:txBody>
          <a:bodyPr lIns="92075" tIns="46038" rIns="92075" bIns="46038" anchor="ctr"/>
          <a:lstStyle/>
          <a:p>
            <a:r>
              <a:rPr lang="en-US" sz="2400" b="1" dirty="0" smtClean="0"/>
              <a:t>Scope of ACORD standards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874"/>
            <a:ext cx="1981200" cy="1828800"/>
          </a:xfrm>
          <a:noFill/>
          <a:ln>
            <a:solidFill>
              <a:schemeClr val="accent1"/>
            </a:solidFill>
          </a:ln>
        </p:spPr>
        <p:txBody>
          <a:bodyPr lIns="92075" tIns="46038" rIns="92075" bIns="46038"/>
          <a:lstStyle/>
          <a:p>
            <a:pPr>
              <a:buClr>
                <a:srgbClr val="CC0066"/>
              </a:buClr>
              <a:buNone/>
            </a:pPr>
            <a:r>
              <a:rPr lang="en-US" sz="2200" dirty="0" smtClean="0">
                <a:latin typeface="Arial" charset="0"/>
              </a:rPr>
              <a:t>GRLC scope</a:t>
            </a:r>
          </a:p>
          <a:p>
            <a:pPr marL="182880" defTabSz="228600"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latin typeface="Arial" charset="0"/>
              </a:rPr>
              <a:t>Non-life Reinsurance</a:t>
            </a:r>
          </a:p>
          <a:p>
            <a:pPr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latin typeface="Arial" charset="0"/>
              </a:rPr>
              <a:t>Large Commercial Insurance</a:t>
            </a:r>
          </a:p>
          <a:p>
            <a:pPr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latin typeface="Arial" charset="0"/>
              </a:rPr>
              <a:t>Global</a:t>
            </a:r>
          </a:p>
          <a:p>
            <a:pPr>
              <a:buClr>
                <a:srgbClr val="CC0066"/>
              </a:buClr>
              <a:buFontTx/>
              <a:buChar char="-"/>
            </a:pPr>
            <a:endParaRPr lang="en-US" sz="2200" dirty="0" smtClean="0"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600" y="1219200"/>
            <a:ext cx="205740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2200" dirty="0" smtClean="0">
                <a:solidFill>
                  <a:srgbClr val="134073"/>
                </a:solidFill>
                <a:latin typeface="Arial" charset="0"/>
                <a:ea typeface="ＭＳ Ｐゴシック" pitchFamily="-109" charset="-128"/>
                <a:cs typeface="Arial"/>
              </a:rPr>
              <a:t>P&amp;C scope</a:t>
            </a:r>
            <a:endParaRPr lang="en-US" sz="44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Personal Insurance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Commercial Insurance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USA / Canada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0754" y="3200400"/>
            <a:ext cx="86106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charset="0"/>
              <a:buNone/>
              <a:defRPr/>
            </a:pPr>
            <a:r>
              <a:rPr lang="en-US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All supported by </a:t>
            </a:r>
            <a:r>
              <a:rPr lang="en-US" sz="1400" dirty="0" smtClean="0">
                <a:solidFill>
                  <a:srgbClr val="134073"/>
                </a:solidFill>
                <a:latin typeface="Arial" pitchFamily="34" charset="0"/>
                <a:cs typeface="Arial" pitchFamily="34" charset="0"/>
              </a:rPr>
              <a:t>ACORD </a:t>
            </a:r>
            <a:r>
              <a:rPr lang="en-US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framework</a:t>
            </a:r>
          </a:p>
          <a:p>
            <a:pPr marL="34290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 streamlined business model for all standards creation that is flexible enough to cross lines of business and geographic borders – the marketplace is more diverse and global </a:t>
            </a:r>
            <a:endParaRPr lang="en-US" sz="1400" dirty="0" smtClean="0">
              <a:solidFill>
                <a:srgbClr val="134073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marL="342900" indent="-342900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charset="0"/>
              <a:buNone/>
              <a:defRPr/>
            </a:pPr>
            <a:endParaRPr lang="en-US" sz="2200" dirty="0" smtClean="0">
              <a:solidFill>
                <a:srgbClr val="134073"/>
              </a:solidFill>
              <a:latin typeface="Arial" charset="0"/>
              <a:ea typeface="ＭＳ Ｐゴシック" pitchFamily="-109" charset="-128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1219200"/>
            <a:ext cx="205740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2200" dirty="0" smtClean="0">
                <a:solidFill>
                  <a:srgbClr val="134073"/>
                </a:solidFill>
                <a:latin typeface="Arial" charset="0"/>
                <a:ea typeface="ＭＳ Ｐゴシック" pitchFamily="-109" charset="-128"/>
                <a:cs typeface="Arial"/>
              </a:rPr>
              <a:t>L&amp;A scope</a:t>
            </a:r>
            <a:endParaRPr lang="en-US" sz="44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Life Insurance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Annuities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Life Reinsurance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USA  / South Africa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010400" y="1219200"/>
            <a:ext cx="190500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2200" dirty="0" smtClean="0">
                <a:solidFill>
                  <a:srgbClr val="134073"/>
                </a:solidFill>
                <a:latin typeface="Arial" charset="0"/>
                <a:ea typeface="ＭＳ Ｐゴシック" pitchFamily="-109" charset="-128"/>
                <a:cs typeface="Arial"/>
              </a:rPr>
              <a:t>AML scope</a:t>
            </a:r>
            <a:endParaRPr lang="en-US" sz="44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All Insurance and Reinsurance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Annuities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South Africa / Australia</a:t>
            </a:r>
          </a:p>
          <a:p>
            <a:pPr lvl="1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endParaRPr lang="en-US" sz="1200" dirty="0" smtClean="0">
              <a:solidFill>
                <a:srgbClr val="134073"/>
              </a:solidFill>
              <a:latin typeface="Arial" charset="0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4191000"/>
            <a:ext cx="861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The ACORD framework is a series of interrelated models or facets used to define different views of the Insurance industry.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Business Glossary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Capability model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Information model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Data model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134073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Component model</a:t>
            </a:r>
          </a:p>
          <a:p>
            <a:pPr marL="2857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134073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6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2400" b="1" dirty="0" smtClean="0"/>
              <a:t>GRLC - Value of membership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05400"/>
          </a:xfrm>
        </p:spPr>
        <p:txBody>
          <a:bodyPr/>
          <a:lstStyle/>
          <a:p>
            <a:pPr lvl="0"/>
            <a:r>
              <a:rPr lang="en-US" sz="1200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range of ACORD messages to support the business of Insurance and Reinsurance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Technical  resource via documentation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XML message specs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Implementation guides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Industry best practice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Data Dictionary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Testing Certification Facility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Message schemas and validators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ACORD Implementation Services – improve data flow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Realize the benefits of  standards or Framework implementation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Tools and resources that maximize investment in ACORD standards 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Remove internal barriers to ACORD implementation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Education services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ACORD Certified Expert (ACE)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ACORD events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Opportunity to be part of ACORD committees  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Working groups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Steering committee’s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Opportunity to influence development of the message and implementation guides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ACORD awards – acknowledgement of the achievement demonstrated  in standards development and implementations 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Voting on key issues such as the standards development process</a:t>
            </a:r>
          </a:p>
          <a:p>
            <a:pPr lvl="0"/>
            <a:r>
              <a:rPr lang="en-US" sz="1200" dirty="0">
                <a:latin typeface="Arial" pitchFamily="34" charset="0"/>
                <a:cs typeface="Arial" pitchFamily="34" charset="0"/>
              </a:rPr>
              <a:t>Testing and certification of your message builds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2400" b="1" dirty="0" smtClean="0"/>
              <a:t>Global Reinsurance and Large Commercial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ACORD’s GRLC data standards have been implemented in five continents and more than forty countries - Global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ACORD also facilitates a network of Implementation communities in different geographies to provide advocacy and support to brokers, insurers and reinsurers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London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Europe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North America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Bermuda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Asia – Pacific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Australasia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The Global footprint is growing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Russia – 3 year project (from 4 Qtr. 2013)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India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South Africa </a:t>
            </a:r>
          </a:p>
          <a:p>
            <a:pPr lvl="1"/>
            <a:endParaRPr lang="en-GB" sz="1400" dirty="0">
              <a:latin typeface="Century Gothic" pitchFamily="34" charset="0"/>
            </a:endParaRP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251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2420888"/>
            <a:ext cx="7632848" cy="2088232"/>
          </a:xfrm>
        </p:spPr>
        <p:txBody>
          <a:bodyPr>
            <a:normAutofit fontScale="90000"/>
          </a:bodyPr>
          <a:lstStyle/>
          <a:p>
            <a:pPr indent="0" algn="ctr" eaLnBrk="1" hangingPunct="1"/>
            <a:r>
              <a:rPr lang="en-GB" sz="4000" dirty="0" smtClean="0">
                <a:solidFill>
                  <a:schemeClr val="tx1"/>
                </a:solidFill>
              </a:rPr>
              <a:t>Control framework Phase II 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Project Update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Jaana </a:t>
            </a:r>
            <a:r>
              <a:rPr lang="en-GB" sz="2800" dirty="0" err="1" smtClean="0">
                <a:solidFill>
                  <a:schemeClr val="tx1"/>
                </a:solidFill>
              </a:rPr>
              <a:t>rouvari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6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2400" b="1" dirty="0" smtClean="0"/>
              <a:t>Global Reinsurance &amp; Larger Commercial (GRLC)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618" y="1219200"/>
            <a:ext cx="4038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u="sng" dirty="0" smtClean="0">
                <a:latin typeface="Arial" pitchFamily="34" charset="0"/>
                <a:cs typeface="Arial" pitchFamily="34" charset="0"/>
              </a:rPr>
              <a:t>Message types</a:t>
            </a:r>
          </a:p>
          <a:p>
            <a:pPr marL="0" indent="0" algn="ctr">
              <a:buNone/>
            </a:pPr>
            <a:endParaRPr lang="en-GB" sz="1400" u="sng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Placing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Tech account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Claim movement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Premium &amp; Claims Bordereau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Risk bound reporting</a:t>
            </a:r>
          </a:p>
          <a:p>
            <a:r>
              <a:rPr lang="en-GB" sz="1400" dirty="0">
                <a:latin typeface="Arial" pitchFamily="34" charset="0"/>
                <a:cs typeface="Arial" pitchFamily="34" charset="0"/>
              </a:rPr>
              <a:t>Catastrophe Exposure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Reporting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Settlement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Acknowledgement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Regulatory reporting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DRI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u="sng" dirty="0" smtClean="0">
                <a:latin typeface="Arial" pitchFamily="34" charset="0"/>
                <a:cs typeface="Arial" pitchFamily="34" charset="0"/>
              </a:rPr>
              <a:t>Where we are</a:t>
            </a:r>
          </a:p>
          <a:p>
            <a:pPr marL="0" indent="0" algn="ctr">
              <a:buNone/>
            </a:pPr>
            <a:endParaRPr lang="en-GB" sz="1400" u="sng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Global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Peer to Peer (B2B)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The Messaging Exchange - Tmel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Placement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Endorsements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Genesis (DCS)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Nettsett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ACORD4ALL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(Central System Refresh Programme) CSR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Future process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Gateways / MMT’s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Internal system to system messaging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Achieving consistent implementation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80" y="1295400"/>
            <a:ext cx="6549620" cy="4879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8469" y="5974812"/>
            <a:ext cx="11801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prstClr val="black"/>
                </a:solidFill>
                <a:latin typeface="Arial" charset="0"/>
              </a:rPr>
              <a:t>Image </a:t>
            </a:r>
            <a:r>
              <a:rPr lang="en-US" sz="700" i="1" dirty="0" smtClean="0">
                <a:solidFill>
                  <a:prstClr val="black"/>
                </a:solidFill>
                <a:latin typeface="Arial" charset="0"/>
              </a:rPr>
              <a:t>credit: Zurich </a:t>
            </a:r>
            <a:r>
              <a:rPr lang="en-US" sz="700" i="1" dirty="0">
                <a:solidFill>
                  <a:prstClr val="black"/>
                </a:solidFill>
                <a:latin typeface="Arial" charset="0"/>
              </a:rPr>
              <a:t>U.S.</a:t>
            </a:r>
            <a:endParaRPr lang="en-US" sz="7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Achieving consistent implementation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417639"/>
            <a:ext cx="2706687" cy="3586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2000" u="sng" dirty="0" smtClean="0">
                <a:solidFill>
                  <a:srgbClr val="134073"/>
                </a:solidFill>
                <a:latin typeface="Arial" charset="0"/>
              </a:rPr>
              <a:t>Technical standards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Defines the details of how systems talk to each other:-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XML message specifications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4073"/>
                </a:solidFill>
                <a:latin typeface="Arial" charset="0"/>
              </a:rPr>
              <a:t>XML schema &amp; message templates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ACORD Messaging Service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Document Repository Interface standards (DRI)</a:t>
            </a:r>
            <a:endParaRPr lang="en-US" sz="2000" dirty="0">
              <a:solidFill>
                <a:srgbClr val="134073"/>
              </a:solidFill>
              <a:latin typeface="Arial" charset="0"/>
            </a:endParaRPr>
          </a:p>
          <a:p>
            <a:pPr marL="1143000" lvl="2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charset="0"/>
              <a:buChar char="•"/>
            </a:pPr>
            <a:endParaRPr lang="en-US" dirty="0">
              <a:solidFill>
                <a:srgbClr val="134073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1424690"/>
            <a:ext cx="2819400" cy="35797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2000" u="sng" dirty="0" smtClean="0">
                <a:solidFill>
                  <a:srgbClr val="134073"/>
                </a:solidFill>
                <a:latin typeface="Arial" charset="0"/>
              </a:rPr>
              <a:t>Implementer standards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Defines how messages are used and will interact to support the business process:-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Placing Guides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4073"/>
                </a:solidFill>
                <a:latin typeface="Arial" charset="0"/>
              </a:rPr>
              <a:t>Implementation Guides</a:t>
            </a:r>
            <a:endParaRPr lang="en-US" sz="1600" dirty="0" smtClean="0">
              <a:solidFill>
                <a:srgbClr val="134073"/>
              </a:solidFill>
              <a:latin typeface="Arial" charset="0"/>
            </a:endParaRP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AMS &amp; DRI Guides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EBOT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ECOT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4073"/>
                </a:solidFill>
                <a:latin typeface="Arial" charset="0"/>
              </a:rPr>
              <a:t>Data dictionary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4073"/>
                </a:solidFill>
                <a:latin typeface="Arial" charset="0"/>
              </a:rPr>
              <a:t>Validators</a:t>
            </a:r>
            <a:endParaRPr lang="en-US" sz="1600" dirty="0" smtClean="0">
              <a:solidFill>
                <a:srgbClr val="134073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24600" y="1424690"/>
            <a:ext cx="2667000" cy="35797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2000" u="sng" dirty="0" smtClean="0">
                <a:solidFill>
                  <a:srgbClr val="134073"/>
                </a:solidFill>
                <a:latin typeface="Arial" charset="0"/>
              </a:rPr>
              <a:t>Community standards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Defines what members of a community agree they will implement:-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</a:rPr>
              <a:t>Global (Re)insurance Best Practices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517065" y="965791"/>
            <a:ext cx="381000" cy="8458200"/>
          </a:xfrm>
          <a:prstGeom prst="rightBrace">
            <a:avLst>
              <a:gd name="adj1" fmla="val 8333"/>
              <a:gd name="adj2" fmla="val 49904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5532438"/>
            <a:ext cx="760936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939595"/>
              </a:buClr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Together these create a plug and play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166" y="1066800"/>
            <a:ext cx="244766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43000"/>
            <a:ext cx="3505200" cy="4800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134073"/>
                </a:solidFill>
                <a:latin typeface="Arial" charset="0"/>
                <a:ea typeface="ＭＳ Ｐゴシック" pitchFamily="-109" charset="-128"/>
                <a:cs typeface="Arial"/>
              </a:rPr>
              <a:t>A Personal designation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  <a:cs typeface="Arial"/>
              </a:rPr>
              <a:t>Details are available from website – including application form</a:t>
            </a: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2000" dirty="0" smtClean="0">
                <a:solidFill>
                  <a:srgbClr val="134073"/>
                </a:solidFill>
                <a:latin typeface="Arial" charset="0"/>
                <a:cs typeface="Arial"/>
              </a:rPr>
              <a:t>Training / exam schedule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r>
              <a:rPr lang="en-US" sz="1600" dirty="0" smtClean="0">
                <a:solidFill>
                  <a:srgbClr val="134073"/>
                </a:solidFill>
                <a:latin typeface="Arial" charset="0"/>
                <a:cs typeface="Arial"/>
              </a:rPr>
              <a:t>You can apply to take any time – but good option is to follow training sessions…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1:  High level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2:  Standard operating procedures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      including Maintenance Requests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3:  Data dictionary (including 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     detailed data and XML spec)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4. : DRI and AMS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5:   Back office standards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6:   Placing</a:t>
            </a: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200" dirty="0" smtClean="0">
                <a:solidFill>
                  <a:srgbClr val="134073"/>
                </a:solidFill>
                <a:latin typeface="Arial" charset="0"/>
                <a:cs typeface="Arial"/>
              </a:rPr>
              <a:t>7:   TCF and Validators</a:t>
            </a:r>
            <a:endParaRPr lang="en-US" sz="1600" dirty="0" smtClean="0">
              <a:solidFill>
                <a:srgbClr val="134073"/>
              </a:solidFill>
              <a:latin typeface="Arial" charset="0"/>
              <a:cs typeface="Arial"/>
            </a:endParaRPr>
          </a:p>
          <a:p>
            <a:pPr marL="800100" lvl="1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</a:pPr>
            <a:endParaRPr lang="en-US" sz="1600" dirty="0" smtClean="0">
              <a:solidFill>
                <a:srgbClr val="134073"/>
              </a:solidFill>
              <a:latin typeface="Arial" charset="0"/>
              <a:cs typeface="Arial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Tx/>
              <a:buChar char="-"/>
              <a:defRPr/>
            </a:pPr>
            <a:endParaRPr lang="en-US" sz="2200" dirty="0" smtClean="0">
              <a:solidFill>
                <a:srgbClr val="134073"/>
              </a:solidFill>
              <a:latin typeface="Arial" charset="0"/>
              <a:ea typeface="ＭＳ Ｐゴシック" pitchFamily="-109" charset="-128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52400"/>
            <a:ext cx="3657600" cy="9906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C80751"/>
                </a:solidFill>
                <a:latin typeface="Arial"/>
                <a:cs typeface="Arial"/>
              </a:rPr>
              <a:t>ACE</a:t>
            </a:r>
            <a:endParaRPr lang="en-US" sz="3200" b="1" dirty="0" smtClean="0">
              <a:solidFill>
                <a:srgbClr val="C80751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2200" y="59436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en-US" sz="1050" dirty="0" smtClean="0">
                <a:solidFill>
                  <a:srgbClr val="134073"/>
                </a:solidFill>
                <a:latin typeface="Arial" charset="0"/>
                <a:cs typeface="Arial"/>
              </a:rPr>
              <a:t>See: http://www.acord.org/standards/implementation/ace/Documents/ACEFlyer.pdf</a:t>
            </a:r>
            <a:endParaRPr lang="en-US" sz="1050" dirty="0" smtClean="0">
              <a:solidFill>
                <a:srgbClr val="134073"/>
              </a:solidFill>
              <a:latin typeface="Arial" charset="0"/>
              <a:ea typeface="ＭＳ Ｐゴシック" pitchFamily="-109" charset="-128"/>
              <a:cs typeface="Arial"/>
            </a:endParaRPr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257" y="304800"/>
            <a:ext cx="434874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79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The Binder world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Four market initiatives – moving towards XML</a:t>
            </a:r>
          </a:p>
          <a:p>
            <a:pPr lvl="1"/>
            <a:endParaRPr lang="en-GB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Project Tomorrow</a:t>
            </a: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working with a large Australian cover holder who want to sent XML for risks bound (premium &amp; claims)</a:t>
            </a: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Kiln &amp; Chaucer working with the vendor to define requirements</a:t>
            </a: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First risks bound XML data in test using ACORD AML standards</a:t>
            </a:r>
          </a:p>
          <a:p>
            <a:pPr lvl="1"/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Binder 360</a:t>
            </a: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Xchanging service to map &amp; cleanse bordereaux </a:t>
            </a: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Can accept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any spreadsheet or any other format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Binder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Cloud</a:t>
            </a:r>
          </a:p>
          <a:p>
            <a:pPr lvl="1"/>
            <a:r>
              <a:rPr lang="en-GB" sz="1400" b="1" dirty="0">
                <a:latin typeface="Arial" pitchFamily="34" charset="0"/>
                <a:cs typeface="Arial" pitchFamily="34" charset="0"/>
              </a:rPr>
              <a:t>Web based binder / bordereau management tool</a:t>
            </a:r>
          </a:p>
          <a:p>
            <a:pPr lvl="1"/>
            <a:r>
              <a:rPr lang="en-GB" sz="1400" b="1" dirty="0">
                <a:latin typeface="Arial" pitchFamily="34" charset="0"/>
                <a:cs typeface="Arial" pitchFamily="34" charset="0"/>
              </a:rPr>
              <a:t>Bordereaux loaded from standard spreadsheet or ACORD XML</a:t>
            </a:r>
          </a:p>
          <a:p>
            <a:pPr lvl="1"/>
            <a:r>
              <a:rPr lang="en-GB" sz="1400" b="1" dirty="0">
                <a:latin typeface="Arial" pitchFamily="34" charset="0"/>
                <a:cs typeface="Arial" pitchFamily="34" charset="0"/>
              </a:rPr>
              <a:t>Data stored using XML column names</a:t>
            </a:r>
          </a:p>
          <a:p>
            <a:pPr lvl="1"/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400" b="1" dirty="0">
                <a:latin typeface="Arial" pitchFamily="34" charset="0"/>
                <a:cs typeface="Arial" pitchFamily="34" charset="0"/>
              </a:rPr>
              <a:t>Project Phoenix </a:t>
            </a:r>
          </a:p>
          <a:p>
            <a:pPr lvl="1"/>
            <a:r>
              <a:rPr lang="en-GB" sz="1400" b="1" dirty="0">
                <a:latin typeface="Arial" pitchFamily="34" charset="0"/>
                <a:cs typeface="Arial" pitchFamily="34" charset="0"/>
              </a:rPr>
              <a:t>Allows users of the Morning data broking system to export risks bound/premiums/claims as XML or standard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spreadsheets</a:t>
            </a:r>
          </a:p>
          <a:p>
            <a:pPr lvl="1"/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ACORD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Implementation group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89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sz="2400" b="1" dirty="0" smtClean="0"/>
              <a:t>5 years is along time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Let’s give credit to the pace of change – the foundation has been put in place</a:t>
            </a:r>
          </a:p>
          <a:p>
            <a:r>
              <a:rPr lang="en-GB" sz="1400" dirty="0">
                <a:latin typeface="Arial" pitchFamily="34" charset="0"/>
                <a:cs typeface="Arial" pitchFamily="34" charset="0"/>
              </a:rPr>
              <a:t>Approx.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200+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stakeholders within the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UK, North America, Bermuda, Asia Pacific and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European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markets all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using standards to increase efficiency 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7.3 million DRI messages delivered claims and premium documents to the IMR  in  2013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200,000 business messages for placement and Ebot (20,000) going through Tmel for 2013  (total of all ACORD messages types 1 million+)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2.5 million number of messages going peer to peer for the “Ruschlikon Initiative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Impressive stats delivering real value into each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673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Some thoughts around the impact of change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sz="1400" dirty="0">
                <a:latin typeface="Arial" pitchFamily="34" charset="0"/>
                <a:cs typeface="Arial" pitchFamily="34" charset="0"/>
              </a:rPr>
              <a:t>Are we changing fast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enough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The GRLC world is embracing change quickly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Change is driven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need of the business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Pick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your fights – Big Bang does not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work, win the ones that matter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Collective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leadership across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globe to deliver change (the big decisions)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Collaboration works (is working)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Expanding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distribution channel –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efficient distribution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key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What is the driver for change, not always efficiency, what sells, increased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revenue through increased business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opportunities ticks the senior executive box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A single way to do business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Common process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standards allow technology to be global</a:t>
            </a:r>
          </a:p>
          <a:p>
            <a:pPr lvl="0"/>
            <a:r>
              <a:rPr lang="en-US" sz="1400" dirty="0">
                <a:latin typeface="Arial" pitchFamily="34" charset="0"/>
                <a:cs typeface="Arial" pitchFamily="34" charset="0"/>
              </a:rPr>
              <a:t>Plug and play irrespective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technology used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Easier to deliver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enforce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one single standard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And finally – why it works!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3101815"/>
              </p:ext>
            </p:extLst>
          </p:nvPr>
        </p:nvGraphicFramePr>
        <p:xfrm>
          <a:off x="1524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6" y="3124200"/>
            <a:ext cx="216941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ACORD are on Facebook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www.facebook.com/acordstandards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64869162_sized"/>
          <p:cNvPicPr>
            <a:picLocks noChangeAspect="1" noChangeArrowheads="1"/>
          </p:cNvPicPr>
          <p:nvPr/>
        </p:nvPicPr>
        <p:blipFill rotWithShape="1">
          <a:blip r:embed="rId2"/>
          <a:srcRect b="13946"/>
          <a:stretch/>
        </p:blipFill>
        <p:spPr bwMode="auto">
          <a:xfrm>
            <a:off x="1466850" y="1628800"/>
            <a:ext cx="6200775" cy="400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acord"/>
          <p:cNvPicPr>
            <a:picLocks noChangeAspect="1" noChangeArrowheads="1"/>
          </p:cNvPicPr>
          <p:nvPr/>
        </p:nvPicPr>
        <p:blipFill>
          <a:blip r:embed="rId3"/>
          <a:srcRect l="10483" t="37733" r="15778" b="21742"/>
          <a:stretch>
            <a:fillRect/>
          </a:stretch>
        </p:blipFill>
        <p:spPr bwMode="auto">
          <a:xfrm>
            <a:off x="1150938" y="318219"/>
            <a:ext cx="68230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2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064574" cy="504056"/>
          </a:xfrm>
        </p:spPr>
        <p:txBody>
          <a:bodyPr>
            <a:normAutofit/>
          </a:bodyPr>
          <a:lstStyle/>
          <a:p>
            <a:pPr indent="0" algn="ctr" eaLnBrk="1" hangingPunct="1"/>
            <a:r>
              <a:rPr lang="en-GB" sz="3600" dirty="0" smtClean="0">
                <a:solidFill>
                  <a:schemeClr val="tx1"/>
                </a:solidFill>
              </a:rPr>
              <a:t>Project Update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9" name="Picture 4" descr="TAB_100mm_NONBLEED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" name="Chevron 49"/>
          <p:cNvSpPr/>
          <p:nvPr/>
        </p:nvSpPr>
        <p:spPr>
          <a:xfrm>
            <a:off x="755577" y="1628800"/>
            <a:ext cx="999376" cy="715089"/>
          </a:xfrm>
          <a:prstGeom prst="chevron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52" name="Rounded Rectangle 51"/>
          <p:cNvSpPr/>
          <p:nvPr/>
        </p:nvSpPr>
        <p:spPr>
          <a:xfrm>
            <a:off x="1754952" y="1628800"/>
            <a:ext cx="6480720" cy="71508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FFF85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Most managing agents have agreed how they will approach  broker </a:t>
            </a:r>
            <a:r>
              <a:rPr lang="en-GB" dirty="0">
                <a:solidFill>
                  <a:srgbClr val="000000"/>
                </a:solidFill>
              </a:rPr>
              <a:t>communications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763688" y="2780929"/>
            <a:ext cx="6480720" cy="71508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FFF85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GB" dirty="0" smtClean="0"/>
              <a:t>Majority of the work across the market is still focussed on identifying controls and evidencing the remediation plan</a:t>
            </a:r>
            <a:endParaRPr lang="en-GB" dirty="0"/>
          </a:p>
        </p:txBody>
      </p:sp>
      <p:sp>
        <p:nvSpPr>
          <p:cNvPr id="57" name="Rounded Rectangle 56"/>
          <p:cNvSpPr/>
          <p:nvPr/>
        </p:nvSpPr>
        <p:spPr>
          <a:xfrm>
            <a:off x="1754952" y="4005064"/>
            <a:ext cx="6480720" cy="71508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FFF85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Key topics at the moment are how to collate and share the right level of assurance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763688" y="5229200"/>
            <a:ext cx="6480720" cy="71508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FFF85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More than half of all managing agents are still signing off by end of December 2014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774965" y="2780928"/>
            <a:ext cx="999376" cy="715089"/>
          </a:xfrm>
          <a:prstGeom prst="chevron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66" name="Chevron 65"/>
          <p:cNvSpPr/>
          <p:nvPr/>
        </p:nvSpPr>
        <p:spPr>
          <a:xfrm>
            <a:off x="755576" y="4005064"/>
            <a:ext cx="999376" cy="715089"/>
          </a:xfrm>
          <a:prstGeom prst="chevron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67" name="Chevron 66"/>
          <p:cNvSpPr/>
          <p:nvPr/>
        </p:nvSpPr>
        <p:spPr>
          <a:xfrm>
            <a:off x="745968" y="5229200"/>
            <a:ext cx="999376" cy="715089"/>
          </a:xfrm>
          <a:prstGeom prst="chevron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71258205 Blue Card"/>
          <p:cNvPicPr>
            <a:picLocks noChangeAspect="1" noChangeArrowheads="1"/>
          </p:cNvPicPr>
          <p:nvPr/>
        </p:nvPicPr>
        <p:blipFill rotWithShape="1">
          <a:blip r:embed="rId2"/>
          <a:srcRect l="14747" t="14755" r="12105" b="13816"/>
          <a:stretch/>
        </p:blipFill>
        <p:spPr bwMode="auto">
          <a:xfrm>
            <a:off x="4631821" y="2708921"/>
            <a:ext cx="4234368" cy="31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543550" y="6415088"/>
            <a:ext cx="33226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C80751"/>
              </a:buClr>
              <a:buFont typeface="Times"/>
              <a:buNone/>
            </a:pPr>
            <a:r>
              <a:rPr lang="en-US" sz="1000" dirty="0">
                <a:solidFill>
                  <a:prstClr val="white"/>
                </a:solidFill>
              </a:rPr>
              <a:t>Wednesday, September 24, 2008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63" name="Picture 12" descr="71258205 Blue Card"/>
          <p:cNvPicPr>
            <a:picLocks noChangeAspect="1" noChangeArrowheads="1"/>
          </p:cNvPicPr>
          <p:nvPr/>
        </p:nvPicPr>
        <p:blipFill>
          <a:blip r:embed="rId3"/>
          <a:srcRect l="7306" t="14754" r="8667" b="11374"/>
          <a:stretch>
            <a:fillRect/>
          </a:stretch>
        </p:blipFill>
        <p:spPr bwMode="auto">
          <a:xfrm>
            <a:off x="0" y="0"/>
            <a:ext cx="48641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164013" y="893763"/>
            <a:ext cx="29892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4685"/>
                </a:solidFill>
              </a:rPr>
              <a:t>One Blue </a:t>
            </a:r>
            <a:r>
              <a:rPr lang="en-US" dirty="0">
                <a:solidFill>
                  <a:srgbClr val="004685"/>
                </a:solidFill>
              </a:rPr>
              <a:t>Hill Plaza</a:t>
            </a:r>
            <a:br>
              <a:rPr lang="en-US" dirty="0">
                <a:solidFill>
                  <a:srgbClr val="004685"/>
                </a:solidFill>
              </a:rPr>
            </a:br>
            <a:r>
              <a:rPr lang="en-US" dirty="0" smtClean="0">
                <a:solidFill>
                  <a:srgbClr val="004685"/>
                </a:solidFill>
              </a:rPr>
              <a:t>15th </a:t>
            </a:r>
            <a:r>
              <a:rPr lang="en-US" dirty="0">
                <a:solidFill>
                  <a:srgbClr val="004685"/>
                </a:solidFill>
              </a:rPr>
              <a:t>Floor</a:t>
            </a:r>
            <a:br>
              <a:rPr lang="en-US" dirty="0">
                <a:solidFill>
                  <a:srgbClr val="004685"/>
                </a:solidFill>
              </a:rPr>
            </a:br>
            <a:r>
              <a:rPr lang="en-US" dirty="0">
                <a:solidFill>
                  <a:srgbClr val="004685"/>
                </a:solidFill>
              </a:rPr>
              <a:t>Pearl River, NY 10965</a:t>
            </a:r>
            <a:br>
              <a:rPr lang="en-US" dirty="0">
                <a:solidFill>
                  <a:srgbClr val="004685"/>
                </a:solidFill>
              </a:rPr>
            </a:br>
            <a:r>
              <a:rPr lang="en-US" dirty="0">
                <a:solidFill>
                  <a:srgbClr val="004685"/>
                </a:solidFill>
              </a:rPr>
              <a:t>USA</a:t>
            </a:r>
            <a:br>
              <a:rPr lang="en-US" dirty="0">
                <a:solidFill>
                  <a:srgbClr val="004685"/>
                </a:solidFill>
              </a:rPr>
            </a:br>
            <a:r>
              <a:rPr lang="en-US" dirty="0">
                <a:solidFill>
                  <a:srgbClr val="004685"/>
                </a:solidFill>
              </a:rPr>
              <a:t>+1 845 620 1700</a:t>
            </a:r>
            <a:endParaRPr lang="en-US" b="1" dirty="0">
              <a:solidFill>
                <a:srgbClr val="004685"/>
              </a:solidFill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43483" y="3430687"/>
            <a:ext cx="42005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4685"/>
                </a:solidFill>
              </a:rPr>
              <a:t>London Underwriting Centre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Suite 1/3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3 Minster Court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Mincing Lane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London EC3R 7DD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United Kingdom</a:t>
            </a:r>
            <a:br>
              <a:rPr lang="en-GB" dirty="0">
                <a:solidFill>
                  <a:srgbClr val="004685"/>
                </a:solidFill>
              </a:rPr>
            </a:br>
            <a:r>
              <a:rPr lang="en-GB" dirty="0">
                <a:solidFill>
                  <a:srgbClr val="004685"/>
                </a:solidFill>
              </a:rPr>
              <a:t>+44 (0)20 7617 6400</a:t>
            </a:r>
            <a:endParaRPr lang="en-GB" b="1" dirty="0">
              <a:solidFill>
                <a:srgbClr val="004685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20948833">
            <a:off x="1633538" y="1152525"/>
            <a:ext cx="1817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NEW YORK</a:t>
            </a:r>
          </a:p>
          <a:p>
            <a:pPr algn="ctr" defTabSz="457200">
              <a:defRPr/>
            </a:pPr>
            <a:r>
              <a:rPr lang="en-US" sz="16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OFFICE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579291">
            <a:off x="5461000" y="3791772"/>
            <a:ext cx="212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LONDON</a:t>
            </a:r>
            <a:br>
              <a:rPr lang="en-US" sz="16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1600" dirty="0">
                <a:solidFill>
                  <a:prstClr val="white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OFFICE</a:t>
            </a:r>
          </a:p>
        </p:txBody>
      </p:sp>
      <p:pic>
        <p:nvPicPr>
          <p:cNvPr id="11" name="Picture 17" descr="ACORD_notaglin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5076">
            <a:off x="1960563" y="703263"/>
            <a:ext cx="974725" cy="412750"/>
          </a:xfrm>
          <a:prstGeom prst="rect">
            <a:avLst/>
          </a:prstGeom>
          <a:noFill/>
          <a:effectLst>
            <a:outerShdw dist="12700" dir="5400000" algn="ctr" rotWithShape="0">
              <a:srgbClr val="808080"/>
            </a:outerShdw>
          </a:effectLst>
        </p:spPr>
      </p:pic>
      <p:pic>
        <p:nvPicPr>
          <p:cNvPr id="12" name="Picture 18" descr="ACORD_notaglin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4171">
            <a:off x="6199188" y="3426470"/>
            <a:ext cx="974725" cy="412750"/>
          </a:xfrm>
          <a:prstGeom prst="rect">
            <a:avLst/>
          </a:prstGeom>
          <a:noFill/>
          <a:effectLst>
            <a:outerShdw dist="12700" dir="54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24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2420888"/>
            <a:ext cx="1512168" cy="792000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GB" sz="4000" dirty="0" smtClean="0">
                <a:solidFill>
                  <a:schemeClr val="tx1"/>
                </a:solidFill>
              </a:rPr>
              <a:t>Q &amp; 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41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0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00">
                <a:alpha val="94902"/>
              </a:srgbClr>
            </a:gs>
            <a:gs pos="14000">
              <a:schemeClr val="bg1"/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42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4" descr="TAB_100mm_NONBLEED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24744"/>
            <a:ext cx="8334000" cy="792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Close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59974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Further information on Control Framework – </a:t>
            </a:r>
            <a:r>
              <a:rPr lang="en-GB" dirty="0" smtClean="0">
                <a:solidFill>
                  <a:srgbClr val="0000FF"/>
                </a:solidFill>
              </a:rPr>
              <a:t>controlframework@lloyds.com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 smtClean="0"/>
              <a:t>Next Breakfast Meeting – 9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0000FF"/>
                </a:solidFill>
              </a:rPr>
              <a:t>www.lloyds.com/controlframework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Sansa Lloyds" panose="02000603040000020004" pitchFamily="2" charset="0"/>
              </a:rPr>
              <a:t>Martin Baker</a:t>
            </a:r>
            <a:endParaRPr lang="en-GB" sz="4800" dirty="0">
              <a:latin typeface="Sansa Lloyds" panose="0200060304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 Manager – Lloyd’s Brokers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3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nsa Lloyds" panose="02000603040000020004" pitchFamily="2" charset="0"/>
              </a:rPr>
              <a:t>A brief history of Me………</a:t>
            </a:r>
            <a:endParaRPr lang="en-GB" dirty="0">
              <a:latin typeface="Sansa Lloyds" panose="020006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Years in the insurance </a:t>
            </a:r>
            <a:r>
              <a:rPr lang="en-GB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ndustry within the broking sector</a:t>
            </a:r>
          </a:p>
          <a:p>
            <a:endParaRPr lang="en-GB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diversity of roles………</a:t>
            </a:r>
          </a:p>
          <a:p>
            <a:endParaRPr lang="en-GB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variety of classes of business………</a:t>
            </a:r>
          </a:p>
          <a:p>
            <a:endParaRPr lang="en-GB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………and now the Corporation of Lloyd’s</a:t>
            </a: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3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7647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nsa Lloyds" panose="02000603040000020004" pitchFamily="2" charset="0"/>
              </a:rPr>
              <a:t>We have a cunning plan!!</a:t>
            </a:r>
            <a:endParaRPr lang="en-GB" dirty="0">
              <a:latin typeface="Sansa Lloyds" panose="020006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604664"/>
          </a:xfrm>
        </p:spPr>
        <p:txBody>
          <a:bodyPr/>
          <a:lstStyle/>
          <a:p>
            <a:pPr>
              <a:buFontTx/>
              <a:buChar char="-"/>
            </a:pPr>
            <a:endParaRPr lang="en-GB" sz="1800" dirty="0" smtClean="0"/>
          </a:p>
          <a:p>
            <a:pPr marL="0" indent="0"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GB" sz="1800" dirty="0" smtClean="0"/>
          </a:p>
        </p:txBody>
      </p:sp>
      <p:pic>
        <p:nvPicPr>
          <p:cNvPr id="4" name="Picture 4" descr="TAB_100mm_NONBLEED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9900915"/>
              </p:ext>
            </p:extLst>
          </p:nvPr>
        </p:nvGraphicFramePr>
        <p:xfrm>
          <a:off x="124396" y="1700808"/>
          <a:ext cx="44552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73669384"/>
              </p:ext>
            </p:extLst>
          </p:nvPr>
        </p:nvGraphicFramePr>
        <p:xfrm>
          <a:off x="4860032" y="1700808"/>
          <a:ext cx="3840088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74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980728"/>
            <a:ext cx="6120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prstClr val="black"/>
                </a:solidFill>
                <a:latin typeface="Sansa Lloyds" panose="02000603040000020004" pitchFamily="2" charset="0"/>
              </a:rPr>
              <a:t>How we plan to communicate</a:t>
            </a:r>
            <a:endParaRPr lang="en-GB" sz="3000" dirty="0">
              <a:solidFill>
                <a:prstClr val="black"/>
              </a:solidFill>
              <a:latin typeface="Sansa Lloyds" panose="02000603040000020004" pitchFamily="2" charset="0"/>
            </a:endParaRPr>
          </a:p>
        </p:txBody>
      </p:sp>
      <p:pic>
        <p:nvPicPr>
          <p:cNvPr id="2050" name="Picture 2" descr="\\lloyds.net\uk\Home\BakerM\My Documents\Martin's Information\webp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534726"/>
            <a:ext cx="6787831" cy="47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 the above click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3608" y="2564904"/>
            <a:ext cx="165618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843808" y="2276872"/>
            <a:ext cx="187220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724025" y="3501008"/>
            <a:ext cx="5016327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699792" y="5589240"/>
            <a:ext cx="504056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nsa Lloyds" panose="02000603040000020004" pitchFamily="2" charset="0"/>
              </a:rPr>
              <a:t>Current Topics</a:t>
            </a:r>
            <a:endParaRPr lang="en-GB" dirty="0">
              <a:latin typeface="Sansa Lloyds" panose="020006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000" dirty="0" smtClean="0">
                <a:latin typeface="Sansa Lloyds" panose="0200060304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The broker as the intermediary</a:t>
            </a:r>
          </a:p>
          <a:p>
            <a:pPr marL="0" indent="0">
              <a:buNone/>
            </a:pPr>
            <a:endParaRPr lang="en-GB" sz="1800" u="sng" dirty="0" smtClean="0">
              <a:latin typeface="Sansa Lloyds" panose="0200060304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Managing Agents:</a:t>
            </a:r>
            <a:r>
              <a:rPr lang="en-GB" sz="2200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200" u="sng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you comfortable with the role your brokers play as an intermediary?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Brokers:</a:t>
            </a:r>
          </a:p>
          <a:p>
            <a:pPr marL="0" indent="0">
              <a:buNone/>
            </a:pPr>
            <a:endParaRPr lang="en-GB" sz="2200" u="sng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 you provide evidence to your MA’s with regards what you do in your role as the intermediary?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Moving forward:</a:t>
            </a:r>
          </a:p>
          <a:p>
            <a:pPr marL="0" indent="0">
              <a:buNone/>
            </a:pPr>
            <a:endParaRPr lang="en-GB" sz="2200" u="sng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Lloyd’s is currently working with the Delegated Authorities Operations Committee (DAOC) putting together a questionnaire.</a:t>
            </a:r>
            <a:endParaRPr lang="en-GB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AB_100mm_NONBLEED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1588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Sansa Lloyds" pitchFamily="2" charset="0"/>
              </a:rPr>
              <a:t>Control Framework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2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Xchanging LONG TITLE 2 ROW">
  <a:themeElements>
    <a:clrScheme name="Xchanging template">
      <a:dk1>
        <a:srgbClr val="475057"/>
      </a:dk1>
      <a:lt1>
        <a:srgbClr val="E2DFDA"/>
      </a:lt1>
      <a:dk2>
        <a:srgbClr val="003366"/>
      </a:dk2>
      <a:lt2>
        <a:srgbClr val="0099CC"/>
      </a:lt2>
      <a:accent1>
        <a:srgbClr val="39B54A"/>
      </a:accent1>
      <a:accent2>
        <a:srgbClr val="F9DC06"/>
      </a:accent2>
      <a:accent3>
        <a:srgbClr val="6F2C91"/>
      </a:accent3>
      <a:accent4>
        <a:srgbClr val="CF128C"/>
      </a:accent4>
      <a:accent5>
        <a:srgbClr val="EF4136"/>
      </a:accent5>
      <a:accent6>
        <a:srgbClr val="FBB040"/>
      </a:accent6>
      <a:hlink>
        <a:srgbClr val="0000FF"/>
      </a:hlink>
      <a:folHlink>
        <a:srgbClr val="800080"/>
      </a:folHlink>
    </a:clrScheme>
    <a:fontScheme name="Xchang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ANV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ANV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Dynamism_PP_template">
  <a:themeElements>
    <a:clrScheme name="GT510">
      <a:dk1>
        <a:sysClr val="windowText" lastClr="000000"/>
      </a:dk1>
      <a:lt1>
        <a:sysClr val="window" lastClr="FFFFFF"/>
      </a:lt1>
      <a:dk2>
        <a:srgbClr val="4E2C7E"/>
      </a:dk2>
      <a:lt2>
        <a:srgbClr val="B1059D"/>
      </a:lt2>
      <a:accent1>
        <a:srgbClr val="C75B12"/>
      </a:accent1>
      <a:accent2>
        <a:srgbClr val="FECB00"/>
      </a:accent2>
      <a:accent3>
        <a:srgbClr val="872244"/>
      </a:accent3>
      <a:accent4>
        <a:srgbClr val="C30045"/>
      </a:accent4>
      <a:accent5>
        <a:srgbClr val="E7DED0"/>
      </a:accent5>
      <a:accent6>
        <a:srgbClr val="DCDCDC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Rope">
  <a:themeElements>
    <a:clrScheme name="Lloyds - light blue">
      <a:dk1>
        <a:srgbClr val="000000"/>
      </a:dk1>
      <a:lt1>
        <a:srgbClr val="FFFFFF"/>
      </a:lt1>
      <a:dk2>
        <a:srgbClr val="6EC9E0"/>
      </a:dk2>
      <a:lt2>
        <a:srgbClr val="FFFFFF"/>
      </a:lt2>
      <a:accent1>
        <a:srgbClr val="6EC9E0"/>
      </a:accent1>
      <a:accent2>
        <a:srgbClr val="FF9900"/>
      </a:accent2>
      <a:accent3>
        <a:srgbClr val="007EA3"/>
      </a:accent3>
      <a:accent4>
        <a:srgbClr val="9EA90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Illustration">
  <a:themeElements>
    <a:clrScheme name="Lloyds PPT">
      <a:dk1>
        <a:srgbClr val="000000"/>
      </a:dk1>
      <a:lt1>
        <a:srgbClr val="FFFFFF"/>
      </a:lt1>
      <a:dk2>
        <a:srgbClr val="007EA3"/>
      </a:dk2>
      <a:lt2>
        <a:srgbClr val="FFFFFF"/>
      </a:lt2>
      <a:accent1>
        <a:srgbClr val="007EA3"/>
      </a:accent1>
      <a:accent2>
        <a:srgbClr val="FF9900"/>
      </a:accent2>
      <a:accent3>
        <a:srgbClr val="9EA900"/>
      </a:accent3>
      <a:accent4>
        <a:srgbClr val="6EC9E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pe">
  <a:themeElements>
    <a:clrScheme name="Lloyds - light blue">
      <a:dk1>
        <a:srgbClr val="000000"/>
      </a:dk1>
      <a:lt1>
        <a:srgbClr val="FFFFFF"/>
      </a:lt1>
      <a:dk2>
        <a:srgbClr val="6EC9E0"/>
      </a:dk2>
      <a:lt2>
        <a:srgbClr val="FFFFFF"/>
      </a:lt2>
      <a:accent1>
        <a:srgbClr val="6EC9E0"/>
      </a:accent1>
      <a:accent2>
        <a:srgbClr val="FF9900"/>
      </a:accent2>
      <a:accent3>
        <a:srgbClr val="007EA3"/>
      </a:accent3>
      <a:accent4>
        <a:srgbClr val="9EA90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cox master slide">
  <a:themeElements>
    <a:clrScheme name="Hiscox master slide 13">
      <a:dk1>
        <a:srgbClr val="000000"/>
      </a:dk1>
      <a:lt1>
        <a:srgbClr val="FFFFFF"/>
      </a:lt1>
      <a:dk2>
        <a:srgbClr val="D42E12"/>
      </a:dk2>
      <a:lt2>
        <a:srgbClr val="707061"/>
      </a:lt2>
      <a:accent1>
        <a:srgbClr val="C0C0C0"/>
      </a:accent1>
      <a:accent2>
        <a:srgbClr val="004E89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67C"/>
      </a:accent6>
      <a:hlink>
        <a:srgbClr val="339966"/>
      </a:hlink>
      <a:folHlink>
        <a:srgbClr val="99CCFF"/>
      </a:folHlink>
    </a:clrScheme>
    <a:fontScheme name="Hiscox mast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scox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3">
        <a:dk1>
          <a:srgbClr val="000000"/>
        </a:dk1>
        <a:lt1>
          <a:srgbClr val="FFFFFF"/>
        </a:lt1>
        <a:dk2>
          <a:srgbClr val="D42E12"/>
        </a:dk2>
        <a:lt2>
          <a:srgbClr val="707061"/>
        </a:lt2>
        <a:accent1>
          <a:srgbClr val="C0C0C0"/>
        </a:accent1>
        <a:accent2>
          <a:srgbClr val="004E8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467C"/>
        </a:accent6>
        <a:hlink>
          <a:srgbClr val="3399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iscox master slide">
  <a:themeElements>
    <a:clrScheme name="Hiscox master slide 13">
      <a:dk1>
        <a:srgbClr val="000000"/>
      </a:dk1>
      <a:lt1>
        <a:srgbClr val="FFFFFF"/>
      </a:lt1>
      <a:dk2>
        <a:srgbClr val="D42E12"/>
      </a:dk2>
      <a:lt2>
        <a:srgbClr val="707061"/>
      </a:lt2>
      <a:accent1>
        <a:srgbClr val="C0C0C0"/>
      </a:accent1>
      <a:accent2>
        <a:srgbClr val="004E89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67C"/>
      </a:accent6>
      <a:hlink>
        <a:srgbClr val="339966"/>
      </a:hlink>
      <a:folHlink>
        <a:srgbClr val="99CCFF"/>
      </a:folHlink>
    </a:clrScheme>
    <a:fontScheme name="Hiscox mast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scox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3">
        <a:dk1>
          <a:srgbClr val="000000"/>
        </a:dk1>
        <a:lt1>
          <a:srgbClr val="FFFFFF"/>
        </a:lt1>
        <a:dk2>
          <a:srgbClr val="D42E12"/>
        </a:dk2>
        <a:lt2>
          <a:srgbClr val="707061"/>
        </a:lt2>
        <a:accent1>
          <a:srgbClr val="C0C0C0"/>
        </a:accent1>
        <a:accent2>
          <a:srgbClr val="004E8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467C"/>
        </a:accent6>
        <a:hlink>
          <a:srgbClr val="3399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Hiscox master slide">
  <a:themeElements>
    <a:clrScheme name="Hiscox master slide 13">
      <a:dk1>
        <a:srgbClr val="000000"/>
      </a:dk1>
      <a:lt1>
        <a:srgbClr val="FFFFFF"/>
      </a:lt1>
      <a:dk2>
        <a:srgbClr val="D42E12"/>
      </a:dk2>
      <a:lt2>
        <a:srgbClr val="707061"/>
      </a:lt2>
      <a:accent1>
        <a:srgbClr val="C0C0C0"/>
      </a:accent1>
      <a:accent2>
        <a:srgbClr val="004E89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67C"/>
      </a:accent6>
      <a:hlink>
        <a:srgbClr val="339966"/>
      </a:hlink>
      <a:folHlink>
        <a:srgbClr val="99CCFF"/>
      </a:folHlink>
    </a:clrScheme>
    <a:fontScheme name="Hiscox mast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D42E12"/>
          </a:buClr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scox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cox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cox master slide 13">
        <a:dk1>
          <a:srgbClr val="000000"/>
        </a:dk1>
        <a:lt1>
          <a:srgbClr val="FFFFFF"/>
        </a:lt1>
        <a:dk2>
          <a:srgbClr val="D42E12"/>
        </a:dk2>
        <a:lt2>
          <a:srgbClr val="707061"/>
        </a:lt2>
        <a:accent1>
          <a:srgbClr val="C0C0C0"/>
        </a:accent1>
        <a:accent2>
          <a:srgbClr val="004E8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467C"/>
        </a:accent6>
        <a:hlink>
          <a:srgbClr val="3399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Xchanging COVER PAGES">
  <a:themeElements>
    <a:clrScheme name="Xchanging template">
      <a:dk1>
        <a:srgbClr val="475057"/>
      </a:dk1>
      <a:lt1>
        <a:srgbClr val="E2DFDA"/>
      </a:lt1>
      <a:dk2>
        <a:srgbClr val="003366"/>
      </a:dk2>
      <a:lt2>
        <a:srgbClr val="0099CC"/>
      </a:lt2>
      <a:accent1>
        <a:srgbClr val="39B54A"/>
      </a:accent1>
      <a:accent2>
        <a:srgbClr val="F9DC06"/>
      </a:accent2>
      <a:accent3>
        <a:srgbClr val="6F2C91"/>
      </a:accent3>
      <a:accent4>
        <a:srgbClr val="CF128C"/>
      </a:accent4>
      <a:accent5>
        <a:srgbClr val="EF4136"/>
      </a:accent5>
      <a:accent6>
        <a:srgbClr val="FBB040"/>
      </a:accent6>
      <a:hlink>
        <a:srgbClr val="0000FF"/>
      </a:hlink>
      <a:folHlink>
        <a:srgbClr val="800080"/>
      </a:folHlink>
    </a:clrScheme>
    <a:fontScheme name="Xchang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Xchanging SHORT TITLE">
  <a:themeElements>
    <a:clrScheme name="Xchanging template">
      <a:dk1>
        <a:srgbClr val="475057"/>
      </a:dk1>
      <a:lt1>
        <a:srgbClr val="E2DFDA"/>
      </a:lt1>
      <a:dk2>
        <a:srgbClr val="003366"/>
      </a:dk2>
      <a:lt2>
        <a:srgbClr val="0099CC"/>
      </a:lt2>
      <a:accent1>
        <a:srgbClr val="39B54A"/>
      </a:accent1>
      <a:accent2>
        <a:srgbClr val="F9DC06"/>
      </a:accent2>
      <a:accent3>
        <a:srgbClr val="6F2C91"/>
      </a:accent3>
      <a:accent4>
        <a:srgbClr val="CF128C"/>
      </a:accent4>
      <a:accent5>
        <a:srgbClr val="EF4136"/>
      </a:accent5>
      <a:accent6>
        <a:srgbClr val="FBB040"/>
      </a:accent6>
      <a:hlink>
        <a:srgbClr val="0000FF"/>
      </a:hlink>
      <a:folHlink>
        <a:srgbClr val="800080"/>
      </a:folHlink>
    </a:clrScheme>
    <a:fontScheme name="Xchang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Xchanging MEDIUM TITLE">
  <a:themeElements>
    <a:clrScheme name="Xchanging template">
      <a:dk1>
        <a:srgbClr val="475057"/>
      </a:dk1>
      <a:lt1>
        <a:srgbClr val="E2DFDA"/>
      </a:lt1>
      <a:dk2>
        <a:srgbClr val="003366"/>
      </a:dk2>
      <a:lt2>
        <a:srgbClr val="0099CC"/>
      </a:lt2>
      <a:accent1>
        <a:srgbClr val="39B54A"/>
      </a:accent1>
      <a:accent2>
        <a:srgbClr val="F9DC06"/>
      </a:accent2>
      <a:accent3>
        <a:srgbClr val="6F2C91"/>
      </a:accent3>
      <a:accent4>
        <a:srgbClr val="CF128C"/>
      </a:accent4>
      <a:accent5>
        <a:srgbClr val="EF4136"/>
      </a:accent5>
      <a:accent6>
        <a:srgbClr val="FBB040"/>
      </a:accent6>
      <a:hlink>
        <a:srgbClr val="0000FF"/>
      </a:hlink>
      <a:folHlink>
        <a:srgbClr val="800080"/>
      </a:folHlink>
    </a:clrScheme>
    <a:fontScheme name="Xchang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_Xchanging SHORT TITLE">
  <a:themeElements>
    <a:clrScheme name="Xchanging template">
      <a:dk1>
        <a:srgbClr val="475057"/>
      </a:dk1>
      <a:lt1>
        <a:srgbClr val="E2DFDA"/>
      </a:lt1>
      <a:dk2>
        <a:srgbClr val="003366"/>
      </a:dk2>
      <a:lt2>
        <a:srgbClr val="0099CC"/>
      </a:lt2>
      <a:accent1>
        <a:srgbClr val="39B54A"/>
      </a:accent1>
      <a:accent2>
        <a:srgbClr val="F9DC06"/>
      </a:accent2>
      <a:accent3>
        <a:srgbClr val="6F2C91"/>
      </a:accent3>
      <a:accent4>
        <a:srgbClr val="CF128C"/>
      </a:accent4>
      <a:accent5>
        <a:srgbClr val="EF4136"/>
      </a:accent5>
      <a:accent6>
        <a:srgbClr val="FBB040"/>
      </a:accent6>
      <a:hlink>
        <a:srgbClr val="0000FF"/>
      </a:hlink>
      <a:folHlink>
        <a:srgbClr val="800080"/>
      </a:folHlink>
    </a:clrScheme>
    <a:fontScheme name="Xchang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1601</Words>
  <Application>Microsoft Office PowerPoint</Application>
  <PresentationFormat>On-screen Show (4:3)</PresentationFormat>
  <Paragraphs>376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1_Default Design</vt:lpstr>
      <vt:lpstr>Rope</vt:lpstr>
      <vt:lpstr>Hiscox master slide</vt:lpstr>
      <vt:lpstr>1_Hiscox master slide</vt:lpstr>
      <vt:lpstr>2_Hiscox master slide</vt:lpstr>
      <vt:lpstr>Xchanging COVER PAGES</vt:lpstr>
      <vt:lpstr>Xchanging SHORT TITLE</vt:lpstr>
      <vt:lpstr>Xchanging MEDIUM TITLE</vt:lpstr>
      <vt:lpstr>1_Xchanging SHORT TITLE</vt:lpstr>
      <vt:lpstr>Xchanging LONG TITLE 2 ROW</vt:lpstr>
      <vt:lpstr>ANV Design</vt:lpstr>
      <vt:lpstr>1_ANV Design</vt:lpstr>
      <vt:lpstr>Dynamism_PP_template</vt:lpstr>
      <vt:lpstr>Office Theme</vt:lpstr>
      <vt:lpstr>1_Office Theme</vt:lpstr>
      <vt:lpstr>1_Rope</vt:lpstr>
      <vt:lpstr>2_Office Theme</vt:lpstr>
      <vt:lpstr>Illustration</vt:lpstr>
      <vt:lpstr>A warm Welcome  to the September  market Breakfast Group  </vt:lpstr>
      <vt:lpstr>Breakfast Group agenda</vt:lpstr>
      <vt:lpstr>Control framework Phase II   Project Update   Jaana rouvari</vt:lpstr>
      <vt:lpstr>Project Update</vt:lpstr>
      <vt:lpstr>Martin Baker</vt:lpstr>
      <vt:lpstr>A brief history of Me………</vt:lpstr>
      <vt:lpstr>We have a cunning plan!!</vt:lpstr>
      <vt:lpstr>PowerPoint Presentation</vt:lpstr>
      <vt:lpstr>Current Topics</vt:lpstr>
      <vt:lpstr>Positive Market Feedback</vt:lpstr>
      <vt:lpstr>Contact Details </vt:lpstr>
      <vt:lpstr>Control Framework in 2015</vt:lpstr>
      <vt:lpstr>PowerPoint Presentation</vt:lpstr>
      <vt:lpstr>Lloyd’s Direct Reporting</vt:lpstr>
      <vt:lpstr>What is LDR?</vt:lpstr>
      <vt:lpstr>Scope</vt:lpstr>
      <vt:lpstr>Current status</vt:lpstr>
      <vt:lpstr>Coverholder pilot</vt:lpstr>
      <vt:lpstr>Enhancement project</vt:lpstr>
      <vt:lpstr>Other initiatives</vt:lpstr>
      <vt:lpstr>Project Team</vt:lpstr>
      <vt:lpstr>Any questions?</vt:lpstr>
      <vt:lpstr>“The foundation that delivers global change”</vt:lpstr>
      <vt:lpstr>ACORD mission and vision</vt:lpstr>
      <vt:lpstr>ACORD -  Who are we? </vt:lpstr>
      <vt:lpstr>Who are our members</vt:lpstr>
      <vt:lpstr>Scope of ACORD standards</vt:lpstr>
      <vt:lpstr>GRLC - Value of membership</vt:lpstr>
      <vt:lpstr>Global Reinsurance and Large Commercial</vt:lpstr>
      <vt:lpstr>Global Reinsurance &amp; Larger Commercial (GRLC)</vt:lpstr>
      <vt:lpstr>Achieving consistent implementation</vt:lpstr>
      <vt:lpstr>Achieving consistent implementation</vt:lpstr>
      <vt:lpstr>PowerPoint Presentation</vt:lpstr>
      <vt:lpstr>The Binder world</vt:lpstr>
      <vt:lpstr>5 years is along time</vt:lpstr>
      <vt:lpstr>Some thoughts around the impact of change</vt:lpstr>
      <vt:lpstr>And finally – why it works!</vt:lpstr>
      <vt:lpstr>ACORD are on Facebook</vt:lpstr>
      <vt:lpstr>PowerPoint Presentation</vt:lpstr>
      <vt:lpstr>PowerPoint Presentation</vt:lpstr>
      <vt:lpstr>Q &amp; A</vt:lpstr>
      <vt:lpstr>Close</vt:lpstr>
    </vt:vector>
  </TitlesOfParts>
  <Company>Lloyd's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Framework Breakfast Group Presentation January 2014</dc:title>
  <dc:subject>Control Framework</dc:subject>
  <dc:creator>Dove, Alison;Jaana.Rouvari@lloyds.com</dc:creator>
  <cp:keywords>Control Framework Phase II Presentation</cp:keywords>
  <cp:lastModifiedBy>Rouvari, Jaana</cp:lastModifiedBy>
  <cp:revision>342</cp:revision>
  <cp:lastPrinted>2014-09-08T10:51:44Z</cp:lastPrinted>
  <dcterms:created xsi:type="dcterms:W3CDTF">2013-04-09T14:53:10Z</dcterms:created>
  <dcterms:modified xsi:type="dcterms:W3CDTF">2014-09-09T12:16:50Z</dcterms:modified>
</cp:coreProperties>
</file>